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6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4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5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1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E5EDBC-BD85-41B0-8015-7100F67686A2}"/>
              </a:ext>
            </a:extLst>
          </p:cNvPr>
          <p:cNvGrpSpPr/>
          <p:nvPr/>
        </p:nvGrpSpPr>
        <p:grpSpPr>
          <a:xfrm>
            <a:off x="553519" y="1517072"/>
            <a:ext cx="10728206" cy="3073566"/>
            <a:chOff x="553519" y="1517072"/>
            <a:chExt cx="10728206" cy="281857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8B8EA9C-5E20-46CA-BBFF-3DC0410C9846}"/>
                </a:ext>
              </a:extLst>
            </p:cNvPr>
            <p:cNvSpPr/>
            <p:nvPr/>
          </p:nvSpPr>
          <p:spPr>
            <a:xfrm>
              <a:off x="5917623" y="2491326"/>
              <a:ext cx="4714696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6375"/>
                  </a:lnTo>
                  <a:lnTo>
                    <a:pt x="4714696" y="136375"/>
                  </a:lnTo>
                  <a:lnTo>
                    <a:pt x="4714696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60D1726-13BB-49D6-A499-CD28837D9BF2}"/>
                </a:ext>
              </a:extLst>
            </p:cNvPr>
            <p:cNvSpPr/>
            <p:nvPr/>
          </p:nvSpPr>
          <p:spPr>
            <a:xfrm>
              <a:off x="5917623" y="2491326"/>
              <a:ext cx="3143130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6375"/>
                  </a:lnTo>
                  <a:lnTo>
                    <a:pt x="3143130" y="136375"/>
                  </a:lnTo>
                  <a:lnTo>
                    <a:pt x="3143130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86B5BA-F87F-42D9-BEAA-E4DE410785B4}"/>
                </a:ext>
              </a:extLst>
            </p:cNvPr>
            <p:cNvSpPr/>
            <p:nvPr/>
          </p:nvSpPr>
          <p:spPr>
            <a:xfrm>
              <a:off x="5917623" y="2491326"/>
              <a:ext cx="1571565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6375"/>
                  </a:lnTo>
                  <a:lnTo>
                    <a:pt x="1571565" y="136375"/>
                  </a:lnTo>
                  <a:lnTo>
                    <a:pt x="1571565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6119241-46F4-490E-AF8A-5E0EC22A5732}"/>
                </a:ext>
              </a:extLst>
            </p:cNvPr>
            <p:cNvSpPr/>
            <p:nvPr/>
          </p:nvSpPr>
          <p:spPr>
            <a:xfrm>
              <a:off x="5917623" y="3413484"/>
              <a:ext cx="1571565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6375"/>
                  </a:lnTo>
                  <a:lnTo>
                    <a:pt x="1571565" y="136375"/>
                  </a:lnTo>
                  <a:lnTo>
                    <a:pt x="1571565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4378D7-439C-40BF-B79D-871CA14C5AA6}"/>
                </a:ext>
              </a:extLst>
            </p:cNvPr>
            <p:cNvSpPr/>
            <p:nvPr/>
          </p:nvSpPr>
          <p:spPr>
            <a:xfrm>
              <a:off x="5871903" y="3413484"/>
              <a:ext cx="91440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F16E69D-EC49-459F-8369-FFBA34B30A38}"/>
                </a:ext>
              </a:extLst>
            </p:cNvPr>
            <p:cNvSpPr/>
            <p:nvPr/>
          </p:nvSpPr>
          <p:spPr>
            <a:xfrm>
              <a:off x="4346057" y="3413484"/>
              <a:ext cx="1571565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71565" y="0"/>
                  </a:moveTo>
                  <a:lnTo>
                    <a:pt x="1571565" y="136375"/>
                  </a:lnTo>
                  <a:lnTo>
                    <a:pt x="0" y="136375"/>
                  </a:lnTo>
                  <a:lnTo>
                    <a:pt x="0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72C3969-0977-4BF5-9C2D-D15A5D56F853}"/>
                </a:ext>
              </a:extLst>
            </p:cNvPr>
            <p:cNvSpPr/>
            <p:nvPr/>
          </p:nvSpPr>
          <p:spPr>
            <a:xfrm>
              <a:off x="5871903" y="2491326"/>
              <a:ext cx="91440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A5C2C7-7E29-41E8-B4A7-00D486642E61}"/>
                </a:ext>
              </a:extLst>
            </p:cNvPr>
            <p:cNvSpPr/>
            <p:nvPr/>
          </p:nvSpPr>
          <p:spPr>
            <a:xfrm>
              <a:off x="4346057" y="2491326"/>
              <a:ext cx="1571565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71565" y="0"/>
                  </a:moveTo>
                  <a:lnTo>
                    <a:pt x="1571565" y="136375"/>
                  </a:lnTo>
                  <a:lnTo>
                    <a:pt x="0" y="136375"/>
                  </a:lnTo>
                  <a:lnTo>
                    <a:pt x="0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C8D3823-0A3F-4F06-A1AF-29FB2416CEFA}"/>
                </a:ext>
              </a:extLst>
            </p:cNvPr>
            <p:cNvSpPr/>
            <p:nvPr/>
          </p:nvSpPr>
          <p:spPr>
            <a:xfrm>
              <a:off x="2774492" y="2491326"/>
              <a:ext cx="3143130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143130" y="0"/>
                  </a:moveTo>
                  <a:lnTo>
                    <a:pt x="3143130" y="136375"/>
                  </a:lnTo>
                  <a:lnTo>
                    <a:pt x="0" y="136375"/>
                  </a:lnTo>
                  <a:lnTo>
                    <a:pt x="0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CDEB11-9193-4931-95BB-24E0D58C92C2}"/>
                </a:ext>
              </a:extLst>
            </p:cNvPr>
            <p:cNvSpPr/>
            <p:nvPr/>
          </p:nvSpPr>
          <p:spPr>
            <a:xfrm>
              <a:off x="1202926" y="2491326"/>
              <a:ext cx="4714696" cy="2727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14696" y="0"/>
                  </a:moveTo>
                  <a:lnTo>
                    <a:pt x="4714696" y="136375"/>
                  </a:lnTo>
                  <a:lnTo>
                    <a:pt x="0" y="136375"/>
                  </a:lnTo>
                  <a:lnTo>
                    <a:pt x="0" y="2727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64F384A-EF57-4828-A620-1A5BE7EB2E54}"/>
                </a:ext>
              </a:extLst>
            </p:cNvPr>
            <p:cNvSpPr/>
            <p:nvPr/>
          </p:nvSpPr>
          <p:spPr>
            <a:xfrm>
              <a:off x="4966851" y="1517072"/>
              <a:ext cx="1901542" cy="974253"/>
            </a:xfrm>
            <a:custGeom>
              <a:avLst/>
              <a:gdLst>
                <a:gd name="connsiteX0" fmla="*/ 0 w 1901542"/>
                <a:gd name="connsiteY0" fmla="*/ 0 h 974253"/>
                <a:gd name="connsiteX1" fmla="*/ 1901542 w 1901542"/>
                <a:gd name="connsiteY1" fmla="*/ 0 h 974253"/>
                <a:gd name="connsiteX2" fmla="*/ 1901542 w 1901542"/>
                <a:gd name="connsiteY2" fmla="*/ 974253 h 974253"/>
                <a:gd name="connsiteX3" fmla="*/ 0 w 1901542"/>
                <a:gd name="connsiteY3" fmla="*/ 974253 h 974253"/>
                <a:gd name="connsiteX4" fmla="*/ 0 w 1901542"/>
                <a:gd name="connsiteY4" fmla="*/ 0 h 974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1542" h="974253">
                  <a:moveTo>
                    <a:pt x="0" y="0"/>
                  </a:moveTo>
                  <a:lnTo>
                    <a:pt x="1901542" y="0"/>
                  </a:lnTo>
                  <a:lnTo>
                    <a:pt x="1901542" y="974253"/>
                  </a:lnTo>
                  <a:lnTo>
                    <a:pt x="0" y="9742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QuickType II Condensed" panose="020B0506030403020203" pitchFamily="34" charset="0"/>
                </a:rPr>
                <a:t>Orange County Funding Corporation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QuickType II Condensed" panose="020B0506030403020203" pitchFamily="34" charset="0"/>
                </a:rPr>
                <a:t>2023 Organization Chart 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B178F9A-D020-4BF3-A773-A746FF0043D0}"/>
                </a:ext>
              </a:extLst>
            </p:cNvPr>
            <p:cNvSpPr/>
            <p:nvPr/>
          </p:nvSpPr>
          <p:spPr>
            <a:xfrm>
              <a:off x="553519" y="2764077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Marc Greene</a:t>
              </a:r>
            </a:p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Board Member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5868D23-C308-4E2C-96BB-94D0DFFAAD92}"/>
                </a:ext>
              </a:extLst>
            </p:cNvPr>
            <p:cNvSpPr/>
            <p:nvPr/>
          </p:nvSpPr>
          <p:spPr>
            <a:xfrm>
              <a:off x="2125085" y="2764077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James Rinaldi</a:t>
              </a:r>
            </a:p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 Board Member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B7AB9CD-AA64-4452-8200-9B9C9747B11A}"/>
                </a:ext>
              </a:extLst>
            </p:cNvPr>
            <p:cNvSpPr/>
            <p:nvPr/>
          </p:nvSpPr>
          <p:spPr>
            <a:xfrm>
              <a:off x="3696650" y="2764077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Jeffrey Crist</a:t>
              </a:r>
            </a:p>
            <a:p>
              <a:pPr lvl="0" algn="ctr"/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Board Member</a:t>
              </a:r>
              <a:endParaRPr lang="en-US" sz="1200" dirty="0">
                <a:solidFill>
                  <a:schemeClr val="bg1">
                    <a:lumMod val="95000"/>
                  </a:schemeClr>
                </a:solidFill>
                <a:latin typeface="QuickType II Condensed" panose="020B0506030403020203" pitchFamily="34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EFC1C86-2FE4-40FB-A90D-0B40946D4611}"/>
                </a:ext>
              </a:extLst>
            </p:cNvPr>
            <p:cNvSpPr/>
            <p:nvPr/>
          </p:nvSpPr>
          <p:spPr>
            <a:xfrm>
              <a:off x="5268215" y="2764077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Dean  </a:t>
              </a:r>
              <a:r>
                <a:rPr lang="en-US" sz="1200" dirty="0" err="1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Tamburri</a:t>
              </a:r>
              <a:endParaRPr lang="en-US" sz="1200" dirty="0">
                <a:solidFill>
                  <a:schemeClr val="bg1">
                    <a:lumMod val="95000"/>
                  </a:schemeClr>
                </a:solidFill>
                <a:latin typeface="QuickType II Condensed" panose="020B0506030403020203" pitchFamily="34" charset="0"/>
              </a:endParaRPr>
            </a:p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Acting Chairman</a:t>
              </a:r>
            </a:p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Vice Chairman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DC66CA6-C016-44D5-BC83-D059F4DA5414}"/>
                </a:ext>
              </a:extLst>
            </p:cNvPr>
            <p:cNvSpPr/>
            <p:nvPr/>
          </p:nvSpPr>
          <p:spPr>
            <a:xfrm>
              <a:off x="3696650" y="3686235"/>
              <a:ext cx="1298814" cy="649405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en-US" sz="1200" dirty="0"/>
                <a:t> 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QuickType II Condensed" panose="020B0506030403020203" pitchFamily="34" charset="0"/>
                </a:rPr>
                <a:t>Chief Financial Officer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3182CB1-8A3F-42FA-AE3B-755D3A50830E}"/>
                </a:ext>
              </a:extLst>
            </p:cNvPr>
            <p:cNvSpPr/>
            <p:nvPr/>
          </p:nvSpPr>
          <p:spPr>
            <a:xfrm>
              <a:off x="5268215" y="3686235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>
                  <a:latin typeface="QuickType II Condensed" panose="020B0506030403020203" pitchFamily="34" charset="0"/>
                </a:rPr>
                <a:t>William  </a:t>
              </a:r>
              <a:r>
                <a:rPr lang="en-US" sz="1200" dirty="0" err="1">
                  <a:latin typeface="QuickType II Condensed" panose="020B0506030403020203" pitchFamily="34" charset="0"/>
                </a:rPr>
                <a:t>Fioravanti</a:t>
              </a:r>
              <a:endParaRPr lang="en-US" sz="1200" kern="1200" dirty="0">
                <a:latin typeface="QuickType II Condensed" panose="020B0506030403020203" pitchFamily="34" charset="0"/>
              </a:endParaRPr>
            </a:p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Chief Executive Officer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566E4C8-D3D8-4032-9653-2284A7915387}"/>
                </a:ext>
              </a:extLst>
            </p:cNvPr>
            <p:cNvSpPr/>
            <p:nvPr/>
          </p:nvSpPr>
          <p:spPr>
            <a:xfrm>
              <a:off x="6839781" y="3686235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QuickType II Condensed" panose="020B0506030403020203" pitchFamily="34" charset="0"/>
                </a:rPr>
                <a:t>Christopher Canada Esq.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QuickType II Condensed" panose="020B0506030403020203" pitchFamily="34" charset="0"/>
                </a:rPr>
                <a:t>Attorney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A4932B2-C0C8-4499-8990-EE0CA0FEDC30}"/>
                </a:ext>
              </a:extLst>
            </p:cNvPr>
            <p:cNvSpPr/>
            <p:nvPr/>
          </p:nvSpPr>
          <p:spPr>
            <a:xfrm>
              <a:off x="6839781" y="2764077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>
                  <a:latin typeface="QuickType II Condensed" panose="020B0506030403020203" pitchFamily="34" charset="0"/>
                </a:rPr>
                <a:t>Vincent </a:t>
              </a:r>
              <a:r>
                <a:rPr lang="en-US" sz="1200" dirty="0" err="1">
                  <a:latin typeface="QuickType II Condensed" panose="020B0506030403020203" pitchFamily="34" charset="0"/>
                </a:rPr>
                <a:t>Odock</a:t>
              </a:r>
              <a:endParaRPr lang="en-US" sz="1200" kern="1200" dirty="0">
                <a:latin typeface="QuickType II Condensed" panose="020B0506030403020203" pitchFamily="34" charset="0"/>
              </a:endParaRP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QuickType II Condensed" panose="020B0506030403020203" pitchFamily="34" charset="0"/>
                </a:rPr>
                <a:t>Secretary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318798-3BC6-4515-A623-97C5015BD04D}"/>
                </a:ext>
              </a:extLst>
            </p:cNvPr>
            <p:cNvSpPr/>
            <p:nvPr/>
          </p:nvSpPr>
          <p:spPr>
            <a:xfrm>
              <a:off x="8411346" y="2764077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Giovanni Palladino</a:t>
              </a:r>
            </a:p>
            <a:p>
              <a:pPr lvl="0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     Board Member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2A04E66-BA68-424F-B1A5-E69C5B06555C}"/>
                </a:ext>
              </a:extLst>
            </p:cNvPr>
            <p:cNvSpPr/>
            <p:nvPr/>
          </p:nvSpPr>
          <p:spPr>
            <a:xfrm>
              <a:off x="9982911" y="2764077"/>
              <a:ext cx="1298814" cy="649407"/>
            </a:xfrm>
            <a:custGeom>
              <a:avLst/>
              <a:gdLst>
                <a:gd name="connsiteX0" fmla="*/ 0 w 1298814"/>
                <a:gd name="connsiteY0" fmla="*/ 0 h 649407"/>
                <a:gd name="connsiteX1" fmla="*/ 1298814 w 1298814"/>
                <a:gd name="connsiteY1" fmla="*/ 0 h 649407"/>
                <a:gd name="connsiteX2" fmla="*/ 1298814 w 1298814"/>
                <a:gd name="connsiteY2" fmla="*/ 649407 h 649407"/>
                <a:gd name="connsiteX3" fmla="*/ 0 w 1298814"/>
                <a:gd name="connsiteY3" fmla="*/ 649407 h 649407"/>
                <a:gd name="connsiteX4" fmla="*/ 0 w 1298814"/>
                <a:gd name="connsiteY4" fmla="*/ 0 h 64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8814" h="649407">
                  <a:moveTo>
                    <a:pt x="0" y="0"/>
                  </a:moveTo>
                  <a:lnTo>
                    <a:pt x="1298814" y="0"/>
                  </a:lnTo>
                  <a:lnTo>
                    <a:pt x="1298814" y="649407"/>
                  </a:lnTo>
                  <a:lnTo>
                    <a:pt x="0" y="649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Susan </a:t>
              </a:r>
              <a:r>
                <a:rPr lang="en-US" sz="1200" dirty="0" err="1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Walski</a:t>
              </a:r>
              <a:endParaRPr lang="en-US" sz="1200" dirty="0">
                <a:solidFill>
                  <a:schemeClr val="bg1">
                    <a:lumMod val="95000"/>
                  </a:schemeClr>
                </a:solidFill>
                <a:latin typeface="QuickType II Condensed" panose="020B0506030403020203" pitchFamily="34" charset="0"/>
              </a:endParaRPr>
            </a:p>
            <a:p>
              <a:pPr lvl="0" algn="ctr"/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QuickType II Condensed" panose="020B0506030403020203" pitchFamily="34" charset="0"/>
                </a:rPr>
                <a:t>Board Member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07A0CDE-9285-EF4E-A785-D75C7D797C28}"/>
              </a:ext>
            </a:extLst>
          </p:cNvPr>
          <p:cNvSpPr txBox="1"/>
          <p:nvPr/>
        </p:nvSpPr>
        <p:spPr>
          <a:xfrm>
            <a:off x="2892287" y="37768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5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18670</TotalTime>
  <Words>52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QuickType II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Villasuso</dc:creator>
  <cp:lastModifiedBy>Kelly Reilly</cp:lastModifiedBy>
  <cp:revision>19</cp:revision>
  <cp:lastPrinted>2016-11-04T20:13:38Z</cp:lastPrinted>
  <dcterms:created xsi:type="dcterms:W3CDTF">2014-03-13T18:37:24Z</dcterms:created>
  <dcterms:modified xsi:type="dcterms:W3CDTF">2024-01-09T18:26:33Z</dcterms:modified>
</cp:coreProperties>
</file>