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259" r:id="rId3"/>
    <p:sldId id="273" r:id="rId4"/>
    <p:sldId id="281" r:id="rId5"/>
    <p:sldId id="270" r:id="rId6"/>
    <p:sldId id="265" r:id="rId7"/>
    <p:sldId id="282" r:id="rId8"/>
    <p:sldId id="283" r:id="rId9"/>
    <p:sldId id="271" r:id="rId10"/>
    <p:sldId id="287" r:id="rId11"/>
    <p:sldId id="272" r:id="rId12"/>
    <p:sldId id="284" r:id="rId13"/>
    <p:sldId id="285" r:id="rId14"/>
    <p:sldId id="286" r:id="rId15"/>
    <p:sldId id="2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7" autoAdjust="0"/>
    <p:restoredTop sz="94660"/>
  </p:normalViewPr>
  <p:slideViewPr>
    <p:cSldViewPr snapToGrid="0">
      <p:cViewPr varScale="1">
        <p:scale>
          <a:sx n="91" d="100"/>
          <a:sy n="91" d="100"/>
        </p:scale>
        <p:origin x="192" y="10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16FC6E-0173-4272-985A-701B28C4FEA8}" type="datetimeFigureOut">
              <a:rPr lang="en-US" smtClean="0"/>
              <a:t>7/16/20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70C787-0BDE-4D5B-9264-B3EEE236F2CA}" type="slidenum">
              <a:rPr lang="en-US" smtClean="0"/>
              <a:t>‹#›</a:t>
            </a:fld>
            <a:endParaRPr lang="en-US"/>
          </a:p>
        </p:txBody>
      </p:sp>
    </p:spTree>
    <p:extLst>
      <p:ext uri="{BB962C8B-B14F-4D97-AF65-F5344CB8AC3E}">
        <p14:creationId xmlns:p14="http://schemas.microsoft.com/office/powerpoint/2010/main" val="3155596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5B0D39-FDD5-4860-B4A1-A29D29281E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08AD91E-EDA2-4838-AA46-89231D9BCC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52EEC8-372F-467E-BEFA-85B2A1678F95}"/>
              </a:ext>
            </a:extLst>
          </p:cNvPr>
          <p:cNvSpPr>
            <a:spLocks noGrp="1"/>
          </p:cNvSpPr>
          <p:nvPr>
            <p:ph type="dt" sz="half" idx="10"/>
          </p:nvPr>
        </p:nvSpPr>
        <p:spPr/>
        <p:txBody>
          <a:bodyPr/>
          <a:lstStyle/>
          <a:p>
            <a:fld id="{A1F19029-CADD-48F5-95CF-F3D18C626720}" type="datetime1">
              <a:rPr lang="en-US" smtClean="0"/>
              <a:t>7/16/20</a:t>
            </a:fld>
            <a:endParaRPr lang="en-US"/>
          </a:p>
        </p:txBody>
      </p:sp>
      <p:sp>
        <p:nvSpPr>
          <p:cNvPr id="5" name="Footer Placeholder 4">
            <a:extLst>
              <a:ext uri="{FF2B5EF4-FFF2-40B4-BE49-F238E27FC236}">
                <a16:creationId xmlns:a16="http://schemas.microsoft.com/office/drawing/2014/main" id="{AD21B775-C5D2-4EE1-B757-75E5A9963F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381185-F8CD-420A-8663-ED932337C00D}"/>
              </a:ext>
            </a:extLst>
          </p:cNvPr>
          <p:cNvSpPr>
            <a:spLocks noGrp="1"/>
          </p:cNvSpPr>
          <p:nvPr>
            <p:ph type="sldNum" sz="quarter" idx="12"/>
          </p:nvPr>
        </p:nvSpPr>
        <p:spPr/>
        <p:txBody>
          <a:bodyPr/>
          <a:lstStyle/>
          <a:p>
            <a:fld id="{BA847AEB-D1DA-44F1-8C3A-C749AA54FA98}" type="slidenum">
              <a:rPr lang="en-US" smtClean="0"/>
              <a:t>‹#›</a:t>
            </a:fld>
            <a:endParaRPr lang="en-US"/>
          </a:p>
        </p:txBody>
      </p:sp>
    </p:spTree>
    <p:extLst>
      <p:ext uri="{BB962C8B-B14F-4D97-AF65-F5344CB8AC3E}">
        <p14:creationId xmlns:p14="http://schemas.microsoft.com/office/powerpoint/2010/main" val="1876602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C0044-692A-4A0C-8FA4-E5E6A26D76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72A4D21-FC32-44EB-BD16-589509895E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981235-CFC6-44C9-9018-FFB0B59BE006}"/>
              </a:ext>
            </a:extLst>
          </p:cNvPr>
          <p:cNvSpPr>
            <a:spLocks noGrp="1"/>
          </p:cNvSpPr>
          <p:nvPr>
            <p:ph type="dt" sz="half" idx="10"/>
          </p:nvPr>
        </p:nvSpPr>
        <p:spPr/>
        <p:txBody>
          <a:bodyPr/>
          <a:lstStyle/>
          <a:p>
            <a:fld id="{0E564B5D-090E-47DD-8442-6A41AF2F5028}" type="datetime1">
              <a:rPr lang="en-US" smtClean="0"/>
              <a:t>7/16/20</a:t>
            </a:fld>
            <a:endParaRPr lang="en-US"/>
          </a:p>
        </p:txBody>
      </p:sp>
      <p:sp>
        <p:nvSpPr>
          <p:cNvPr id="5" name="Footer Placeholder 4">
            <a:extLst>
              <a:ext uri="{FF2B5EF4-FFF2-40B4-BE49-F238E27FC236}">
                <a16:creationId xmlns:a16="http://schemas.microsoft.com/office/drawing/2014/main" id="{753A677B-EE31-418B-B3EA-24C6761065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F28C53-09F7-4CB8-AC28-5EF7D939D6C3}"/>
              </a:ext>
            </a:extLst>
          </p:cNvPr>
          <p:cNvSpPr>
            <a:spLocks noGrp="1"/>
          </p:cNvSpPr>
          <p:nvPr>
            <p:ph type="sldNum" sz="quarter" idx="12"/>
          </p:nvPr>
        </p:nvSpPr>
        <p:spPr/>
        <p:txBody>
          <a:bodyPr/>
          <a:lstStyle/>
          <a:p>
            <a:fld id="{BA847AEB-D1DA-44F1-8C3A-C749AA54FA98}" type="slidenum">
              <a:rPr lang="en-US" smtClean="0"/>
              <a:t>‹#›</a:t>
            </a:fld>
            <a:endParaRPr lang="en-US"/>
          </a:p>
        </p:txBody>
      </p:sp>
    </p:spTree>
    <p:extLst>
      <p:ext uri="{BB962C8B-B14F-4D97-AF65-F5344CB8AC3E}">
        <p14:creationId xmlns:p14="http://schemas.microsoft.com/office/powerpoint/2010/main" val="3754909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07F60A-2D71-4B04-A4BA-D438EB83D12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DE7E887-F07D-483D-A7AB-5E4266BEAD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5C45CA-37BC-445E-9299-4469CB6F6F3A}"/>
              </a:ext>
            </a:extLst>
          </p:cNvPr>
          <p:cNvSpPr>
            <a:spLocks noGrp="1"/>
          </p:cNvSpPr>
          <p:nvPr>
            <p:ph type="dt" sz="half" idx="10"/>
          </p:nvPr>
        </p:nvSpPr>
        <p:spPr/>
        <p:txBody>
          <a:bodyPr/>
          <a:lstStyle/>
          <a:p>
            <a:fld id="{36B8C234-EC22-4171-9D1A-CCD2186C7B5D}" type="datetime1">
              <a:rPr lang="en-US" smtClean="0"/>
              <a:t>7/16/20</a:t>
            </a:fld>
            <a:endParaRPr lang="en-US"/>
          </a:p>
        </p:txBody>
      </p:sp>
      <p:sp>
        <p:nvSpPr>
          <p:cNvPr id="5" name="Footer Placeholder 4">
            <a:extLst>
              <a:ext uri="{FF2B5EF4-FFF2-40B4-BE49-F238E27FC236}">
                <a16:creationId xmlns:a16="http://schemas.microsoft.com/office/drawing/2014/main" id="{E572B175-D093-4052-BD58-B060427932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6F4100-8F60-4F77-9EA5-C4E9969DA00A}"/>
              </a:ext>
            </a:extLst>
          </p:cNvPr>
          <p:cNvSpPr>
            <a:spLocks noGrp="1"/>
          </p:cNvSpPr>
          <p:nvPr>
            <p:ph type="sldNum" sz="quarter" idx="12"/>
          </p:nvPr>
        </p:nvSpPr>
        <p:spPr/>
        <p:txBody>
          <a:bodyPr/>
          <a:lstStyle/>
          <a:p>
            <a:fld id="{BA847AEB-D1DA-44F1-8C3A-C749AA54FA98}" type="slidenum">
              <a:rPr lang="en-US" smtClean="0"/>
              <a:t>‹#›</a:t>
            </a:fld>
            <a:endParaRPr lang="en-US"/>
          </a:p>
        </p:txBody>
      </p:sp>
    </p:spTree>
    <p:extLst>
      <p:ext uri="{BB962C8B-B14F-4D97-AF65-F5344CB8AC3E}">
        <p14:creationId xmlns:p14="http://schemas.microsoft.com/office/powerpoint/2010/main" val="1770595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D0E74-146B-450F-8B58-99BBE78147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23442B-C3F9-43A0-AD24-61BE23866B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26F60C-3D30-4E35-899A-0C50A2B76C39}"/>
              </a:ext>
            </a:extLst>
          </p:cNvPr>
          <p:cNvSpPr>
            <a:spLocks noGrp="1"/>
          </p:cNvSpPr>
          <p:nvPr>
            <p:ph type="dt" sz="half" idx="10"/>
          </p:nvPr>
        </p:nvSpPr>
        <p:spPr/>
        <p:txBody>
          <a:bodyPr/>
          <a:lstStyle/>
          <a:p>
            <a:fld id="{344D5380-5D2C-4920-BE24-D34E3A4D1A06}" type="datetime1">
              <a:rPr lang="en-US" smtClean="0"/>
              <a:t>7/16/20</a:t>
            </a:fld>
            <a:endParaRPr lang="en-US"/>
          </a:p>
        </p:txBody>
      </p:sp>
      <p:sp>
        <p:nvSpPr>
          <p:cNvPr id="5" name="Footer Placeholder 4">
            <a:extLst>
              <a:ext uri="{FF2B5EF4-FFF2-40B4-BE49-F238E27FC236}">
                <a16:creationId xmlns:a16="http://schemas.microsoft.com/office/drawing/2014/main" id="{08C9A22E-FE1B-4B83-B92B-5B5BA32FEA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605130-C2D2-4054-B377-B7E8E36D5FEF}"/>
              </a:ext>
            </a:extLst>
          </p:cNvPr>
          <p:cNvSpPr>
            <a:spLocks noGrp="1"/>
          </p:cNvSpPr>
          <p:nvPr>
            <p:ph type="sldNum" sz="quarter" idx="12"/>
          </p:nvPr>
        </p:nvSpPr>
        <p:spPr/>
        <p:txBody>
          <a:bodyPr/>
          <a:lstStyle/>
          <a:p>
            <a:fld id="{BA847AEB-D1DA-44F1-8C3A-C749AA54FA98}" type="slidenum">
              <a:rPr lang="en-US" smtClean="0"/>
              <a:t>‹#›</a:t>
            </a:fld>
            <a:endParaRPr lang="en-US"/>
          </a:p>
        </p:txBody>
      </p:sp>
    </p:spTree>
    <p:extLst>
      <p:ext uri="{BB962C8B-B14F-4D97-AF65-F5344CB8AC3E}">
        <p14:creationId xmlns:p14="http://schemas.microsoft.com/office/powerpoint/2010/main" val="1830835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305AF-57FA-4F53-BF7F-9F15ABBD6B7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BC3C669-0F76-4198-B119-57C1CD3CC8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B09346-29EE-49A6-96BF-A225FE322858}"/>
              </a:ext>
            </a:extLst>
          </p:cNvPr>
          <p:cNvSpPr>
            <a:spLocks noGrp="1"/>
          </p:cNvSpPr>
          <p:nvPr>
            <p:ph type="dt" sz="half" idx="10"/>
          </p:nvPr>
        </p:nvSpPr>
        <p:spPr/>
        <p:txBody>
          <a:bodyPr/>
          <a:lstStyle/>
          <a:p>
            <a:fld id="{861BD47A-F7D0-4412-8DC6-F18F5957D636}" type="datetime1">
              <a:rPr lang="en-US" smtClean="0"/>
              <a:t>7/16/20</a:t>
            </a:fld>
            <a:endParaRPr lang="en-US"/>
          </a:p>
        </p:txBody>
      </p:sp>
      <p:sp>
        <p:nvSpPr>
          <p:cNvPr id="5" name="Footer Placeholder 4">
            <a:extLst>
              <a:ext uri="{FF2B5EF4-FFF2-40B4-BE49-F238E27FC236}">
                <a16:creationId xmlns:a16="http://schemas.microsoft.com/office/drawing/2014/main" id="{FB02F0FE-18C4-4835-84AD-B4966BAAC0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7549E9-9FB0-4EF8-A501-0B4450602A32}"/>
              </a:ext>
            </a:extLst>
          </p:cNvPr>
          <p:cNvSpPr>
            <a:spLocks noGrp="1"/>
          </p:cNvSpPr>
          <p:nvPr>
            <p:ph type="sldNum" sz="quarter" idx="12"/>
          </p:nvPr>
        </p:nvSpPr>
        <p:spPr/>
        <p:txBody>
          <a:bodyPr/>
          <a:lstStyle/>
          <a:p>
            <a:fld id="{BA847AEB-D1DA-44F1-8C3A-C749AA54FA98}" type="slidenum">
              <a:rPr lang="en-US" smtClean="0"/>
              <a:t>‹#›</a:t>
            </a:fld>
            <a:endParaRPr lang="en-US"/>
          </a:p>
        </p:txBody>
      </p:sp>
    </p:spTree>
    <p:extLst>
      <p:ext uri="{BB962C8B-B14F-4D97-AF65-F5344CB8AC3E}">
        <p14:creationId xmlns:p14="http://schemas.microsoft.com/office/powerpoint/2010/main" val="2463220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6B3F2-00AB-470D-81C7-4120A5A214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69C565-6370-46C5-8BAD-583DCBEECEC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0E9CE4F-F992-40DC-9BF4-C20026E8A91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6FCCC33-AFFE-4689-BA73-66DA3D67A47A}"/>
              </a:ext>
            </a:extLst>
          </p:cNvPr>
          <p:cNvSpPr>
            <a:spLocks noGrp="1"/>
          </p:cNvSpPr>
          <p:nvPr>
            <p:ph type="dt" sz="half" idx="10"/>
          </p:nvPr>
        </p:nvSpPr>
        <p:spPr/>
        <p:txBody>
          <a:bodyPr/>
          <a:lstStyle/>
          <a:p>
            <a:fld id="{1E6F4E81-F172-46E6-B64C-517C427B40F8}" type="datetime1">
              <a:rPr lang="en-US" smtClean="0"/>
              <a:t>7/16/20</a:t>
            </a:fld>
            <a:endParaRPr lang="en-US"/>
          </a:p>
        </p:txBody>
      </p:sp>
      <p:sp>
        <p:nvSpPr>
          <p:cNvPr id="6" name="Footer Placeholder 5">
            <a:extLst>
              <a:ext uri="{FF2B5EF4-FFF2-40B4-BE49-F238E27FC236}">
                <a16:creationId xmlns:a16="http://schemas.microsoft.com/office/drawing/2014/main" id="{63078418-9905-425E-A7BB-70206D4D25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0743B8-07D1-4ABF-A621-F0ADE4F7537C}"/>
              </a:ext>
            </a:extLst>
          </p:cNvPr>
          <p:cNvSpPr>
            <a:spLocks noGrp="1"/>
          </p:cNvSpPr>
          <p:nvPr>
            <p:ph type="sldNum" sz="quarter" idx="12"/>
          </p:nvPr>
        </p:nvSpPr>
        <p:spPr/>
        <p:txBody>
          <a:bodyPr/>
          <a:lstStyle/>
          <a:p>
            <a:fld id="{BA847AEB-D1DA-44F1-8C3A-C749AA54FA98}" type="slidenum">
              <a:rPr lang="en-US" smtClean="0"/>
              <a:t>‹#›</a:t>
            </a:fld>
            <a:endParaRPr lang="en-US"/>
          </a:p>
        </p:txBody>
      </p:sp>
    </p:spTree>
    <p:extLst>
      <p:ext uri="{BB962C8B-B14F-4D97-AF65-F5344CB8AC3E}">
        <p14:creationId xmlns:p14="http://schemas.microsoft.com/office/powerpoint/2010/main" val="1921111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DAF40-432A-4789-B0F4-17DF018C4E5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2C0DD65-06CB-44E9-879F-CBDFA42B68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DBB83AE-F3D1-46B7-82EE-828FA9AE19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742120C-F3D8-4AC5-87FA-E05887F217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DA83E2-A50B-476A-8B35-BCAA901279F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4F2EB54-6575-4C25-A55B-AF5BBD848887}"/>
              </a:ext>
            </a:extLst>
          </p:cNvPr>
          <p:cNvSpPr>
            <a:spLocks noGrp="1"/>
          </p:cNvSpPr>
          <p:nvPr>
            <p:ph type="dt" sz="half" idx="10"/>
          </p:nvPr>
        </p:nvSpPr>
        <p:spPr/>
        <p:txBody>
          <a:bodyPr/>
          <a:lstStyle/>
          <a:p>
            <a:fld id="{6DB38CA1-D2B9-4A99-AEFE-854281738450}" type="datetime1">
              <a:rPr lang="en-US" smtClean="0"/>
              <a:t>7/16/20</a:t>
            </a:fld>
            <a:endParaRPr lang="en-US"/>
          </a:p>
        </p:txBody>
      </p:sp>
      <p:sp>
        <p:nvSpPr>
          <p:cNvPr id="8" name="Footer Placeholder 7">
            <a:extLst>
              <a:ext uri="{FF2B5EF4-FFF2-40B4-BE49-F238E27FC236}">
                <a16:creationId xmlns:a16="http://schemas.microsoft.com/office/drawing/2014/main" id="{1810D59A-19D1-46CA-ACCD-3CE4E84D50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C8FF391-2B37-4C7D-AF0D-5511A06F8024}"/>
              </a:ext>
            </a:extLst>
          </p:cNvPr>
          <p:cNvSpPr>
            <a:spLocks noGrp="1"/>
          </p:cNvSpPr>
          <p:nvPr>
            <p:ph type="sldNum" sz="quarter" idx="12"/>
          </p:nvPr>
        </p:nvSpPr>
        <p:spPr/>
        <p:txBody>
          <a:bodyPr/>
          <a:lstStyle/>
          <a:p>
            <a:fld id="{BA847AEB-D1DA-44F1-8C3A-C749AA54FA98}" type="slidenum">
              <a:rPr lang="en-US" smtClean="0"/>
              <a:t>‹#›</a:t>
            </a:fld>
            <a:endParaRPr lang="en-US"/>
          </a:p>
        </p:txBody>
      </p:sp>
    </p:spTree>
    <p:extLst>
      <p:ext uri="{BB962C8B-B14F-4D97-AF65-F5344CB8AC3E}">
        <p14:creationId xmlns:p14="http://schemas.microsoft.com/office/powerpoint/2010/main" val="3708666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2B14B-6BA2-48FF-9A1B-0B9C971356B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0EA673-9884-4C88-A2C4-72E3DA83000B}"/>
              </a:ext>
            </a:extLst>
          </p:cNvPr>
          <p:cNvSpPr>
            <a:spLocks noGrp="1"/>
          </p:cNvSpPr>
          <p:nvPr>
            <p:ph type="dt" sz="half" idx="10"/>
          </p:nvPr>
        </p:nvSpPr>
        <p:spPr/>
        <p:txBody>
          <a:bodyPr/>
          <a:lstStyle/>
          <a:p>
            <a:fld id="{C098611C-60DD-4561-9633-E25B52D75DC1}" type="datetime1">
              <a:rPr lang="en-US" smtClean="0"/>
              <a:t>7/16/20</a:t>
            </a:fld>
            <a:endParaRPr lang="en-US"/>
          </a:p>
        </p:txBody>
      </p:sp>
      <p:sp>
        <p:nvSpPr>
          <p:cNvPr id="4" name="Footer Placeholder 3">
            <a:extLst>
              <a:ext uri="{FF2B5EF4-FFF2-40B4-BE49-F238E27FC236}">
                <a16:creationId xmlns:a16="http://schemas.microsoft.com/office/drawing/2014/main" id="{8AC97665-3ED6-48D0-A08E-DA6A5019380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0CB59F-054E-4AD5-85AA-22BA2A4832EA}"/>
              </a:ext>
            </a:extLst>
          </p:cNvPr>
          <p:cNvSpPr>
            <a:spLocks noGrp="1"/>
          </p:cNvSpPr>
          <p:nvPr>
            <p:ph type="sldNum" sz="quarter" idx="12"/>
          </p:nvPr>
        </p:nvSpPr>
        <p:spPr/>
        <p:txBody>
          <a:bodyPr/>
          <a:lstStyle/>
          <a:p>
            <a:fld id="{BA847AEB-D1DA-44F1-8C3A-C749AA54FA98}" type="slidenum">
              <a:rPr lang="en-US" smtClean="0"/>
              <a:t>‹#›</a:t>
            </a:fld>
            <a:endParaRPr lang="en-US"/>
          </a:p>
        </p:txBody>
      </p:sp>
    </p:spTree>
    <p:extLst>
      <p:ext uri="{BB962C8B-B14F-4D97-AF65-F5344CB8AC3E}">
        <p14:creationId xmlns:p14="http://schemas.microsoft.com/office/powerpoint/2010/main" val="3177942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BED760-9B60-4DB9-90AC-B95402934386}"/>
              </a:ext>
            </a:extLst>
          </p:cNvPr>
          <p:cNvSpPr>
            <a:spLocks noGrp="1"/>
          </p:cNvSpPr>
          <p:nvPr>
            <p:ph type="dt" sz="half" idx="10"/>
          </p:nvPr>
        </p:nvSpPr>
        <p:spPr/>
        <p:txBody>
          <a:bodyPr/>
          <a:lstStyle/>
          <a:p>
            <a:fld id="{D7B049F5-3A2F-4BE8-9067-0B5F17F60148}" type="datetime1">
              <a:rPr lang="en-US" smtClean="0"/>
              <a:t>7/16/20</a:t>
            </a:fld>
            <a:endParaRPr lang="en-US"/>
          </a:p>
        </p:txBody>
      </p:sp>
      <p:sp>
        <p:nvSpPr>
          <p:cNvPr id="3" name="Footer Placeholder 2">
            <a:extLst>
              <a:ext uri="{FF2B5EF4-FFF2-40B4-BE49-F238E27FC236}">
                <a16:creationId xmlns:a16="http://schemas.microsoft.com/office/drawing/2014/main" id="{FD128D16-16DF-4AC5-9894-E76620C5242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0C22E20-890F-479C-BC5D-77AE7460A54B}"/>
              </a:ext>
            </a:extLst>
          </p:cNvPr>
          <p:cNvSpPr>
            <a:spLocks noGrp="1"/>
          </p:cNvSpPr>
          <p:nvPr>
            <p:ph type="sldNum" sz="quarter" idx="12"/>
          </p:nvPr>
        </p:nvSpPr>
        <p:spPr/>
        <p:txBody>
          <a:bodyPr/>
          <a:lstStyle/>
          <a:p>
            <a:fld id="{BA847AEB-D1DA-44F1-8C3A-C749AA54FA98}" type="slidenum">
              <a:rPr lang="en-US" smtClean="0"/>
              <a:t>‹#›</a:t>
            </a:fld>
            <a:endParaRPr lang="en-US"/>
          </a:p>
        </p:txBody>
      </p:sp>
    </p:spTree>
    <p:extLst>
      <p:ext uri="{BB962C8B-B14F-4D97-AF65-F5344CB8AC3E}">
        <p14:creationId xmlns:p14="http://schemas.microsoft.com/office/powerpoint/2010/main" val="1594766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7D4FC-5C51-4CA9-8E4C-38862CFCA8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8597878-0BED-4A9D-BEFB-2CDF752157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18510D-C24B-408D-9A2A-5AC2440EDB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723310-F7BA-4F3D-817E-DDB0471E3B48}"/>
              </a:ext>
            </a:extLst>
          </p:cNvPr>
          <p:cNvSpPr>
            <a:spLocks noGrp="1"/>
          </p:cNvSpPr>
          <p:nvPr>
            <p:ph type="dt" sz="half" idx="10"/>
          </p:nvPr>
        </p:nvSpPr>
        <p:spPr/>
        <p:txBody>
          <a:bodyPr/>
          <a:lstStyle/>
          <a:p>
            <a:fld id="{B8E07050-3039-4772-A530-EF794E6844C9}" type="datetime1">
              <a:rPr lang="en-US" smtClean="0"/>
              <a:t>7/16/20</a:t>
            </a:fld>
            <a:endParaRPr lang="en-US"/>
          </a:p>
        </p:txBody>
      </p:sp>
      <p:sp>
        <p:nvSpPr>
          <p:cNvPr id="6" name="Footer Placeholder 5">
            <a:extLst>
              <a:ext uri="{FF2B5EF4-FFF2-40B4-BE49-F238E27FC236}">
                <a16:creationId xmlns:a16="http://schemas.microsoft.com/office/drawing/2014/main" id="{D83DC509-44D5-4109-9038-F31E881549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4E347D-97F3-438D-A057-0F7ABCE4C519}"/>
              </a:ext>
            </a:extLst>
          </p:cNvPr>
          <p:cNvSpPr>
            <a:spLocks noGrp="1"/>
          </p:cNvSpPr>
          <p:nvPr>
            <p:ph type="sldNum" sz="quarter" idx="12"/>
          </p:nvPr>
        </p:nvSpPr>
        <p:spPr/>
        <p:txBody>
          <a:bodyPr/>
          <a:lstStyle/>
          <a:p>
            <a:fld id="{BA847AEB-D1DA-44F1-8C3A-C749AA54FA98}" type="slidenum">
              <a:rPr lang="en-US" smtClean="0"/>
              <a:t>‹#›</a:t>
            </a:fld>
            <a:endParaRPr lang="en-US"/>
          </a:p>
        </p:txBody>
      </p:sp>
    </p:spTree>
    <p:extLst>
      <p:ext uri="{BB962C8B-B14F-4D97-AF65-F5344CB8AC3E}">
        <p14:creationId xmlns:p14="http://schemas.microsoft.com/office/powerpoint/2010/main" val="1289339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A088A-BC87-4EF5-9EB1-D45C598769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B9B0AFC-1D69-4064-B724-77B52EA2FD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18304DC-3AA2-4AA7-AA4D-641ADBB203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956C70-9E16-4638-8266-5FBD4C83D23F}"/>
              </a:ext>
            </a:extLst>
          </p:cNvPr>
          <p:cNvSpPr>
            <a:spLocks noGrp="1"/>
          </p:cNvSpPr>
          <p:nvPr>
            <p:ph type="dt" sz="half" idx="10"/>
          </p:nvPr>
        </p:nvSpPr>
        <p:spPr/>
        <p:txBody>
          <a:bodyPr/>
          <a:lstStyle/>
          <a:p>
            <a:fld id="{0246FC39-8E93-4730-9ED0-8FE3B2F81CEC}" type="datetime1">
              <a:rPr lang="en-US" smtClean="0"/>
              <a:t>7/16/20</a:t>
            </a:fld>
            <a:endParaRPr lang="en-US"/>
          </a:p>
        </p:txBody>
      </p:sp>
      <p:sp>
        <p:nvSpPr>
          <p:cNvPr id="6" name="Footer Placeholder 5">
            <a:extLst>
              <a:ext uri="{FF2B5EF4-FFF2-40B4-BE49-F238E27FC236}">
                <a16:creationId xmlns:a16="http://schemas.microsoft.com/office/drawing/2014/main" id="{F7790664-A9AB-4504-9B9F-924475C6E1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C9CAA4-E1BD-4571-AFBB-D3B1B3BB47B4}"/>
              </a:ext>
            </a:extLst>
          </p:cNvPr>
          <p:cNvSpPr>
            <a:spLocks noGrp="1"/>
          </p:cNvSpPr>
          <p:nvPr>
            <p:ph type="sldNum" sz="quarter" idx="12"/>
          </p:nvPr>
        </p:nvSpPr>
        <p:spPr/>
        <p:txBody>
          <a:bodyPr/>
          <a:lstStyle/>
          <a:p>
            <a:fld id="{BA847AEB-D1DA-44F1-8C3A-C749AA54FA98}" type="slidenum">
              <a:rPr lang="en-US" smtClean="0"/>
              <a:t>‹#›</a:t>
            </a:fld>
            <a:endParaRPr lang="en-US"/>
          </a:p>
        </p:txBody>
      </p:sp>
    </p:spTree>
    <p:extLst>
      <p:ext uri="{BB962C8B-B14F-4D97-AF65-F5344CB8AC3E}">
        <p14:creationId xmlns:p14="http://schemas.microsoft.com/office/powerpoint/2010/main" val="4278371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88C7FE-4C07-4F50-B264-774277ACCA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C52E6F1-3CE4-41F1-9F43-56118FF9DC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B5F1D6-68D0-4114-8C3E-676B9C9B69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6EDCD9-D2C3-47EF-8490-64AF46933DDE}" type="datetime1">
              <a:rPr lang="en-US" smtClean="0"/>
              <a:t>7/16/20</a:t>
            </a:fld>
            <a:endParaRPr lang="en-US"/>
          </a:p>
        </p:txBody>
      </p:sp>
      <p:sp>
        <p:nvSpPr>
          <p:cNvPr id="5" name="Footer Placeholder 4">
            <a:extLst>
              <a:ext uri="{FF2B5EF4-FFF2-40B4-BE49-F238E27FC236}">
                <a16:creationId xmlns:a16="http://schemas.microsoft.com/office/drawing/2014/main" id="{686AFBE7-1B20-4484-8F08-CED7A9EB3F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B5F9206-49BC-4A8C-B039-E15CA2F387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847AEB-D1DA-44F1-8C3A-C749AA54FA98}" type="slidenum">
              <a:rPr lang="en-US" smtClean="0"/>
              <a:t>‹#›</a:t>
            </a:fld>
            <a:endParaRPr lang="en-US"/>
          </a:p>
        </p:txBody>
      </p:sp>
    </p:spTree>
    <p:extLst>
      <p:ext uri="{BB962C8B-B14F-4D97-AF65-F5344CB8AC3E}">
        <p14:creationId xmlns:p14="http://schemas.microsoft.com/office/powerpoint/2010/main" val="224979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sdisimone@the-accelerator.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ederalreserve.gov/monetarypolicy/mainstreetlending.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C3A42-CD7E-46E7-BFBF-13EF4C8B9047}"/>
              </a:ext>
            </a:extLst>
          </p:cNvPr>
          <p:cNvSpPr>
            <a:spLocks noGrp="1"/>
          </p:cNvSpPr>
          <p:nvPr>
            <p:ph type="ctrTitle"/>
          </p:nvPr>
        </p:nvSpPr>
        <p:spPr>
          <a:xfrm>
            <a:off x="619126" y="1122363"/>
            <a:ext cx="10972800" cy="2387600"/>
          </a:xfrm>
        </p:spPr>
        <p:txBody>
          <a:bodyPr>
            <a:noAutofit/>
          </a:bodyPr>
          <a:lstStyle/>
          <a:p>
            <a:r>
              <a:rPr lang="en-US" sz="4800" b="1" dirty="0">
                <a:latin typeface="Arial" panose="020B0604020202020204" pitchFamily="34" charset="0"/>
                <a:cs typeface="Arial" panose="020B0604020202020204" pitchFamily="34" charset="0"/>
              </a:rPr>
              <a:t>Understanding the Federal Reserve’s Main Street Lending Program </a:t>
            </a:r>
          </a:p>
        </p:txBody>
      </p:sp>
      <p:sp>
        <p:nvSpPr>
          <p:cNvPr id="3" name="Subtitle 2">
            <a:extLst>
              <a:ext uri="{FF2B5EF4-FFF2-40B4-BE49-F238E27FC236}">
                <a16:creationId xmlns:a16="http://schemas.microsoft.com/office/drawing/2014/main" id="{3254BD66-50A6-4845-927F-117A2844E14F}"/>
              </a:ext>
            </a:extLst>
          </p:cNvPr>
          <p:cNvSpPr>
            <a:spLocks noGrp="1"/>
          </p:cNvSpPr>
          <p:nvPr>
            <p:ph type="subTitle" idx="1"/>
          </p:nvPr>
        </p:nvSpPr>
        <p:spPr/>
        <p:txBody>
          <a:bodyPr>
            <a:normAutofit lnSpcReduction="10000"/>
          </a:bodyPr>
          <a:lstStyle/>
          <a:p>
            <a:endParaRPr lang="en-US" dirty="0"/>
          </a:p>
          <a:p>
            <a:r>
              <a:rPr lang="en-US" b="1" dirty="0">
                <a:latin typeface="Arial" panose="020B0604020202020204" pitchFamily="34" charset="0"/>
                <a:cs typeface="Arial" panose="020B0604020202020204" pitchFamily="34" charset="0"/>
              </a:rPr>
              <a:t>Hosted by the </a:t>
            </a:r>
            <a:r>
              <a:rPr lang="en-US" b="1" dirty="0">
                <a:solidFill>
                  <a:schemeClr val="accent2"/>
                </a:solidFill>
                <a:latin typeface="Arial" panose="020B0604020202020204" pitchFamily="34" charset="0"/>
                <a:cs typeface="Arial" panose="020B0604020202020204" pitchFamily="34" charset="0"/>
              </a:rPr>
              <a:t>Orange County Industrial Development Agency</a:t>
            </a:r>
          </a:p>
          <a:p>
            <a:endParaRPr lang="en-US" sz="2000" b="1" dirty="0">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July 16, 2020</a:t>
            </a:r>
          </a:p>
        </p:txBody>
      </p:sp>
      <p:pic>
        <p:nvPicPr>
          <p:cNvPr id="1026" name="Picture 2" descr="Orange County Industrial Development Agency to Host Free Webinar ...">
            <a:extLst>
              <a:ext uri="{FF2B5EF4-FFF2-40B4-BE49-F238E27FC236}">
                <a16:creationId xmlns:a16="http://schemas.microsoft.com/office/drawing/2014/main" id="{E5638EFD-1469-41AA-922F-27C144365F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4819" y="5349875"/>
            <a:ext cx="2242361" cy="10727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5451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BE0F3-87C3-43AD-A1A3-57F277370810}"/>
              </a:ext>
            </a:extLst>
          </p:cNvPr>
          <p:cNvSpPr>
            <a:spLocks noGrp="1"/>
          </p:cNvSpPr>
          <p:nvPr>
            <p:ph type="title"/>
          </p:nvPr>
        </p:nvSpPr>
        <p:spPr>
          <a:xfrm>
            <a:off x="927100" y="815974"/>
            <a:ext cx="10515600" cy="1325563"/>
          </a:xfrm>
        </p:spPr>
        <p:txBody>
          <a:bodyPr>
            <a:normAutofit/>
          </a:bodyPr>
          <a:lstStyle/>
          <a:p>
            <a:pPr algn="ctr"/>
            <a:r>
              <a:rPr lang="en-US" b="1" dirty="0">
                <a:latin typeface="Arial" panose="020B0604020202020204" pitchFamily="34" charset="0"/>
                <a:cs typeface="Arial" panose="020B0604020202020204" pitchFamily="34" charset="0"/>
              </a:rPr>
              <a:t>Main Street Lending in New York</a:t>
            </a:r>
          </a:p>
        </p:txBody>
      </p:sp>
      <p:sp>
        <p:nvSpPr>
          <p:cNvPr id="3" name="Content Placeholder 2">
            <a:extLst>
              <a:ext uri="{FF2B5EF4-FFF2-40B4-BE49-F238E27FC236}">
                <a16:creationId xmlns:a16="http://schemas.microsoft.com/office/drawing/2014/main" id="{34981381-3286-4ED4-BA4F-2C05CFA748FB}"/>
              </a:ext>
            </a:extLst>
          </p:cNvPr>
          <p:cNvSpPr>
            <a:spLocks noGrp="1"/>
          </p:cNvSpPr>
          <p:nvPr>
            <p:ph idx="1"/>
          </p:nvPr>
        </p:nvSpPr>
        <p:spPr>
          <a:xfrm>
            <a:off x="586740" y="2280728"/>
            <a:ext cx="11196320" cy="4351338"/>
          </a:xfrm>
        </p:spPr>
        <p:txBody>
          <a:bodyPr>
            <a:noAutofit/>
          </a:bodyPr>
          <a:lstStyle/>
          <a:p>
            <a:r>
              <a:rPr lang="en-US" sz="2000" b="1" dirty="0">
                <a:latin typeface="Arial" panose="020B0604020202020204" pitchFamily="34" charset="0"/>
                <a:cs typeface="Arial" panose="020B0604020202020204" pitchFamily="34" charset="0"/>
              </a:rPr>
              <a:t>Contact Your Lender: </a:t>
            </a:r>
            <a:r>
              <a:rPr lang="en-US" sz="2000" dirty="0">
                <a:latin typeface="Arial" panose="020B0604020202020204" pitchFamily="34" charset="0"/>
                <a:cs typeface="Arial" panose="020B0604020202020204" pitchFamily="34" charset="0"/>
              </a:rPr>
              <a:t>If interested, contact your lender to see if they are participating in the program. Current lenders (including local and regional branches) in NY State include:</a:t>
            </a:r>
          </a:p>
          <a:p>
            <a:pPr lvl="1"/>
            <a:endParaRPr lang="en-US" sz="2000" dirty="0">
              <a:latin typeface="Arial" panose="020B0604020202020204" pitchFamily="34" charset="0"/>
              <a:cs typeface="Arial" panose="020B0604020202020204" pitchFamily="34" charset="0"/>
            </a:endParaRPr>
          </a:p>
          <a:p>
            <a:pPr lvl="1"/>
            <a:r>
              <a:rPr lang="en-US" sz="2000" dirty="0">
                <a:latin typeface="Arial" panose="020B0604020202020204" pitchFamily="34" charset="0"/>
                <a:cs typeface="Arial" panose="020B0604020202020204" pitchFamily="34" charset="0"/>
              </a:rPr>
              <a:t>Bank of America</a:t>
            </a:r>
          </a:p>
          <a:p>
            <a:pPr lvl="1"/>
            <a:r>
              <a:rPr lang="en-US" sz="2000" dirty="0">
                <a:latin typeface="Arial" panose="020B0604020202020204" pitchFamily="34" charset="0"/>
                <a:cs typeface="Arial" panose="020B0604020202020204" pitchFamily="34" charset="0"/>
              </a:rPr>
              <a:t>BCB Community Bank</a:t>
            </a:r>
          </a:p>
          <a:p>
            <a:pPr lvl="1"/>
            <a:r>
              <a:rPr lang="en-US" sz="2000" dirty="0">
                <a:latin typeface="Arial" panose="020B0604020202020204" pitchFamily="34" charset="0"/>
                <a:cs typeface="Arial" panose="020B0604020202020204" pitchFamily="34" charset="0"/>
              </a:rPr>
              <a:t>Citizens Bank</a:t>
            </a:r>
          </a:p>
          <a:p>
            <a:pPr lvl="1"/>
            <a:r>
              <a:rPr lang="en-US" sz="2000" dirty="0">
                <a:latin typeface="Arial" panose="020B0604020202020204" pitchFamily="34" charset="0"/>
                <a:cs typeface="Arial" panose="020B0604020202020204" pitchFamily="34" charset="0"/>
              </a:rPr>
              <a:t>Flushing Bank</a:t>
            </a:r>
          </a:p>
          <a:p>
            <a:pPr lvl="1"/>
            <a:r>
              <a:rPr lang="en-US" sz="2000" dirty="0">
                <a:latin typeface="Arial" panose="020B0604020202020204" pitchFamily="34" charset="0"/>
                <a:cs typeface="Arial" panose="020B0604020202020204" pitchFamily="34" charset="0"/>
              </a:rPr>
              <a:t>Jeff Bank</a:t>
            </a:r>
          </a:p>
          <a:p>
            <a:pPr lvl="1"/>
            <a:r>
              <a:rPr lang="en-US" sz="2000" dirty="0" err="1">
                <a:latin typeface="Arial" panose="020B0604020202020204" pitchFamily="34" charset="0"/>
                <a:cs typeface="Arial" panose="020B0604020202020204" pitchFamily="34" charset="0"/>
              </a:rPr>
              <a:t>Keybank</a:t>
            </a:r>
            <a:endParaRPr lang="en-US" sz="2000" dirty="0">
              <a:latin typeface="Arial" panose="020B0604020202020204" pitchFamily="34" charset="0"/>
              <a:cs typeface="Arial" panose="020B0604020202020204" pitchFamily="34" charset="0"/>
            </a:endParaRPr>
          </a:p>
          <a:p>
            <a:pPr lvl="1"/>
            <a:endParaRPr lang="en-US" sz="1600" dirty="0">
              <a:latin typeface="Arial" panose="020B0604020202020204" pitchFamily="34" charset="0"/>
              <a:cs typeface="Arial" panose="020B0604020202020204" pitchFamily="34" charset="0"/>
            </a:endParaRPr>
          </a:p>
        </p:txBody>
      </p:sp>
      <p:pic>
        <p:nvPicPr>
          <p:cNvPr id="5" name="Picture 2" descr="Orange County Industrial Development Agency to Host Free Webinar ...">
            <a:extLst>
              <a:ext uri="{FF2B5EF4-FFF2-40B4-BE49-F238E27FC236}">
                <a16:creationId xmlns:a16="http://schemas.microsoft.com/office/drawing/2014/main" id="{1F0B4B4B-5ECD-4249-8980-4109123116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475" y="225934"/>
            <a:ext cx="1609726" cy="77008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5CDD7F9-ED07-497C-B5A3-B0E251E4C86F}"/>
              </a:ext>
            </a:extLst>
          </p:cNvPr>
          <p:cNvSpPr txBox="1"/>
          <p:nvPr/>
        </p:nvSpPr>
        <p:spPr>
          <a:xfrm>
            <a:off x="5648177" y="3232052"/>
            <a:ext cx="5479368" cy="1631216"/>
          </a:xfrm>
          <a:prstGeom prst="rect">
            <a:avLst/>
          </a:prstGeom>
          <a:noFill/>
        </p:spPr>
        <p:txBody>
          <a:bodyPr wrap="square" rtlCol="0">
            <a:spAutoFit/>
          </a:bodyPr>
          <a:lstStyle/>
          <a:p>
            <a:pPr marL="742950" lvl="1" indent="-285750">
              <a:buFont typeface="Arial" panose="020B0604020202020204" pitchFamily="34" charset="0"/>
              <a:buChar char="•"/>
            </a:pPr>
            <a:r>
              <a:rPr lang="en-US" sz="2000" dirty="0" err="1">
                <a:latin typeface="Arial" panose="020B0604020202020204" pitchFamily="34" charset="0"/>
                <a:cs typeface="Arial" panose="020B0604020202020204" pitchFamily="34" charset="0"/>
              </a:rPr>
              <a:t>Oceanfirst</a:t>
            </a:r>
            <a:r>
              <a:rPr lang="en-US" sz="2000" dirty="0">
                <a:latin typeface="Arial" panose="020B0604020202020204" pitchFamily="34" charset="0"/>
                <a:cs typeface="Arial" panose="020B0604020202020204" pitchFamily="34" charset="0"/>
              </a:rPr>
              <a:t> Bank, National Association</a:t>
            </a:r>
          </a:p>
          <a:p>
            <a:pPr marL="742950" lvl="1"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People’s United Bank</a:t>
            </a:r>
          </a:p>
          <a:p>
            <a:pPr marL="742950" lvl="1"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Santander Bank</a:t>
            </a:r>
          </a:p>
          <a:p>
            <a:pPr marL="742950" lvl="1"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Sterling National Bank</a:t>
            </a:r>
          </a:p>
          <a:p>
            <a:pPr marL="742950" lvl="1"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Webster Bank</a:t>
            </a:r>
          </a:p>
        </p:txBody>
      </p:sp>
    </p:spTree>
    <p:extLst>
      <p:ext uri="{BB962C8B-B14F-4D97-AF65-F5344CB8AC3E}">
        <p14:creationId xmlns:p14="http://schemas.microsoft.com/office/powerpoint/2010/main" val="1460108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2501E-D4C3-4178-AF40-14424C311587}"/>
              </a:ext>
            </a:extLst>
          </p:cNvPr>
          <p:cNvSpPr>
            <a:spLocks noGrp="1"/>
          </p:cNvSpPr>
          <p:nvPr>
            <p:ph type="title"/>
          </p:nvPr>
        </p:nvSpPr>
        <p:spPr>
          <a:xfrm>
            <a:off x="314325" y="365125"/>
            <a:ext cx="11563350" cy="1325563"/>
          </a:xfrm>
        </p:spPr>
        <p:txBody>
          <a:bodyPr/>
          <a:lstStyle/>
          <a:p>
            <a:pPr algn="ctr"/>
            <a:r>
              <a:rPr lang="en-US" b="1" dirty="0">
                <a:latin typeface="Arial" panose="020B0604020202020204" pitchFamily="34" charset="0"/>
                <a:cs typeface="Arial" panose="020B0604020202020204" pitchFamily="34" charset="0"/>
              </a:rPr>
              <a:t>Update: SBA’s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Paycheck Protection Program</a:t>
            </a:r>
          </a:p>
        </p:txBody>
      </p:sp>
      <p:sp>
        <p:nvSpPr>
          <p:cNvPr id="3" name="Content Placeholder 2">
            <a:extLst>
              <a:ext uri="{FF2B5EF4-FFF2-40B4-BE49-F238E27FC236}">
                <a16:creationId xmlns:a16="http://schemas.microsoft.com/office/drawing/2014/main" id="{A6363053-39A6-4E59-8957-5729BCA5D052}"/>
              </a:ext>
            </a:extLst>
          </p:cNvPr>
          <p:cNvSpPr>
            <a:spLocks noGrp="1"/>
          </p:cNvSpPr>
          <p:nvPr>
            <p:ph idx="1"/>
          </p:nvPr>
        </p:nvSpPr>
        <p:spPr>
          <a:xfrm>
            <a:off x="409131" y="1825625"/>
            <a:ext cx="11468544" cy="5032375"/>
          </a:xfrm>
        </p:spPr>
        <p:txBody>
          <a:bodyPr>
            <a:normAutofit/>
          </a:bodyPr>
          <a:lstStyle/>
          <a:p>
            <a:pPr marL="0" indent="0">
              <a:buNone/>
            </a:pPr>
            <a:r>
              <a:rPr lang="en-US" sz="2400" b="1" dirty="0">
                <a:latin typeface="Arial" panose="020B0604020202020204" pitchFamily="34" charset="0"/>
                <a:cs typeface="Arial" panose="020B0604020202020204" pitchFamily="34" charset="0"/>
              </a:rPr>
              <a:t>Changes to the SBA Payroll Protection Program: </a:t>
            </a:r>
            <a:r>
              <a:rPr lang="en-US" sz="2400" dirty="0">
                <a:latin typeface="Arial" panose="020B0604020202020204" pitchFamily="34" charset="0"/>
                <a:cs typeface="Arial" panose="020B0604020202020204" pitchFamily="34" charset="0"/>
              </a:rPr>
              <a:t>Since the CARES ACT passed in March 2020, several legislative changes have been made to the program.</a:t>
            </a:r>
          </a:p>
          <a:p>
            <a:r>
              <a:rPr lang="en-US" sz="2000" dirty="0">
                <a:latin typeface="Arial" panose="020B0604020202020204" pitchFamily="34" charset="0"/>
                <a:cs typeface="Arial" panose="020B0604020202020204" pitchFamily="34" charset="0"/>
              </a:rPr>
              <a:t>Existing PPP borrowers </a:t>
            </a:r>
            <a:r>
              <a:rPr lang="en-US" sz="2000" b="1" dirty="0">
                <a:latin typeface="Arial" panose="020B0604020202020204" pitchFamily="34" charset="0"/>
                <a:cs typeface="Arial" panose="020B0604020202020204" pitchFamily="34" charset="0"/>
              </a:rPr>
              <a:t>can choose to extend the eight-week period to 24 weeks</a:t>
            </a:r>
            <a:r>
              <a:rPr lang="en-US" sz="2000" dirty="0">
                <a:latin typeface="Arial" panose="020B0604020202020204" pitchFamily="34" charset="0"/>
                <a:cs typeface="Arial" panose="020B0604020202020204" pitchFamily="34" charset="0"/>
              </a:rPr>
              <a:t>, or they can keep the original eight-week period. </a:t>
            </a:r>
          </a:p>
          <a:p>
            <a:r>
              <a:rPr lang="en-US" sz="2000" dirty="0">
                <a:latin typeface="Arial" panose="020B0604020202020204" pitchFamily="34" charset="0"/>
                <a:cs typeface="Arial" panose="020B0604020202020204" pitchFamily="34" charset="0"/>
              </a:rPr>
              <a:t>The payroll expenditure requirement </a:t>
            </a:r>
            <a:r>
              <a:rPr lang="en-US" sz="2000" b="1" dirty="0">
                <a:latin typeface="Arial" panose="020B0604020202020204" pitchFamily="34" charset="0"/>
                <a:cs typeface="Arial" panose="020B0604020202020204" pitchFamily="34" charset="0"/>
              </a:rPr>
              <a:t>drops to 60% from 75%. </a:t>
            </a:r>
            <a:r>
              <a:rPr lang="en-US" sz="2000" dirty="0">
                <a:latin typeface="Arial" panose="020B0604020202020204" pitchFamily="34" charset="0"/>
                <a:cs typeface="Arial" panose="020B0604020202020204" pitchFamily="34" charset="0"/>
              </a:rPr>
              <a:t>Partial forgiveness still available.</a:t>
            </a:r>
          </a:p>
          <a:p>
            <a:r>
              <a:rPr lang="en-US" sz="2000" dirty="0">
                <a:latin typeface="Arial" panose="020B0604020202020204" pitchFamily="34" charset="0"/>
                <a:cs typeface="Arial" panose="020B0604020202020204" pitchFamily="34" charset="0"/>
              </a:rPr>
              <a:t>Borrowers now have </a:t>
            </a:r>
            <a:r>
              <a:rPr lang="en-US" sz="2000" b="1" dirty="0">
                <a:latin typeface="Arial" panose="020B0604020202020204" pitchFamily="34" charset="0"/>
                <a:cs typeface="Arial" panose="020B0604020202020204" pitchFamily="34" charset="0"/>
              </a:rPr>
              <a:t>five years to repay </a:t>
            </a:r>
            <a:r>
              <a:rPr lang="en-US" sz="2000" dirty="0">
                <a:latin typeface="Arial" panose="020B0604020202020204" pitchFamily="34" charset="0"/>
                <a:cs typeface="Arial" panose="020B0604020202020204" pitchFamily="34" charset="0"/>
              </a:rPr>
              <a:t>the loan instead of two. The interest rate remains at 1%. </a:t>
            </a:r>
            <a:r>
              <a:rPr lang="en-US" sz="2000" b="1" dirty="0">
                <a:latin typeface="Arial" panose="020B0604020202020204" pitchFamily="34" charset="0"/>
                <a:cs typeface="Arial" panose="020B0604020202020204" pitchFamily="34" charset="0"/>
              </a:rPr>
              <a:t>Deferral period </a:t>
            </a:r>
            <a:r>
              <a:rPr lang="en-US" sz="2000" dirty="0">
                <a:latin typeface="Arial" panose="020B0604020202020204" pitchFamily="34" charset="0"/>
                <a:cs typeface="Arial" panose="020B0604020202020204" pitchFamily="34" charset="0"/>
              </a:rPr>
              <a:t>has been changed from six months to the time that the forgiveness amount is remitted to the lender. </a:t>
            </a:r>
          </a:p>
          <a:p>
            <a:r>
              <a:rPr lang="en-US" sz="2000" dirty="0">
                <a:latin typeface="Arial" panose="020B0604020202020204" pitchFamily="34" charset="0"/>
                <a:cs typeface="Arial" panose="020B0604020202020204" pitchFamily="34" charset="0"/>
              </a:rPr>
              <a:t>Borrowers can use the </a:t>
            </a:r>
            <a:r>
              <a:rPr lang="en-US" sz="2000" b="1" dirty="0">
                <a:latin typeface="Arial" panose="020B0604020202020204" pitchFamily="34" charset="0"/>
                <a:cs typeface="Arial" panose="020B0604020202020204" pitchFamily="34" charset="0"/>
              </a:rPr>
              <a:t>24-week period to restore their workforce levels and wages</a:t>
            </a:r>
            <a:r>
              <a:rPr lang="en-US" sz="2000" dirty="0">
                <a:latin typeface="Arial" panose="020B0604020202020204" pitchFamily="34" charset="0"/>
                <a:cs typeface="Arial" panose="020B0604020202020204" pitchFamily="34" charset="0"/>
              </a:rPr>
              <a:t> to the pre-pandemic levels required for full forgiveness. This must be done by Dec. 31, a change from the previous deadline of June 30.</a:t>
            </a:r>
          </a:p>
          <a:p>
            <a:r>
              <a:rPr lang="en-US" sz="2000" dirty="0">
                <a:latin typeface="Arial" panose="020B0604020202020204" pitchFamily="34" charset="0"/>
                <a:cs typeface="Arial" panose="020B0604020202020204" pitchFamily="34" charset="0"/>
              </a:rPr>
              <a:t>Program now includes </a:t>
            </a:r>
            <a:r>
              <a:rPr lang="en-US" sz="2000" b="1" dirty="0">
                <a:latin typeface="Arial" panose="020B0604020202020204" pitchFamily="34" charset="0"/>
                <a:cs typeface="Arial" panose="020B0604020202020204" pitchFamily="34" charset="0"/>
              </a:rPr>
              <a:t>a new exception </a:t>
            </a:r>
            <a:r>
              <a:rPr lang="en-US" sz="2000" dirty="0">
                <a:latin typeface="Arial" panose="020B0604020202020204" pitchFamily="34" charset="0"/>
                <a:cs typeface="Arial" panose="020B0604020202020204" pitchFamily="34" charset="0"/>
              </a:rPr>
              <a:t>allowing borrowers to achieve full loan forgiveness even if they don’t fully restore their workforce. Has to be due to COVID-19 related operating restrictions (HHS, CDC, OSHA guidance).</a:t>
            </a:r>
          </a:p>
          <a:p>
            <a:pPr marL="0" indent="0">
              <a:buNone/>
            </a:pPr>
            <a:endParaRPr lang="en-US" sz="1800" b="1" dirty="0">
              <a:latin typeface="Arial" panose="020B0604020202020204" pitchFamily="34" charset="0"/>
              <a:cs typeface="Arial" panose="020B0604020202020204" pitchFamily="34" charset="0"/>
            </a:endParaRPr>
          </a:p>
          <a:p>
            <a:pPr marL="0" indent="0">
              <a:buNone/>
            </a:pPr>
            <a:endParaRPr lang="en-US" sz="2000" dirty="0"/>
          </a:p>
        </p:txBody>
      </p:sp>
      <p:sp>
        <p:nvSpPr>
          <p:cNvPr id="4" name="Slide Number Placeholder 3">
            <a:extLst>
              <a:ext uri="{FF2B5EF4-FFF2-40B4-BE49-F238E27FC236}">
                <a16:creationId xmlns:a16="http://schemas.microsoft.com/office/drawing/2014/main" id="{A4859BEC-DC57-466C-8D6F-BEBA2331DCF7}"/>
              </a:ext>
            </a:extLst>
          </p:cNvPr>
          <p:cNvSpPr>
            <a:spLocks noGrp="1"/>
          </p:cNvSpPr>
          <p:nvPr>
            <p:ph type="sldNum" sz="quarter" idx="12"/>
          </p:nvPr>
        </p:nvSpPr>
        <p:spPr/>
        <p:txBody>
          <a:bodyPr/>
          <a:lstStyle/>
          <a:p>
            <a:fld id="{BA847AEB-D1DA-44F1-8C3A-C749AA54FA98}" type="slidenum">
              <a:rPr lang="en-US" smtClean="0"/>
              <a:t>11</a:t>
            </a:fld>
            <a:endParaRPr lang="en-US"/>
          </a:p>
        </p:txBody>
      </p:sp>
      <p:pic>
        <p:nvPicPr>
          <p:cNvPr id="5" name="Picture 2" descr="Orange County Industrial Development Agency to Host Free Webinar ...">
            <a:extLst>
              <a:ext uri="{FF2B5EF4-FFF2-40B4-BE49-F238E27FC236}">
                <a16:creationId xmlns:a16="http://schemas.microsoft.com/office/drawing/2014/main" id="{F1D5716E-51CB-4407-9EEA-53E9AB9F66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475" y="225934"/>
            <a:ext cx="1609726" cy="7700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9406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2501E-D4C3-4178-AF40-14424C311587}"/>
              </a:ext>
            </a:extLst>
          </p:cNvPr>
          <p:cNvSpPr>
            <a:spLocks noGrp="1"/>
          </p:cNvSpPr>
          <p:nvPr>
            <p:ph type="title"/>
          </p:nvPr>
        </p:nvSpPr>
        <p:spPr>
          <a:xfrm>
            <a:off x="314325" y="365125"/>
            <a:ext cx="11563350" cy="1325563"/>
          </a:xfrm>
        </p:spPr>
        <p:txBody>
          <a:bodyPr/>
          <a:lstStyle/>
          <a:p>
            <a:pPr algn="ctr"/>
            <a:r>
              <a:rPr lang="en-US" b="1" dirty="0">
                <a:latin typeface="Arial" panose="020B0604020202020204" pitchFamily="34" charset="0"/>
                <a:cs typeface="Arial" panose="020B0604020202020204" pitchFamily="34" charset="0"/>
              </a:rPr>
              <a:t>Update: SBA’s Paycheck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Protection Program (Continued)</a:t>
            </a:r>
          </a:p>
        </p:txBody>
      </p:sp>
      <p:sp>
        <p:nvSpPr>
          <p:cNvPr id="3" name="Content Placeholder 2">
            <a:extLst>
              <a:ext uri="{FF2B5EF4-FFF2-40B4-BE49-F238E27FC236}">
                <a16:creationId xmlns:a16="http://schemas.microsoft.com/office/drawing/2014/main" id="{A6363053-39A6-4E59-8957-5729BCA5D052}"/>
              </a:ext>
            </a:extLst>
          </p:cNvPr>
          <p:cNvSpPr>
            <a:spLocks noGrp="1"/>
          </p:cNvSpPr>
          <p:nvPr>
            <p:ph idx="1"/>
          </p:nvPr>
        </p:nvSpPr>
        <p:spPr>
          <a:xfrm>
            <a:off x="618681" y="1958975"/>
            <a:ext cx="11154219" cy="5032375"/>
          </a:xfrm>
        </p:spPr>
        <p:txBody>
          <a:bodyPr>
            <a:normAutofit/>
          </a:bodyPr>
          <a:lstStyle/>
          <a:p>
            <a:pPr marL="0" indent="0">
              <a:buNone/>
            </a:pPr>
            <a:r>
              <a:rPr lang="en-US" sz="2400" b="1" dirty="0">
                <a:latin typeface="Arial" panose="020B0604020202020204" pitchFamily="34" charset="0"/>
                <a:cs typeface="Arial" panose="020B0604020202020204" pitchFamily="34" charset="0"/>
              </a:rPr>
              <a:t>What is next for the Paycheck Protection Program?</a:t>
            </a:r>
          </a:p>
          <a:p>
            <a:r>
              <a:rPr lang="en-US" sz="2400" dirty="0">
                <a:latin typeface="Arial" panose="020B0604020202020204" pitchFamily="34" charset="0"/>
                <a:cs typeface="Arial" panose="020B0604020202020204" pitchFamily="34" charset="0"/>
              </a:rPr>
              <a:t>Application deadline has been extended from June 30</a:t>
            </a:r>
            <a:r>
              <a:rPr lang="en-US" sz="2400" baseline="30000" dirty="0">
                <a:latin typeface="Arial" panose="020B0604020202020204" pitchFamily="34" charset="0"/>
                <a:cs typeface="Arial" panose="020B0604020202020204" pitchFamily="34" charset="0"/>
              </a:rPr>
              <a:t>th</a:t>
            </a:r>
            <a:r>
              <a:rPr lang="en-US" sz="2400" dirty="0">
                <a:latin typeface="Arial" panose="020B0604020202020204" pitchFamily="34" charset="0"/>
                <a:cs typeface="Arial" panose="020B0604020202020204" pitchFamily="34" charset="0"/>
              </a:rPr>
              <a:t> to </a:t>
            </a:r>
            <a:r>
              <a:rPr lang="en-US" sz="2400" b="1" dirty="0">
                <a:latin typeface="Arial" panose="020B0604020202020204" pitchFamily="34" charset="0"/>
                <a:cs typeface="Arial" panose="020B0604020202020204" pitchFamily="34" charset="0"/>
              </a:rPr>
              <a:t>August 8</a:t>
            </a:r>
            <a:r>
              <a:rPr lang="en-US" sz="2400" b="1" baseline="30000" dirty="0">
                <a:latin typeface="Arial" panose="020B0604020202020204" pitchFamily="34" charset="0"/>
                <a:cs typeface="Arial" panose="020B0604020202020204" pitchFamily="34" charset="0"/>
              </a:rPr>
              <a:t>th</a:t>
            </a:r>
            <a:r>
              <a:rPr lang="en-US" sz="2400" b="1" dirty="0">
                <a:latin typeface="Arial" panose="020B0604020202020204" pitchFamily="34" charset="0"/>
                <a:cs typeface="Arial" panose="020B0604020202020204" pitchFamily="34" charset="0"/>
              </a:rPr>
              <a:t>.</a:t>
            </a:r>
          </a:p>
          <a:p>
            <a:r>
              <a:rPr lang="en-US" sz="2400" b="1" dirty="0">
                <a:latin typeface="Arial" panose="020B0604020202020204" pitchFamily="34" charset="0"/>
                <a:cs typeface="Arial" panose="020B0604020202020204" pitchFamily="34" charset="0"/>
              </a:rPr>
              <a:t>Over $100 billion </a:t>
            </a:r>
            <a:r>
              <a:rPr lang="en-US" sz="2400" dirty="0">
                <a:latin typeface="Arial" panose="020B0604020202020204" pitchFamily="34" charset="0"/>
                <a:cs typeface="Arial" panose="020B0604020202020204" pitchFamily="34" charset="0"/>
              </a:rPr>
              <a:t>in program funding remains unspent.</a:t>
            </a:r>
          </a:p>
          <a:p>
            <a:r>
              <a:rPr lang="en-US" sz="2400" dirty="0">
                <a:latin typeface="Arial" panose="020B0604020202020204" pitchFamily="34" charset="0"/>
                <a:cs typeface="Arial" panose="020B0604020202020204" pitchFamily="34" charset="0"/>
              </a:rPr>
              <a:t>Currently, there is </a:t>
            </a:r>
            <a:r>
              <a:rPr lang="en-US" sz="2400" b="1" dirty="0">
                <a:latin typeface="Arial" panose="020B0604020202020204" pitchFamily="34" charset="0"/>
                <a:cs typeface="Arial" panose="020B0604020202020204" pitchFamily="34" charset="0"/>
              </a:rPr>
              <a:t>no option to secure a second PPP loan</a:t>
            </a:r>
            <a:r>
              <a:rPr lang="en-US" sz="2400" dirty="0">
                <a:latin typeface="Arial" panose="020B0604020202020204" pitchFamily="34" charset="0"/>
                <a:cs typeface="Arial" panose="020B0604020202020204" pitchFamily="34" charset="0"/>
              </a:rPr>
              <a:t>.</a:t>
            </a:r>
          </a:p>
          <a:p>
            <a:r>
              <a:rPr lang="en-US" sz="2400" b="1" dirty="0">
                <a:latin typeface="Arial" panose="020B0604020202020204" pitchFamily="34" charset="0"/>
                <a:cs typeface="Arial" panose="020B0604020202020204" pitchFamily="34" charset="0"/>
              </a:rPr>
              <a:t>Discussions in Congress </a:t>
            </a:r>
            <a:r>
              <a:rPr lang="en-US" sz="2400" dirty="0">
                <a:latin typeface="Arial" panose="020B0604020202020204" pitchFamily="34" charset="0"/>
                <a:cs typeface="Arial" panose="020B0604020202020204" pitchFamily="34" charset="0"/>
              </a:rPr>
              <a:t>around what to do with remaining PPP funding.</a:t>
            </a:r>
          </a:p>
          <a:p>
            <a:r>
              <a:rPr lang="en-US" sz="2400" dirty="0">
                <a:latin typeface="Arial" panose="020B0604020202020204" pitchFamily="34" charset="0"/>
                <a:cs typeface="Arial" panose="020B0604020202020204" pitchFamily="34" charset="0"/>
              </a:rPr>
              <a:t>There was </a:t>
            </a:r>
            <a:r>
              <a:rPr lang="en-US" sz="2400" b="1" dirty="0">
                <a:latin typeface="Arial" panose="020B0604020202020204" pitchFamily="34" charset="0"/>
                <a:cs typeface="Arial" panose="020B0604020202020204" pitchFamily="34" charset="0"/>
              </a:rPr>
              <a:t>no additional funding</a:t>
            </a:r>
            <a:r>
              <a:rPr lang="en-US" sz="2400" dirty="0">
                <a:latin typeface="Arial" panose="020B0604020202020204" pitchFamily="34" charset="0"/>
                <a:cs typeface="Arial" panose="020B0604020202020204" pitchFamily="34" charset="0"/>
              </a:rPr>
              <a:t> provided for the PPP in the House of Representatives bill for the next stimulus package (HEROES Act).</a:t>
            </a:r>
          </a:p>
          <a:p>
            <a:r>
              <a:rPr lang="en-US" sz="2400" dirty="0">
                <a:latin typeface="Arial" panose="020B0604020202020204" pitchFamily="34" charset="0"/>
                <a:cs typeface="Arial" panose="020B0604020202020204" pitchFamily="34" charset="0"/>
              </a:rPr>
              <a:t>If you would like additional funding for the PPP or additional support for the small businesses to be provided, we encourage you to reach out to your Members of Congress with your input.</a:t>
            </a:r>
          </a:p>
          <a:p>
            <a:pPr marL="0" indent="0">
              <a:buNone/>
            </a:pPr>
            <a:endParaRPr lang="en-US" sz="1800" b="1" dirty="0">
              <a:latin typeface="Arial" panose="020B0604020202020204" pitchFamily="34" charset="0"/>
              <a:cs typeface="Arial" panose="020B0604020202020204" pitchFamily="34" charset="0"/>
            </a:endParaRPr>
          </a:p>
          <a:p>
            <a:pPr marL="0" indent="0">
              <a:buNone/>
            </a:pPr>
            <a:endParaRPr lang="en-US" sz="2000" dirty="0"/>
          </a:p>
        </p:txBody>
      </p:sp>
      <p:sp>
        <p:nvSpPr>
          <p:cNvPr id="4" name="Slide Number Placeholder 3">
            <a:extLst>
              <a:ext uri="{FF2B5EF4-FFF2-40B4-BE49-F238E27FC236}">
                <a16:creationId xmlns:a16="http://schemas.microsoft.com/office/drawing/2014/main" id="{A4859BEC-DC57-466C-8D6F-BEBA2331DCF7}"/>
              </a:ext>
            </a:extLst>
          </p:cNvPr>
          <p:cNvSpPr>
            <a:spLocks noGrp="1"/>
          </p:cNvSpPr>
          <p:nvPr>
            <p:ph type="sldNum" sz="quarter" idx="12"/>
          </p:nvPr>
        </p:nvSpPr>
        <p:spPr/>
        <p:txBody>
          <a:bodyPr/>
          <a:lstStyle/>
          <a:p>
            <a:fld id="{BA847AEB-D1DA-44F1-8C3A-C749AA54FA98}" type="slidenum">
              <a:rPr lang="en-US" smtClean="0"/>
              <a:t>12</a:t>
            </a:fld>
            <a:endParaRPr lang="en-US"/>
          </a:p>
        </p:txBody>
      </p:sp>
      <p:pic>
        <p:nvPicPr>
          <p:cNvPr id="5" name="Picture 2" descr="Orange County Industrial Development Agency to Host Free Webinar ...">
            <a:extLst>
              <a:ext uri="{FF2B5EF4-FFF2-40B4-BE49-F238E27FC236}">
                <a16:creationId xmlns:a16="http://schemas.microsoft.com/office/drawing/2014/main" id="{F1D5716E-51CB-4407-9EEA-53E9AB9F66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475" y="225934"/>
            <a:ext cx="1609726" cy="7700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42475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2501E-D4C3-4178-AF40-14424C311587}"/>
              </a:ext>
            </a:extLst>
          </p:cNvPr>
          <p:cNvSpPr>
            <a:spLocks noGrp="1"/>
          </p:cNvSpPr>
          <p:nvPr>
            <p:ph type="title"/>
          </p:nvPr>
        </p:nvSpPr>
        <p:spPr>
          <a:xfrm>
            <a:off x="371475" y="814716"/>
            <a:ext cx="11563350" cy="1325563"/>
          </a:xfrm>
        </p:spPr>
        <p:txBody>
          <a:bodyPr/>
          <a:lstStyle/>
          <a:p>
            <a:pPr algn="ctr"/>
            <a:r>
              <a:rPr lang="en-US" b="1" dirty="0">
                <a:latin typeface="Arial" panose="020B0604020202020204" pitchFamily="34" charset="0"/>
                <a:cs typeface="Arial" panose="020B0604020202020204" pitchFamily="34" charset="0"/>
              </a:rPr>
              <a:t>Update: Next Federal Stimulus Package</a:t>
            </a:r>
          </a:p>
        </p:txBody>
      </p:sp>
      <p:sp>
        <p:nvSpPr>
          <p:cNvPr id="3" name="Content Placeholder 2">
            <a:extLst>
              <a:ext uri="{FF2B5EF4-FFF2-40B4-BE49-F238E27FC236}">
                <a16:creationId xmlns:a16="http://schemas.microsoft.com/office/drawing/2014/main" id="{A6363053-39A6-4E59-8957-5729BCA5D052}"/>
              </a:ext>
            </a:extLst>
          </p:cNvPr>
          <p:cNvSpPr>
            <a:spLocks noGrp="1"/>
          </p:cNvSpPr>
          <p:nvPr>
            <p:ph idx="1"/>
          </p:nvPr>
        </p:nvSpPr>
        <p:spPr>
          <a:xfrm>
            <a:off x="666306" y="2140279"/>
            <a:ext cx="11154219" cy="5032375"/>
          </a:xfrm>
        </p:spPr>
        <p:txBody>
          <a:bodyPr>
            <a:normAutofit/>
          </a:bodyPr>
          <a:lstStyle/>
          <a:p>
            <a:r>
              <a:rPr lang="en-US" sz="2400" dirty="0">
                <a:latin typeface="Arial" panose="020B0604020202020204" pitchFamily="34" charset="0"/>
                <a:cs typeface="Arial" panose="020B0604020202020204" pitchFamily="34" charset="0"/>
              </a:rPr>
              <a:t>As a reminder, the </a:t>
            </a:r>
            <a:r>
              <a:rPr lang="en-US" sz="2400" b="1" dirty="0">
                <a:latin typeface="Arial" panose="020B0604020202020204" pitchFamily="34" charset="0"/>
                <a:cs typeface="Arial" panose="020B0604020202020204" pitchFamily="34" charset="0"/>
              </a:rPr>
              <a:t>last stimulus package (CARES Act) </a:t>
            </a:r>
            <a:r>
              <a:rPr lang="en-US" sz="2400" dirty="0">
                <a:latin typeface="Arial" panose="020B0604020202020204" pitchFamily="34" charset="0"/>
                <a:cs typeface="Arial" panose="020B0604020202020204" pitchFamily="34" charset="0"/>
              </a:rPr>
              <a:t>and additional funds for the PPP was passed March/April.</a:t>
            </a:r>
          </a:p>
          <a:p>
            <a:r>
              <a:rPr lang="en-US" sz="2400" dirty="0">
                <a:latin typeface="Arial" panose="020B0604020202020204" pitchFamily="34" charset="0"/>
                <a:cs typeface="Arial" panose="020B0604020202020204" pitchFamily="34" charset="0"/>
              </a:rPr>
              <a:t>The House of Representatives passed the $3 trillion HEROES Act (next stimulus package in May). This is not law yet. The Senate needs to pass its version of the bill, next a negotiated House/Senate bill would be passed, then President can sign into law. </a:t>
            </a:r>
          </a:p>
          <a:p>
            <a:r>
              <a:rPr lang="en-US" sz="2400" dirty="0">
                <a:latin typeface="Arial" panose="020B0604020202020204" pitchFamily="34" charset="0"/>
                <a:cs typeface="Arial" panose="020B0604020202020204" pitchFamily="34" charset="0"/>
              </a:rPr>
              <a:t>$10 billion provided for SBA EIDL program in House HEROES Act.</a:t>
            </a:r>
          </a:p>
          <a:p>
            <a:r>
              <a:rPr lang="en-US" sz="2400" dirty="0">
                <a:latin typeface="Arial" panose="020B0604020202020204" pitchFamily="34" charset="0"/>
                <a:cs typeface="Arial" panose="020B0604020202020204" pitchFamily="34" charset="0"/>
              </a:rPr>
              <a:t>No additional funding expected for PPP.</a:t>
            </a:r>
          </a:p>
          <a:p>
            <a:r>
              <a:rPr lang="en-US" sz="2400" dirty="0">
                <a:latin typeface="Arial" panose="020B0604020202020204" pitchFamily="34" charset="0"/>
                <a:cs typeface="Arial" panose="020B0604020202020204" pitchFamily="34" charset="0"/>
              </a:rPr>
              <a:t>Additional funding for State and Local Government aid; health system aid.</a:t>
            </a:r>
          </a:p>
          <a:p>
            <a:r>
              <a:rPr lang="en-US" sz="2400" dirty="0">
                <a:latin typeface="Arial" panose="020B0604020202020204" pitchFamily="34" charset="0"/>
                <a:cs typeface="Arial" panose="020B0604020202020204" pitchFamily="34" charset="0"/>
              </a:rPr>
              <a:t>Included continuation of federal unemployment insurance benefit ($600/week).</a:t>
            </a:r>
            <a:endParaRPr lang="en-US" sz="1800" dirty="0">
              <a:latin typeface="Arial" panose="020B0604020202020204" pitchFamily="34" charset="0"/>
              <a:cs typeface="Arial" panose="020B0604020202020204" pitchFamily="34" charset="0"/>
            </a:endParaRPr>
          </a:p>
          <a:p>
            <a:pPr marL="0" indent="0">
              <a:buNone/>
            </a:pPr>
            <a:endParaRPr lang="en-US" sz="2000" dirty="0"/>
          </a:p>
        </p:txBody>
      </p:sp>
      <p:sp>
        <p:nvSpPr>
          <p:cNvPr id="4" name="Slide Number Placeholder 3">
            <a:extLst>
              <a:ext uri="{FF2B5EF4-FFF2-40B4-BE49-F238E27FC236}">
                <a16:creationId xmlns:a16="http://schemas.microsoft.com/office/drawing/2014/main" id="{A4859BEC-DC57-466C-8D6F-BEBA2331DCF7}"/>
              </a:ext>
            </a:extLst>
          </p:cNvPr>
          <p:cNvSpPr>
            <a:spLocks noGrp="1"/>
          </p:cNvSpPr>
          <p:nvPr>
            <p:ph type="sldNum" sz="quarter" idx="12"/>
          </p:nvPr>
        </p:nvSpPr>
        <p:spPr/>
        <p:txBody>
          <a:bodyPr/>
          <a:lstStyle/>
          <a:p>
            <a:fld id="{BA847AEB-D1DA-44F1-8C3A-C749AA54FA98}" type="slidenum">
              <a:rPr lang="en-US" smtClean="0"/>
              <a:t>13</a:t>
            </a:fld>
            <a:endParaRPr lang="en-US"/>
          </a:p>
        </p:txBody>
      </p:sp>
      <p:pic>
        <p:nvPicPr>
          <p:cNvPr id="5" name="Picture 2" descr="Orange County Industrial Development Agency to Host Free Webinar ...">
            <a:extLst>
              <a:ext uri="{FF2B5EF4-FFF2-40B4-BE49-F238E27FC236}">
                <a16:creationId xmlns:a16="http://schemas.microsoft.com/office/drawing/2014/main" id="{F1D5716E-51CB-4407-9EEA-53E9AB9F66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475" y="225934"/>
            <a:ext cx="1609726" cy="7700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8838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2501E-D4C3-4178-AF40-14424C311587}"/>
              </a:ext>
            </a:extLst>
          </p:cNvPr>
          <p:cNvSpPr>
            <a:spLocks noGrp="1"/>
          </p:cNvSpPr>
          <p:nvPr>
            <p:ph type="title"/>
          </p:nvPr>
        </p:nvSpPr>
        <p:spPr>
          <a:xfrm>
            <a:off x="371475" y="814716"/>
            <a:ext cx="11563350" cy="1325563"/>
          </a:xfrm>
        </p:spPr>
        <p:txBody>
          <a:bodyPr/>
          <a:lstStyle/>
          <a:p>
            <a:pPr algn="ctr"/>
            <a:r>
              <a:rPr lang="en-US" b="1" dirty="0">
                <a:latin typeface="Arial" panose="020B0604020202020204" pitchFamily="34" charset="0"/>
                <a:cs typeface="Arial" panose="020B0604020202020204" pitchFamily="34" charset="0"/>
              </a:rPr>
              <a:t>Update: Next Federal Stimulus Package</a:t>
            </a:r>
          </a:p>
        </p:txBody>
      </p:sp>
      <p:sp>
        <p:nvSpPr>
          <p:cNvPr id="3" name="Content Placeholder 2">
            <a:extLst>
              <a:ext uri="{FF2B5EF4-FFF2-40B4-BE49-F238E27FC236}">
                <a16:creationId xmlns:a16="http://schemas.microsoft.com/office/drawing/2014/main" id="{A6363053-39A6-4E59-8957-5729BCA5D052}"/>
              </a:ext>
            </a:extLst>
          </p:cNvPr>
          <p:cNvSpPr>
            <a:spLocks noGrp="1"/>
          </p:cNvSpPr>
          <p:nvPr>
            <p:ph idx="1"/>
          </p:nvPr>
        </p:nvSpPr>
        <p:spPr>
          <a:xfrm>
            <a:off x="666307" y="2140279"/>
            <a:ext cx="10992294" cy="5032375"/>
          </a:xfrm>
        </p:spPr>
        <p:txBody>
          <a:bodyPr>
            <a:normAutofit/>
          </a:bodyPr>
          <a:lstStyle/>
          <a:p>
            <a:r>
              <a:rPr lang="en-US" sz="2400" dirty="0">
                <a:latin typeface="Arial" panose="020B0604020202020204" pitchFamily="34" charset="0"/>
                <a:cs typeface="Arial" panose="020B0604020202020204" pitchFamily="34" charset="0"/>
              </a:rPr>
              <a:t>Senate/Trump Administration looking at a bill closer to $1 trillion, rather than $3 trillion.</a:t>
            </a:r>
          </a:p>
          <a:p>
            <a:pPr lvl="1"/>
            <a:r>
              <a:rPr lang="en-US" dirty="0">
                <a:latin typeface="Arial" panose="020B0604020202020204" pitchFamily="34" charset="0"/>
                <a:cs typeface="Arial" panose="020B0604020202020204" pitchFamily="34" charset="0"/>
              </a:rPr>
              <a:t>Senate Majority Leader Mitch McConnell has a hard line on including liability protections for businesses and other organizations to prevent COVID-19 related lawsuits.</a:t>
            </a:r>
          </a:p>
          <a:p>
            <a:pPr lvl="1"/>
            <a:r>
              <a:rPr lang="en-US" dirty="0">
                <a:latin typeface="Arial" panose="020B0604020202020204" pitchFamily="34" charset="0"/>
                <a:cs typeface="Arial" panose="020B0604020202020204" pitchFamily="34" charset="0"/>
              </a:rPr>
              <a:t>$600/week federal unemployment insurance benefit is contentious.</a:t>
            </a:r>
          </a:p>
          <a:p>
            <a:pPr lvl="1"/>
            <a:r>
              <a:rPr lang="en-US" dirty="0">
                <a:latin typeface="Arial" panose="020B0604020202020204" pitchFamily="34" charset="0"/>
                <a:cs typeface="Arial" panose="020B0604020202020204" pitchFamily="34" charset="0"/>
              </a:rPr>
              <a:t>Support for State and Local Government aid; health system aid; how much is unclear.</a:t>
            </a:r>
          </a:p>
          <a:p>
            <a:r>
              <a:rPr lang="en-US" sz="2400" dirty="0">
                <a:latin typeface="Arial" panose="020B0604020202020204" pitchFamily="34" charset="0"/>
                <a:cs typeface="Arial" panose="020B0604020202020204" pitchFamily="34" charset="0"/>
              </a:rPr>
              <a:t>Expect the Senate to introduce their version of the bill and vote next week (July 20</a:t>
            </a:r>
            <a:r>
              <a:rPr lang="en-US" sz="2400" baseline="30000" dirty="0">
                <a:latin typeface="Arial" panose="020B0604020202020204" pitchFamily="34" charset="0"/>
                <a:cs typeface="Arial" panose="020B0604020202020204" pitchFamily="34" charset="0"/>
              </a:rPr>
              <a:t>th</a:t>
            </a:r>
            <a:r>
              <a:rPr lang="en-US" sz="2400" dirty="0">
                <a:latin typeface="Arial" panose="020B0604020202020204" pitchFamily="34" charset="0"/>
                <a:cs typeface="Arial" panose="020B0604020202020204" pitchFamily="34" charset="0"/>
              </a:rPr>
              <a:t>). </a:t>
            </a:r>
          </a:p>
          <a:p>
            <a:pPr marL="0" indent="0">
              <a:buNone/>
            </a:pPr>
            <a:endParaRPr lang="en-US" sz="1800" b="1" dirty="0">
              <a:latin typeface="Arial" panose="020B0604020202020204" pitchFamily="34" charset="0"/>
              <a:cs typeface="Arial" panose="020B0604020202020204" pitchFamily="34" charset="0"/>
            </a:endParaRPr>
          </a:p>
          <a:p>
            <a:pPr marL="0" indent="0">
              <a:buNone/>
            </a:pPr>
            <a:endParaRPr lang="en-US" sz="2000" dirty="0"/>
          </a:p>
        </p:txBody>
      </p:sp>
      <p:sp>
        <p:nvSpPr>
          <p:cNvPr id="4" name="Slide Number Placeholder 3">
            <a:extLst>
              <a:ext uri="{FF2B5EF4-FFF2-40B4-BE49-F238E27FC236}">
                <a16:creationId xmlns:a16="http://schemas.microsoft.com/office/drawing/2014/main" id="{A4859BEC-DC57-466C-8D6F-BEBA2331DCF7}"/>
              </a:ext>
            </a:extLst>
          </p:cNvPr>
          <p:cNvSpPr>
            <a:spLocks noGrp="1"/>
          </p:cNvSpPr>
          <p:nvPr>
            <p:ph type="sldNum" sz="quarter" idx="12"/>
          </p:nvPr>
        </p:nvSpPr>
        <p:spPr/>
        <p:txBody>
          <a:bodyPr/>
          <a:lstStyle/>
          <a:p>
            <a:fld id="{BA847AEB-D1DA-44F1-8C3A-C749AA54FA98}" type="slidenum">
              <a:rPr lang="en-US" smtClean="0"/>
              <a:t>14</a:t>
            </a:fld>
            <a:endParaRPr lang="en-US"/>
          </a:p>
        </p:txBody>
      </p:sp>
      <p:pic>
        <p:nvPicPr>
          <p:cNvPr id="5" name="Picture 2" descr="Orange County Industrial Development Agency to Host Free Webinar ...">
            <a:extLst>
              <a:ext uri="{FF2B5EF4-FFF2-40B4-BE49-F238E27FC236}">
                <a16:creationId xmlns:a16="http://schemas.microsoft.com/office/drawing/2014/main" id="{F1D5716E-51CB-4407-9EEA-53E9AB9F66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475" y="225934"/>
            <a:ext cx="1609726" cy="7700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5313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2501E-D4C3-4178-AF40-14424C311587}"/>
              </a:ext>
            </a:extLst>
          </p:cNvPr>
          <p:cNvSpPr>
            <a:spLocks noGrp="1"/>
          </p:cNvSpPr>
          <p:nvPr>
            <p:ph type="title"/>
          </p:nvPr>
        </p:nvSpPr>
        <p:spPr>
          <a:xfrm>
            <a:off x="0" y="841375"/>
            <a:ext cx="12192000" cy="1325563"/>
          </a:xfrm>
        </p:spPr>
        <p:txBody>
          <a:bodyPr/>
          <a:lstStyle/>
          <a:p>
            <a:pPr algn="ctr"/>
            <a:r>
              <a:rPr lang="en-US" b="1" dirty="0">
                <a:latin typeface="Arial" panose="020B0604020202020204" pitchFamily="34" charset="0"/>
                <a:cs typeface="Arial" panose="020B0604020202020204" pitchFamily="34" charset="0"/>
              </a:rPr>
              <a:t>Q&amp;A Session and Closing Remarks</a:t>
            </a:r>
          </a:p>
        </p:txBody>
      </p:sp>
      <p:sp>
        <p:nvSpPr>
          <p:cNvPr id="3" name="Content Placeholder 2">
            <a:extLst>
              <a:ext uri="{FF2B5EF4-FFF2-40B4-BE49-F238E27FC236}">
                <a16:creationId xmlns:a16="http://schemas.microsoft.com/office/drawing/2014/main" id="{A6363053-39A6-4E59-8957-5729BCA5D052}"/>
              </a:ext>
            </a:extLst>
          </p:cNvPr>
          <p:cNvSpPr>
            <a:spLocks noGrp="1"/>
          </p:cNvSpPr>
          <p:nvPr>
            <p:ph idx="1"/>
          </p:nvPr>
        </p:nvSpPr>
        <p:spPr>
          <a:xfrm>
            <a:off x="714374" y="2444749"/>
            <a:ext cx="10763251" cy="3359807"/>
          </a:xfrm>
        </p:spPr>
        <p:txBody>
          <a:bodyPr>
            <a:normAutofit fontScale="92500" lnSpcReduction="10000"/>
          </a:bodyPr>
          <a:lstStyle/>
          <a:p>
            <a:pPr marL="0" marR="0" lvl="0"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dirty="0">
                <a:latin typeface="Arial" panose="020B0604020202020204" pitchFamily="34" charset="0"/>
                <a:cs typeface="Arial" panose="020B0604020202020204" pitchFamily="34" charset="0"/>
              </a:rPr>
              <a:t>Please use the </a:t>
            </a:r>
            <a:r>
              <a:rPr lang="en-US" sz="2000" b="1" dirty="0">
                <a:latin typeface="Arial" panose="020B0604020202020204" pitchFamily="34" charset="0"/>
                <a:cs typeface="Arial" panose="020B0604020202020204" pitchFamily="34" charset="0"/>
              </a:rPr>
              <a:t>Question Function </a:t>
            </a:r>
            <a:r>
              <a:rPr lang="en-US" sz="2000" dirty="0">
                <a:latin typeface="Arial" panose="020B0604020202020204" pitchFamily="34" charset="0"/>
                <a:cs typeface="Arial" panose="020B0604020202020204" pitchFamily="34" charset="0"/>
              </a:rPr>
              <a:t>on your </a:t>
            </a:r>
            <a:r>
              <a:rPr lang="en-US" sz="2000" b="1" dirty="0">
                <a:latin typeface="Arial" panose="020B0604020202020204" pitchFamily="34" charset="0"/>
                <a:cs typeface="Arial" panose="020B0604020202020204" pitchFamily="34" charset="0"/>
              </a:rPr>
              <a:t>GoToMeeting dialog box</a:t>
            </a:r>
            <a:r>
              <a:rPr lang="en-US" sz="2000" dirty="0">
                <a:latin typeface="Arial" panose="020B0604020202020204" pitchFamily="34" charset="0"/>
                <a:cs typeface="Arial" panose="020B0604020202020204" pitchFamily="34" charset="0"/>
              </a:rPr>
              <a:t> to submit real-time questions.</a:t>
            </a:r>
          </a:p>
          <a:p>
            <a:pPr marL="0" marR="0" lvl="0"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2000" dirty="0">
              <a:latin typeface="Arial" panose="020B0604020202020204" pitchFamily="34" charset="0"/>
              <a:cs typeface="Arial" panose="020B0604020202020204" pitchFamily="34" charset="0"/>
            </a:endParaRPr>
          </a:p>
          <a:p>
            <a:pPr marL="0" marR="0" lvl="0"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b="1" dirty="0">
                <a:latin typeface="Arial" panose="020B0604020202020204" pitchFamily="34" charset="0"/>
                <a:cs typeface="Arial" panose="020B0604020202020204" pitchFamily="34" charset="0"/>
              </a:rPr>
              <a:t>For any further questions </a:t>
            </a:r>
            <a:r>
              <a:rPr lang="en-US" sz="2000" dirty="0">
                <a:latin typeface="Arial" panose="020B0604020202020204" pitchFamily="34" charset="0"/>
                <a:cs typeface="Arial" panose="020B0604020202020204" pitchFamily="34" charset="0"/>
              </a:rPr>
              <a:t>on the Main Street Lending Program, SBA loan program offerings, and other federal resources, please contact </a:t>
            </a:r>
            <a:r>
              <a:rPr lang="en-US" sz="2000" b="1" dirty="0">
                <a:latin typeface="Arial" panose="020B0604020202020204" pitchFamily="34" charset="0"/>
                <a:cs typeface="Arial" panose="020B0604020202020204" pitchFamily="34" charset="0"/>
              </a:rPr>
              <a:t>Sarah Wilson at </a:t>
            </a:r>
            <a:r>
              <a:rPr lang="en-US" sz="2000" b="1" dirty="0">
                <a:latin typeface="Arial" panose="020B0604020202020204" pitchFamily="34" charset="0"/>
                <a:cs typeface="Arial" panose="020B0604020202020204" pitchFamily="34" charset="0"/>
                <a:hlinkClick r:id="rId2"/>
              </a:rPr>
              <a:t>sdisimone@the-accelerator.</a:t>
            </a:r>
            <a:r>
              <a:rPr lang="en-US" sz="2000" dirty="0">
                <a:latin typeface="Arial" panose="020B0604020202020204" pitchFamily="34" charset="0"/>
                <a:cs typeface="Arial" panose="020B0604020202020204" pitchFamily="34" charset="0"/>
                <a:hlinkClick r:id="rId2"/>
              </a:rPr>
              <a:t>com</a:t>
            </a:r>
            <a:r>
              <a:rPr lang="en-US" sz="2000" dirty="0">
                <a:latin typeface="Arial" panose="020B0604020202020204" pitchFamily="34" charset="0"/>
                <a:cs typeface="Arial" panose="020B0604020202020204" pitchFamily="34" charset="0"/>
              </a:rPr>
              <a:t>.</a:t>
            </a:r>
          </a:p>
          <a:p>
            <a:pPr marL="0" marR="0" lvl="0"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2000" dirty="0">
              <a:latin typeface="Arial" panose="020B0604020202020204" pitchFamily="34" charset="0"/>
              <a:cs typeface="Arial" panose="020B0604020202020204" pitchFamily="34" charset="0"/>
            </a:endParaRPr>
          </a:p>
          <a:p>
            <a:pPr marL="0" indent="0">
              <a:buNone/>
              <a:defRPr/>
            </a:pPr>
            <a:r>
              <a:rPr lang="en-US" sz="2000" b="1" dirty="0">
                <a:latin typeface="Arial" panose="020B0604020202020204" pitchFamily="34" charset="0"/>
                <a:cs typeface="Arial" panose="020B0604020202020204" pitchFamily="34" charset="0"/>
              </a:rPr>
              <a:t>A video of this presentation </a:t>
            </a:r>
            <a:r>
              <a:rPr lang="en-US" sz="2000" dirty="0">
                <a:latin typeface="Arial" panose="020B0604020202020204" pitchFamily="34" charset="0"/>
                <a:cs typeface="Arial" panose="020B0604020202020204" pitchFamily="34" charset="0"/>
              </a:rPr>
              <a:t>will be </a:t>
            </a:r>
            <a:r>
              <a:rPr lang="en-US" sz="2000" b="1" dirty="0">
                <a:latin typeface="Arial" panose="020B0604020202020204" pitchFamily="34" charset="0"/>
                <a:cs typeface="Arial" panose="020B0604020202020204" pitchFamily="34" charset="0"/>
              </a:rPr>
              <a:t>posted on the IDA’s website</a:t>
            </a:r>
            <a:r>
              <a:rPr lang="en-US" sz="2000" dirty="0">
                <a:latin typeface="Arial" panose="020B0604020202020204" pitchFamily="34" charset="0"/>
                <a:cs typeface="Arial" panose="020B0604020202020204" pitchFamily="34" charset="0"/>
              </a:rPr>
              <a:t> alongside a PDF of these slides at </a:t>
            </a:r>
            <a:r>
              <a:rPr lang="en-US" sz="2000" b="1" u="sng" dirty="0">
                <a:solidFill>
                  <a:schemeClr val="accent1"/>
                </a:solidFill>
                <a:latin typeface="Arial" panose="020B0604020202020204" pitchFamily="34" charset="0"/>
                <a:cs typeface="Arial" panose="020B0604020202020204" pitchFamily="34" charset="0"/>
              </a:rPr>
              <a:t>ocnyida.com</a:t>
            </a:r>
            <a:r>
              <a:rPr lang="en-US" sz="2000" dirty="0">
                <a:latin typeface="Arial" panose="020B0604020202020204" pitchFamily="34" charset="0"/>
                <a:cs typeface="Arial" panose="020B0604020202020204" pitchFamily="34" charset="0"/>
              </a:rPr>
              <a:t>.</a:t>
            </a:r>
          </a:p>
          <a:p>
            <a:pPr marL="0" marR="0" lvl="0"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2000" dirty="0">
              <a:latin typeface="Arial" panose="020B0604020202020204" pitchFamily="34" charset="0"/>
              <a:cs typeface="Arial" panose="020B0604020202020204" pitchFamily="34" charset="0"/>
            </a:endParaRPr>
          </a:p>
          <a:p>
            <a:pPr marL="0" marR="0" lvl="0"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dirty="0"/>
              <a:t> </a:t>
            </a:r>
          </a:p>
          <a:p>
            <a:pPr marL="0" marR="0" lvl="0"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2000" dirty="0"/>
          </a:p>
          <a:p>
            <a:pPr marL="0" marR="0" lvl="0"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2000" dirty="0"/>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2000" dirty="0"/>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2000" dirty="0"/>
          </a:p>
        </p:txBody>
      </p:sp>
      <p:sp>
        <p:nvSpPr>
          <p:cNvPr id="4" name="Slide Number Placeholder 3">
            <a:extLst>
              <a:ext uri="{FF2B5EF4-FFF2-40B4-BE49-F238E27FC236}">
                <a16:creationId xmlns:a16="http://schemas.microsoft.com/office/drawing/2014/main" id="{B5ECF82B-49D0-4F9B-8472-66B2E01927B1}"/>
              </a:ext>
            </a:extLst>
          </p:cNvPr>
          <p:cNvSpPr>
            <a:spLocks noGrp="1"/>
          </p:cNvSpPr>
          <p:nvPr>
            <p:ph type="sldNum" sz="quarter" idx="12"/>
          </p:nvPr>
        </p:nvSpPr>
        <p:spPr/>
        <p:txBody>
          <a:bodyPr/>
          <a:lstStyle/>
          <a:p>
            <a:fld id="{BA847AEB-D1DA-44F1-8C3A-C749AA54FA98}" type="slidenum">
              <a:rPr lang="en-US" smtClean="0"/>
              <a:t>15</a:t>
            </a:fld>
            <a:endParaRPr lang="en-US"/>
          </a:p>
        </p:txBody>
      </p:sp>
      <p:pic>
        <p:nvPicPr>
          <p:cNvPr id="5" name="Picture 2" descr="Orange County Industrial Development Agency to Host Free Webinar ...">
            <a:extLst>
              <a:ext uri="{FF2B5EF4-FFF2-40B4-BE49-F238E27FC236}">
                <a16:creationId xmlns:a16="http://schemas.microsoft.com/office/drawing/2014/main" id="{C8628499-33C9-420B-B0D8-C0A01F6D5C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475" y="225934"/>
            <a:ext cx="1609726" cy="7700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0596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2501E-D4C3-4178-AF40-14424C311587}"/>
              </a:ext>
            </a:extLst>
          </p:cNvPr>
          <p:cNvSpPr>
            <a:spLocks noGrp="1"/>
          </p:cNvSpPr>
          <p:nvPr>
            <p:ph type="title"/>
          </p:nvPr>
        </p:nvSpPr>
        <p:spPr>
          <a:xfrm>
            <a:off x="838200" y="359189"/>
            <a:ext cx="10515600" cy="1325563"/>
          </a:xfrm>
        </p:spPr>
        <p:txBody>
          <a:bodyPr/>
          <a:lstStyle/>
          <a:p>
            <a:pPr algn="ctr"/>
            <a:r>
              <a:rPr lang="en-US" b="1" dirty="0">
                <a:latin typeface="Arial" panose="020B0604020202020204" pitchFamily="34" charset="0"/>
                <a:cs typeface="Arial" panose="020B0604020202020204" pitchFamily="34" charset="0"/>
              </a:rPr>
              <a:t>Introduction</a:t>
            </a:r>
          </a:p>
        </p:txBody>
      </p:sp>
      <p:sp>
        <p:nvSpPr>
          <p:cNvPr id="3" name="Content Placeholder 2">
            <a:extLst>
              <a:ext uri="{FF2B5EF4-FFF2-40B4-BE49-F238E27FC236}">
                <a16:creationId xmlns:a16="http://schemas.microsoft.com/office/drawing/2014/main" id="{A6363053-39A6-4E59-8957-5729BCA5D052}"/>
              </a:ext>
            </a:extLst>
          </p:cNvPr>
          <p:cNvSpPr>
            <a:spLocks noGrp="1"/>
          </p:cNvSpPr>
          <p:nvPr>
            <p:ph idx="1"/>
          </p:nvPr>
        </p:nvSpPr>
        <p:spPr>
          <a:xfrm>
            <a:off x="914400" y="1689100"/>
            <a:ext cx="10706100" cy="5032375"/>
          </a:xfrm>
        </p:spPr>
        <p:txBody>
          <a:bodyPr>
            <a:normAutofit/>
          </a:bodyPr>
          <a:lstStyle/>
          <a:p>
            <a:pPr marL="0" indent="0">
              <a:buNone/>
            </a:pPr>
            <a:r>
              <a:rPr lang="en-US" sz="2000" b="1" dirty="0">
                <a:latin typeface="Arial" panose="020B0604020202020204" pitchFamily="34" charset="0"/>
                <a:cs typeface="Arial" panose="020B0604020202020204" pitchFamily="34" charset="0"/>
              </a:rPr>
              <a:t>Opening Remarks: </a:t>
            </a:r>
            <a:r>
              <a:rPr lang="en-US" sz="2000" dirty="0">
                <a:latin typeface="Arial" panose="020B0604020202020204" pitchFamily="34" charset="0"/>
                <a:cs typeface="Arial" panose="020B0604020202020204" pitchFamily="34" charset="0"/>
              </a:rPr>
              <a:t>Laurie Villasuso, Chief Executive Officer, Orange County Industrial Development Agency</a:t>
            </a:r>
          </a:p>
          <a:p>
            <a:pPr marL="0" indent="0">
              <a:buNone/>
            </a:pPr>
            <a:endParaRPr lang="en-US" sz="2000" b="1" dirty="0">
              <a:latin typeface="Arial" panose="020B0604020202020204" pitchFamily="34" charset="0"/>
              <a:cs typeface="Arial" panose="020B0604020202020204" pitchFamily="34" charset="0"/>
            </a:endParaRPr>
          </a:p>
          <a:p>
            <a:pPr marL="0" indent="0">
              <a:buNone/>
            </a:pPr>
            <a:r>
              <a:rPr lang="en-US" sz="2000" b="1" dirty="0">
                <a:latin typeface="Arial" panose="020B0604020202020204" pitchFamily="34" charset="0"/>
                <a:cs typeface="Arial" panose="020B0604020202020204" pitchFamily="34" charset="0"/>
              </a:rPr>
              <a:t>Introduction to McAllister &amp; Quinn:</a:t>
            </a:r>
            <a:r>
              <a:rPr lang="en-US" sz="2000" dirty="0">
                <a:latin typeface="Arial" panose="020B0604020202020204" pitchFamily="34" charset="0"/>
                <a:cs typeface="Arial" panose="020B0604020202020204" pitchFamily="34" charset="0"/>
              </a:rPr>
              <a:t> Chris Fish, Vice President; Jake Parduhn, Director of Federal Affairs; Casey Newell, Research Analyst</a:t>
            </a: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2000" b="1" dirty="0">
                <a:latin typeface="Arial" panose="020B0604020202020204" pitchFamily="34" charset="0"/>
                <a:cs typeface="Arial" panose="020B0604020202020204" pitchFamily="34" charset="0"/>
              </a:rPr>
              <a:t>Agenda:</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Review Main Street Lending Program</a:t>
            </a:r>
          </a:p>
          <a:p>
            <a:r>
              <a:rPr lang="en-US" sz="2000" dirty="0">
                <a:latin typeface="Arial" panose="020B0604020202020204" pitchFamily="34" charset="0"/>
                <a:cs typeface="Arial" panose="020B0604020202020204" pitchFamily="34" charset="0"/>
              </a:rPr>
              <a:t>Update on Paycheck Protection Program</a:t>
            </a:r>
          </a:p>
          <a:p>
            <a:r>
              <a:rPr lang="en-US" sz="2000" dirty="0">
                <a:latin typeface="Arial" panose="020B0604020202020204" pitchFamily="34" charset="0"/>
                <a:cs typeface="Arial" panose="020B0604020202020204" pitchFamily="34" charset="0"/>
              </a:rPr>
              <a:t>Update on Next Federal Stimulus Package</a:t>
            </a:r>
          </a:p>
          <a:p>
            <a:r>
              <a:rPr lang="en-US" sz="2000" dirty="0">
                <a:latin typeface="Arial" panose="020B0604020202020204" pitchFamily="34" charset="0"/>
                <a:cs typeface="Arial" panose="020B0604020202020204" pitchFamily="34" charset="0"/>
              </a:rPr>
              <a:t>Closing Remarks and Opportunity for Q&amp;A</a:t>
            </a:r>
          </a:p>
          <a:p>
            <a:pPr marL="0" indent="0">
              <a:buNone/>
            </a:pPr>
            <a:endParaRPr lang="en-US" sz="2000" dirty="0">
              <a:latin typeface="Arial" panose="020B0604020202020204" pitchFamily="34" charset="0"/>
              <a:cs typeface="Arial" panose="020B0604020202020204" pitchFamily="34" charset="0"/>
            </a:endParaRPr>
          </a:p>
          <a:p>
            <a:pPr marL="0" indent="0">
              <a:buNone/>
            </a:pPr>
            <a:endParaRPr lang="en-US" sz="2000" b="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EDE80F66-818C-44DE-8A0F-3A0835FE3551}"/>
              </a:ext>
            </a:extLst>
          </p:cNvPr>
          <p:cNvSpPr>
            <a:spLocks noGrp="1"/>
          </p:cNvSpPr>
          <p:nvPr>
            <p:ph type="sldNum" sz="quarter" idx="12"/>
          </p:nvPr>
        </p:nvSpPr>
        <p:spPr/>
        <p:txBody>
          <a:bodyPr/>
          <a:lstStyle/>
          <a:p>
            <a:fld id="{BA847AEB-D1DA-44F1-8C3A-C749AA54FA98}" type="slidenum">
              <a:rPr lang="en-US" smtClean="0"/>
              <a:t>2</a:t>
            </a:fld>
            <a:endParaRPr lang="en-US"/>
          </a:p>
        </p:txBody>
      </p:sp>
      <p:pic>
        <p:nvPicPr>
          <p:cNvPr id="5" name="Picture 2" descr="Orange County Industrial Development Agency to Host Free Webinar ...">
            <a:extLst>
              <a:ext uri="{FF2B5EF4-FFF2-40B4-BE49-F238E27FC236}">
                <a16:creationId xmlns:a16="http://schemas.microsoft.com/office/drawing/2014/main" id="{54AEB04B-4CF4-4C35-842F-DE6EDBD276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475" y="225934"/>
            <a:ext cx="1609726" cy="7700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7846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2501E-D4C3-4178-AF40-14424C311587}"/>
              </a:ext>
            </a:extLst>
          </p:cNvPr>
          <p:cNvSpPr>
            <a:spLocks noGrp="1"/>
          </p:cNvSpPr>
          <p:nvPr>
            <p:ph type="title"/>
          </p:nvPr>
        </p:nvSpPr>
        <p:spPr>
          <a:xfrm>
            <a:off x="838200" y="359189"/>
            <a:ext cx="10515600" cy="1325563"/>
          </a:xfrm>
        </p:spPr>
        <p:txBody>
          <a:bodyPr/>
          <a:lstStyle/>
          <a:p>
            <a:pPr algn="ctr"/>
            <a:r>
              <a:rPr lang="en-US" b="1" dirty="0">
                <a:latin typeface="Arial" panose="020B0604020202020204" pitchFamily="34" charset="0"/>
                <a:cs typeface="Arial" panose="020B0604020202020204" pitchFamily="34" charset="0"/>
              </a:rPr>
              <a:t>Disclaimer</a:t>
            </a:r>
          </a:p>
        </p:txBody>
      </p:sp>
      <p:sp>
        <p:nvSpPr>
          <p:cNvPr id="3" name="Content Placeholder 2">
            <a:extLst>
              <a:ext uri="{FF2B5EF4-FFF2-40B4-BE49-F238E27FC236}">
                <a16:creationId xmlns:a16="http://schemas.microsoft.com/office/drawing/2014/main" id="{A6363053-39A6-4E59-8957-5729BCA5D052}"/>
              </a:ext>
            </a:extLst>
          </p:cNvPr>
          <p:cNvSpPr>
            <a:spLocks noGrp="1"/>
          </p:cNvSpPr>
          <p:nvPr>
            <p:ph idx="1"/>
          </p:nvPr>
        </p:nvSpPr>
        <p:spPr>
          <a:xfrm>
            <a:off x="563526" y="1599691"/>
            <a:ext cx="11025962" cy="5032375"/>
          </a:xfrm>
        </p:spPr>
        <p:txBody>
          <a:bodyPr>
            <a:normAutofit/>
          </a:bodyPr>
          <a:lstStyle/>
          <a:p>
            <a:pPr marL="0" indent="0">
              <a:buNone/>
            </a:pPr>
            <a:r>
              <a:rPr lang="en-US" sz="2400" dirty="0">
                <a:latin typeface="Arial" panose="020B0604020202020204" pitchFamily="34" charset="0"/>
                <a:cs typeface="Arial" panose="020B0604020202020204" pitchFamily="34" charset="0"/>
              </a:rPr>
              <a:t>Orange County Industrial Development Agency, the Accelerator, and McAllister &amp; Quinn offer this presentation for the sole purpose of providing general information. This presentation and the information presented alongside it, should not construed as advice or guidance with respect to the subjects and issues covered herein. Your participation in this presentation or consideration of the materials and information provided during it does not constitute a relationship between you, Orange County Industrial Development Agency, the Accelerator, and/or McAllister &amp; Quinn.</a:t>
            </a:r>
          </a:p>
          <a:p>
            <a:pPr marL="0" indent="0">
              <a:buNone/>
            </a:pPr>
            <a:endParaRPr lang="en-US" sz="2000" b="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EDE80F66-818C-44DE-8A0F-3A0835FE3551}"/>
              </a:ext>
            </a:extLst>
          </p:cNvPr>
          <p:cNvSpPr>
            <a:spLocks noGrp="1"/>
          </p:cNvSpPr>
          <p:nvPr>
            <p:ph type="sldNum" sz="quarter" idx="12"/>
          </p:nvPr>
        </p:nvSpPr>
        <p:spPr/>
        <p:txBody>
          <a:bodyPr/>
          <a:lstStyle/>
          <a:p>
            <a:fld id="{BA847AEB-D1DA-44F1-8C3A-C749AA54FA98}" type="slidenum">
              <a:rPr lang="en-US" smtClean="0"/>
              <a:t>3</a:t>
            </a:fld>
            <a:endParaRPr lang="en-US"/>
          </a:p>
        </p:txBody>
      </p:sp>
      <p:pic>
        <p:nvPicPr>
          <p:cNvPr id="5" name="Picture 2" descr="Orange County Industrial Development Agency to Host Free Webinar ...">
            <a:extLst>
              <a:ext uri="{FF2B5EF4-FFF2-40B4-BE49-F238E27FC236}">
                <a16:creationId xmlns:a16="http://schemas.microsoft.com/office/drawing/2014/main" id="{F9CC8889-1623-4C02-9D6A-39368BDE41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475" y="225934"/>
            <a:ext cx="1609726" cy="7700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0047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40FB6-21DF-4D72-9EBB-58B18DD4B31F}"/>
              </a:ext>
            </a:extLst>
          </p:cNvPr>
          <p:cNvSpPr>
            <a:spLocks noGrp="1"/>
          </p:cNvSpPr>
          <p:nvPr>
            <p:ph type="title"/>
          </p:nvPr>
        </p:nvSpPr>
        <p:spPr>
          <a:xfrm>
            <a:off x="1727200" y="365125"/>
            <a:ext cx="10160000" cy="1325563"/>
          </a:xfrm>
        </p:spPr>
        <p:txBody>
          <a:bodyPr>
            <a:normAutofit/>
          </a:bodyPr>
          <a:lstStyle/>
          <a:p>
            <a:pPr algn="ctr"/>
            <a:r>
              <a:rPr lang="en-US" sz="4000" b="1" dirty="0">
                <a:latin typeface="Arial" panose="020B0604020202020204" pitchFamily="34" charset="0"/>
                <a:cs typeface="Arial" panose="020B0604020202020204" pitchFamily="34" charset="0"/>
              </a:rPr>
              <a:t>Federal Reserve’s Main Street </a:t>
            </a:r>
            <a:br>
              <a:rPr lang="en-US" sz="4000" b="1" dirty="0">
                <a:latin typeface="Arial" panose="020B0604020202020204" pitchFamily="34" charset="0"/>
                <a:cs typeface="Arial" panose="020B0604020202020204" pitchFamily="34" charset="0"/>
              </a:rPr>
            </a:br>
            <a:r>
              <a:rPr lang="en-US" sz="4000" b="1" dirty="0">
                <a:latin typeface="Arial" panose="020B0604020202020204" pitchFamily="34" charset="0"/>
                <a:cs typeface="Arial" panose="020B0604020202020204" pitchFamily="34" charset="0"/>
              </a:rPr>
              <a:t>Lending Program</a:t>
            </a:r>
          </a:p>
        </p:txBody>
      </p:sp>
      <p:sp>
        <p:nvSpPr>
          <p:cNvPr id="4" name="Rectangle 3">
            <a:extLst>
              <a:ext uri="{FF2B5EF4-FFF2-40B4-BE49-F238E27FC236}">
                <a16:creationId xmlns:a16="http://schemas.microsoft.com/office/drawing/2014/main" id="{4902FAA8-AEC9-493B-8C5A-255159CF6311}"/>
              </a:ext>
            </a:extLst>
          </p:cNvPr>
          <p:cNvSpPr/>
          <p:nvPr/>
        </p:nvSpPr>
        <p:spPr>
          <a:xfrm>
            <a:off x="504825" y="1826181"/>
            <a:ext cx="11382375" cy="4708981"/>
          </a:xfrm>
          <a:prstGeom prst="rect">
            <a:avLst/>
          </a:prstGeom>
        </p:spPr>
        <p:txBody>
          <a:bodyPr wrap="square">
            <a:spAutoFit/>
          </a:bodyPr>
          <a:lstStyle/>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On April 9th, Federal Reserve released details on plans to make </a:t>
            </a:r>
            <a:r>
              <a:rPr lang="en-US" sz="2000" b="1" dirty="0">
                <a:latin typeface="Arial" panose="020B0604020202020204" pitchFamily="34" charset="0"/>
                <a:cs typeface="Arial" panose="020B0604020202020204" pitchFamily="34" charset="0"/>
              </a:rPr>
              <a:t>$600 billion in loans </a:t>
            </a:r>
            <a:r>
              <a:rPr lang="en-US" sz="2000" dirty="0">
                <a:latin typeface="Arial" panose="020B0604020202020204" pitchFamily="34" charset="0"/>
                <a:cs typeface="Arial" panose="020B0604020202020204" pitchFamily="34" charset="0"/>
              </a:rPr>
              <a:t>available through its Main Street Lending Program. </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What is its purpose? The program is designed to help credit flow to small and medium-sized businesses that were in sound financial condition before the onset of the COVID-19 crisis.</a:t>
            </a:r>
          </a:p>
          <a:p>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Main Street New Loan Facility (MSNLF) will provide </a:t>
            </a:r>
            <a:r>
              <a:rPr lang="en-US" sz="2000" b="1" dirty="0">
                <a:latin typeface="Arial" panose="020B0604020202020204" pitchFamily="34" charset="0"/>
                <a:cs typeface="Arial" panose="020B0604020202020204" pitchFamily="34" charset="0"/>
              </a:rPr>
              <a:t>newly originated </a:t>
            </a:r>
            <a:r>
              <a:rPr lang="en-US" sz="2000" dirty="0">
                <a:latin typeface="Arial" panose="020B0604020202020204" pitchFamily="34" charset="0"/>
                <a:cs typeface="Arial" panose="020B0604020202020204" pitchFamily="34" charset="0"/>
              </a:rPr>
              <a:t>loans to eligible businesses and the Main Street Expanded Loan Facility (MSELF), will allow companies to </a:t>
            </a:r>
            <a:r>
              <a:rPr lang="en-US" sz="2000" b="1" dirty="0">
                <a:latin typeface="Arial" panose="020B0604020202020204" pitchFamily="34" charset="0"/>
                <a:cs typeface="Arial" panose="020B0604020202020204" pitchFamily="34" charset="0"/>
              </a:rPr>
              <a:t>increase existing loans</a:t>
            </a:r>
            <a:r>
              <a:rPr lang="en-US" sz="2000" dirty="0">
                <a:latin typeface="Arial" panose="020B0604020202020204" pitchFamily="34" charset="0"/>
                <a:cs typeface="Arial" panose="020B0604020202020204" pitchFamily="34" charset="0"/>
              </a:rPr>
              <a:t>. Several loan conditions involved.</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A new loan facility, the </a:t>
            </a:r>
            <a:r>
              <a:rPr lang="en-US" sz="2000" b="1" dirty="0">
                <a:latin typeface="Arial" panose="020B0604020202020204" pitchFamily="34" charset="0"/>
                <a:cs typeface="Arial" panose="020B0604020202020204" pitchFamily="34" charset="0"/>
              </a:rPr>
              <a:t>Main Street Priority Loan Facility (MSPLF), </a:t>
            </a:r>
            <a:r>
              <a:rPr lang="en-US" sz="2000" dirty="0">
                <a:latin typeface="Arial" panose="020B0604020202020204" pitchFamily="34" charset="0"/>
                <a:cs typeface="Arial" panose="020B0604020202020204" pitchFamily="34" charset="0"/>
              </a:rPr>
              <a:t>allows a borrower to use loan funds to refinance existing debt owed by the Eligible Borrower.</a:t>
            </a:r>
          </a:p>
          <a:p>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This program is live and operational as of July 6th. </a:t>
            </a:r>
            <a:endParaRPr lang="en-US" sz="2000"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p:txBody>
      </p:sp>
      <p:pic>
        <p:nvPicPr>
          <p:cNvPr id="5" name="Picture 2" descr="Orange County Industrial Development Agency to Host Free Webinar ...">
            <a:extLst>
              <a:ext uri="{FF2B5EF4-FFF2-40B4-BE49-F238E27FC236}">
                <a16:creationId xmlns:a16="http://schemas.microsoft.com/office/drawing/2014/main" id="{5B3FAF1F-6093-48C7-8867-57A4344525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475" y="225934"/>
            <a:ext cx="1609726" cy="7700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5984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40FB6-21DF-4D72-9EBB-58B18DD4B31F}"/>
              </a:ext>
            </a:extLst>
          </p:cNvPr>
          <p:cNvSpPr>
            <a:spLocks noGrp="1"/>
          </p:cNvSpPr>
          <p:nvPr>
            <p:ph type="title"/>
          </p:nvPr>
        </p:nvSpPr>
        <p:spPr>
          <a:xfrm>
            <a:off x="1165225" y="272497"/>
            <a:ext cx="10160000" cy="1325563"/>
          </a:xfrm>
        </p:spPr>
        <p:txBody>
          <a:bodyPr>
            <a:normAutofit/>
          </a:bodyPr>
          <a:lstStyle/>
          <a:p>
            <a:pPr algn="ctr"/>
            <a:r>
              <a:rPr lang="en-US" sz="4000" b="1" dirty="0">
                <a:latin typeface="Arial" panose="020B0604020202020204" pitchFamily="34" charset="0"/>
                <a:cs typeface="Arial" panose="020B0604020202020204" pitchFamily="34" charset="0"/>
              </a:rPr>
              <a:t>Federal Reserve’s Main Street </a:t>
            </a:r>
            <a:br>
              <a:rPr lang="en-US" sz="4000" b="1" dirty="0">
                <a:latin typeface="Arial" panose="020B0604020202020204" pitchFamily="34" charset="0"/>
                <a:cs typeface="Arial" panose="020B0604020202020204" pitchFamily="34" charset="0"/>
              </a:rPr>
            </a:br>
            <a:r>
              <a:rPr lang="en-US" sz="4000" b="1" dirty="0">
                <a:latin typeface="Arial" panose="020B0604020202020204" pitchFamily="34" charset="0"/>
                <a:cs typeface="Arial" panose="020B0604020202020204" pitchFamily="34" charset="0"/>
              </a:rPr>
              <a:t>Lending Program</a:t>
            </a:r>
          </a:p>
        </p:txBody>
      </p:sp>
      <p:pic>
        <p:nvPicPr>
          <p:cNvPr id="3" name="Picture 2">
            <a:extLst>
              <a:ext uri="{FF2B5EF4-FFF2-40B4-BE49-F238E27FC236}">
                <a16:creationId xmlns:a16="http://schemas.microsoft.com/office/drawing/2014/main" id="{0C30C0EA-6C72-4E09-8CE9-96CFD815FE4D}"/>
              </a:ext>
            </a:extLst>
          </p:cNvPr>
          <p:cNvPicPr>
            <a:picLocks noChangeAspect="1"/>
          </p:cNvPicPr>
          <p:nvPr/>
        </p:nvPicPr>
        <p:blipFill>
          <a:blip r:embed="rId2"/>
          <a:stretch>
            <a:fillRect/>
          </a:stretch>
        </p:blipFill>
        <p:spPr>
          <a:xfrm>
            <a:off x="1325562" y="1598060"/>
            <a:ext cx="9839325" cy="5036104"/>
          </a:xfrm>
          <a:prstGeom prst="rect">
            <a:avLst/>
          </a:prstGeom>
        </p:spPr>
      </p:pic>
      <p:pic>
        <p:nvPicPr>
          <p:cNvPr id="5" name="Picture 2" descr="Orange County Industrial Development Agency to Host Free Webinar ...">
            <a:extLst>
              <a:ext uri="{FF2B5EF4-FFF2-40B4-BE49-F238E27FC236}">
                <a16:creationId xmlns:a16="http://schemas.microsoft.com/office/drawing/2014/main" id="{0A04247B-FAF0-41C4-A74B-9663BE0564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475" y="225934"/>
            <a:ext cx="1609726" cy="7700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3579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BE0F3-87C3-43AD-A1A3-57F277370810}"/>
              </a:ext>
            </a:extLst>
          </p:cNvPr>
          <p:cNvSpPr>
            <a:spLocks noGrp="1"/>
          </p:cNvSpPr>
          <p:nvPr>
            <p:ph type="title"/>
          </p:nvPr>
        </p:nvSpPr>
        <p:spPr>
          <a:xfrm>
            <a:off x="1038225" y="488950"/>
            <a:ext cx="10515600" cy="1325563"/>
          </a:xfrm>
        </p:spPr>
        <p:txBody>
          <a:bodyPr>
            <a:normAutofit/>
          </a:bodyPr>
          <a:lstStyle/>
          <a:p>
            <a:pPr algn="ctr"/>
            <a:r>
              <a:rPr lang="en-US" b="1" dirty="0">
                <a:latin typeface="Arial" panose="020B0604020202020204" pitchFamily="34" charset="0"/>
                <a:cs typeface="Arial" panose="020B0604020202020204" pitchFamily="34" charset="0"/>
              </a:rPr>
              <a:t>Main Street Lending Program –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Frequently Asked Questions</a:t>
            </a:r>
          </a:p>
        </p:txBody>
      </p:sp>
      <p:sp>
        <p:nvSpPr>
          <p:cNvPr id="3" name="Content Placeholder 2">
            <a:extLst>
              <a:ext uri="{FF2B5EF4-FFF2-40B4-BE49-F238E27FC236}">
                <a16:creationId xmlns:a16="http://schemas.microsoft.com/office/drawing/2014/main" id="{34981381-3286-4ED4-BA4F-2C05CFA748FB}"/>
              </a:ext>
            </a:extLst>
          </p:cNvPr>
          <p:cNvSpPr>
            <a:spLocks noGrp="1"/>
          </p:cNvSpPr>
          <p:nvPr>
            <p:ph idx="1"/>
          </p:nvPr>
        </p:nvSpPr>
        <p:spPr>
          <a:xfrm>
            <a:off x="492760" y="1930814"/>
            <a:ext cx="11206480" cy="4351338"/>
          </a:xfrm>
        </p:spPr>
        <p:txBody>
          <a:bodyPr>
            <a:noAutofit/>
          </a:bodyPr>
          <a:lstStyle/>
          <a:p>
            <a:pPr marL="0" indent="0">
              <a:buNone/>
            </a:pPr>
            <a:r>
              <a:rPr lang="en-US" sz="1800" b="1" dirty="0">
                <a:latin typeface="Arial" panose="020B0604020202020204" pitchFamily="34" charset="0"/>
                <a:cs typeface="Arial" panose="020B0604020202020204" pitchFamily="34" charset="0"/>
              </a:rPr>
              <a:t>Are loans that are originated or upsized in connection with the Program forgivable?  </a:t>
            </a:r>
          </a:p>
          <a:p>
            <a:r>
              <a:rPr lang="en-US" sz="1800" dirty="0">
                <a:latin typeface="Arial" panose="020B0604020202020204" pitchFamily="34" charset="0"/>
                <a:cs typeface="Arial" panose="020B0604020202020204" pitchFamily="34" charset="0"/>
              </a:rPr>
              <a:t>No. Main Street loans are full-recourse loans and are not forgivable.</a:t>
            </a:r>
          </a:p>
          <a:p>
            <a:pPr marL="0" indent="0">
              <a:buNone/>
            </a:pPr>
            <a:r>
              <a:rPr lang="en-US" sz="1800" b="1" dirty="0">
                <a:latin typeface="Arial" panose="020B0604020202020204" pitchFamily="34" charset="0"/>
                <a:cs typeface="Arial" panose="020B0604020202020204" pitchFamily="34" charset="0"/>
              </a:rPr>
              <a:t>How long will the Program be in effect? </a:t>
            </a:r>
          </a:p>
          <a:p>
            <a:r>
              <a:rPr lang="en-US" sz="1800" dirty="0">
                <a:latin typeface="Arial" panose="020B0604020202020204" pitchFamily="34" charset="0"/>
                <a:cs typeface="Arial" panose="020B0604020202020204" pitchFamily="34" charset="0"/>
              </a:rPr>
              <a:t>Until September 30, 2020.</a:t>
            </a:r>
          </a:p>
          <a:p>
            <a:pPr marL="0" indent="0">
              <a:buNone/>
            </a:pPr>
            <a:r>
              <a:rPr lang="en-US" sz="1800" b="1" dirty="0">
                <a:latin typeface="Arial" panose="020B0604020202020204" pitchFamily="34" charset="0"/>
                <a:cs typeface="Arial" panose="020B0604020202020204" pitchFamily="34" charset="0"/>
              </a:rPr>
              <a:t>Which entities are eligible to borrow under the Program?</a:t>
            </a:r>
          </a:p>
          <a:p>
            <a:r>
              <a:rPr lang="en-US" sz="1800" dirty="0">
                <a:latin typeface="Arial" panose="020B0604020202020204" pitchFamily="34" charset="0"/>
                <a:cs typeface="Arial" panose="020B0604020202020204" pitchFamily="34" charset="0"/>
              </a:rPr>
              <a:t>15,000 employees or fewer, the Business has 2019 annual revenues of $5 billion or less. Business should count as employees all full-time, part-time, seasonal, or otherwise employed persons, excluding volunteers and independent contractors. Affiliation rules apply.</a:t>
            </a:r>
          </a:p>
          <a:p>
            <a:r>
              <a:rPr lang="en-US" sz="1800" dirty="0">
                <a:latin typeface="Arial" panose="020B0604020202020204" pitchFamily="34" charset="0"/>
                <a:cs typeface="Arial" panose="020B0604020202020204" pitchFamily="34" charset="0"/>
              </a:rPr>
              <a:t>Must have been established prior to March 13</a:t>
            </a:r>
            <a:r>
              <a:rPr lang="en-US" sz="1800" baseline="30000" dirty="0">
                <a:latin typeface="Arial" panose="020B0604020202020204" pitchFamily="34" charset="0"/>
                <a:cs typeface="Arial" panose="020B0604020202020204" pitchFamily="34" charset="0"/>
              </a:rPr>
              <a:t>th</a:t>
            </a:r>
            <a:r>
              <a:rPr lang="en-US" sz="1800" dirty="0">
                <a:latin typeface="Arial" panose="020B0604020202020204" pitchFamily="34" charset="0"/>
                <a:cs typeface="Arial" panose="020B0604020202020204" pitchFamily="34" charset="0"/>
              </a:rPr>
              <a:t>, 2020</a:t>
            </a:r>
          </a:p>
          <a:p>
            <a:r>
              <a:rPr lang="en-US" sz="1800" dirty="0">
                <a:latin typeface="Arial" panose="020B0604020202020204" pitchFamily="34" charset="0"/>
                <a:cs typeface="Arial" panose="020B0604020202020204" pitchFamily="34" charset="0"/>
              </a:rPr>
              <a:t>Must be Businesses that were created or organized in the U.S. or under the laws of the U.S. with significant operations in and a majority of their employees based in the United States.  </a:t>
            </a:r>
          </a:p>
          <a:p>
            <a:r>
              <a:rPr lang="en-US" sz="1800" dirty="0">
                <a:latin typeface="Arial" panose="020B0604020202020204" pitchFamily="34" charset="0"/>
                <a:cs typeface="Arial" panose="020B0604020202020204" pitchFamily="34" charset="0"/>
              </a:rPr>
              <a:t>Only eligible to access one of the loan facilities.</a:t>
            </a:r>
          </a:p>
          <a:p>
            <a:r>
              <a:rPr lang="en-US" sz="1800" dirty="0">
                <a:latin typeface="Arial" panose="020B0604020202020204" pitchFamily="34" charset="0"/>
                <a:cs typeface="Arial" panose="020B0604020202020204" pitchFamily="34" charset="0"/>
              </a:rPr>
              <a:t>Non-profit organizations are not currently eligible. </a:t>
            </a:r>
          </a:p>
        </p:txBody>
      </p:sp>
      <p:pic>
        <p:nvPicPr>
          <p:cNvPr id="6" name="Picture 2" descr="Orange County Industrial Development Agency to Host Free Webinar ...">
            <a:extLst>
              <a:ext uri="{FF2B5EF4-FFF2-40B4-BE49-F238E27FC236}">
                <a16:creationId xmlns:a16="http://schemas.microsoft.com/office/drawing/2014/main" id="{55FD8F68-F448-4C59-9257-C55EC1B5B8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475" y="225934"/>
            <a:ext cx="1609726" cy="7700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6218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BE0F3-87C3-43AD-A1A3-57F277370810}"/>
              </a:ext>
            </a:extLst>
          </p:cNvPr>
          <p:cNvSpPr>
            <a:spLocks noGrp="1"/>
          </p:cNvSpPr>
          <p:nvPr>
            <p:ph type="title"/>
          </p:nvPr>
        </p:nvSpPr>
        <p:spPr>
          <a:xfrm>
            <a:off x="1019175" y="460056"/>
            <a:ext cx="10515600" cy="1325563"/>
          </a:xfrm>
        </p:spPr>
        <p:txBody>
          <a:bodyPr>
            <a:normAutofit/>
          </a:bodyPr>
          <a:lstStyle/>
          <a:p>
            <a:pPr algn="ctr"/>
            <a:r>
              <a:rPr lang="en-US" b="1" dirty="0">
                <a:latin typeface="Arial" panose="020B0604020202020204" pitchFamily="34" charset="0"/>
                <a:cs typeface="Arial" panose="020B0604020202020204" pitchFamily="34" charset="0"/>
              </a:rPr>
              <a:t>Main Street Lending Program –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Frequently Asked Questions</a:t>
            </a:r>
          </a:p>
        </p:txBody>
      </p:sp>
      <p:sp>
        <p:nvSpPr>
          <p:cNvPr id="3" name="Content Placeholder 2">
            <a:extLst>
              <a:ext uri="{FF2B5EF4-FFF2-40B4-BE49-F238E27FC236}">
                <a16:creationId xmlns:a16="http://schemas.microsoft.com/office/drawing/2014/main" id="{34981381-3286-4ED4-BA4F-2C05CFA748FB}"/>
              </a:ext>
            </a:extLst>
          </p:cNvPr>
          <p:cNvSpPr>
            <a:spLocks noGrp="1"/>
          </p:cNvSpPr>
          <p:nvPr>
            <p:ph idx="1"/>
          </p:nvPr>
        </p:nvSpPr>
        <p:spPr>
          <a:xfrm>
            <a:off x="294640" y="1785619"/>
            <a:ext cx="11623040" cy="4351338"/>
          </a:xfrm>
        </p:spPr>
        <p:txBody>
          <a:bodyPr>
            <a:noAutofit/>
          </a:bodyPr>
          <a:lstStyle/>
          <a:p>
            <a:pPr marL="0" indent="0">
              <a:buNone/>
            </a:pPr>
            <a:r>
              <a:rPr lang="en-US" sz="1800" b="1" dirty="0">
                <a:latin typeface="Arial" panose="020B0604020202020204" pitchFamily="34" charset="0"/>
                <a:cs typeface="Arial" panose="020B0604020202020204" pitchFamily="34" charset="0"/>
              </a:rPr>
              <a:t>How can I apply for a Program loan? </a:t>
            </a:r>
          </a:p>
          <a:p>
            <a:r>
              <a:rPr lang="en-US" sz="1800" dirty="0">
                <a:latin typeface="Arial" panose="020B0604020202020204" pitchFamily="34" charset="0"/>
                <a:cs typeface="Arial" panose="020B0604020202020204" pitchFamily="34" charset="0"/>
              </a:rPr>
              <a:t>An Eligible Borrower must submit an application and any other documentation required by an Eligible Lender to an Eligible Lender. Eligible Borrowers should contact an Eligible Lender for more information on whether the Eligible Lender plans to participate in the Program and to request more information on the application process.</a:t>
            </a:r>
          </a:p>
          <a:p>
            <a:pPr marL="0" indent="0">
              <a:buNone/>
            </a:pPr>
            <a:r>
              <a:rPr lang="en-US" sz="1800" b="1" dirty="0">
                <a:latin typeface="Arial" panose="020B0604020202020204" pitchFamily="34" charset="0"/>
                <a:cs typeface="Arial" panose="020B0604020202020204" pitchFamily="34" charset="0"/>
              </a:rPr>
              <a:t>Is a Business eligible to borrow if it receives a PPP loan?  </a:t>
            </a:r>
          </a:p>
          <a:p>
            <a:r>
              <a:rPr lang="en-US" sz="1800" dirty="0">
                <a:latin typeface="Arial" panose="020B0604020202020204" pitchFamily="34" charset="0"/>
                <a:cs typeface="Arial" panose="020B0604020202020204" pitchFamily="34" charset="0"/>
              </a:rPr>
              <a:t>Yes.</a:t>
            </a:r>
          </a:p>
          <a:p>
            <a:pPr marL="0" indent="0">
              <a:buNone/>
            </a:pPr>
            <a:r>
              <a:rPr lang="en-US" sz="1800" b="1" dirty="0">
                <a:latin typeface="Arial" panose="020B0604020202020204" pitchFamily="34" charset="0"/>
                <a:cs typeface="Arial" panose="020B0604020202020204" pitchFamily="34" charset="0"/>
              </a:rPr>
              <a:t>Do Eligible Borrowers qualify automatically for a loan under the Program?</a:t>
            </a:r>
          </a:p>
          <a:p>
            <a:r>
              <a:rPr lang="en-US" sz="1800" dirty="0">
                <a:latin typeface="Arial" panose="020B0604020202020204" pitchFamily="34" charset="0"/>
                <a:cs typeface="Arial" panose="020B0604020202020204" pitchFamily="34" charset="0"/>
              </a:rPr>
              <a:t>No. Eligible Lenders are expected to conduct an assessment of each potential borrower’s financial condition at the time of the application. Eligible Lenders will apply their own underwriting standards in the evaluation.</a:t>
            </a:r>
          </a:p>
          <a:p>
            <a:pPr marL="0" indent="0">
              <a:buNone/>
            </a:pPr>
            <a:r>
              <a:rPr lang="en-US" sz="1800" b="1" dirty="0">
                <a:latin typeface="Arial" panose="020B0604020202020204" pitchFamily="34" charset="0"/>
                <a:cs typeface="Arial" panose="020B0604020202020204" pitchFamily="34" charset="0"/>
              </a:rPr>
              <a:t>Is collateral required for Main Street loans? </a:t>
            </a:r>
          </a:p>
          <a:p>
            <a:r>
              <a:rPr lang="en-US" sz="1800" dirty="0">
                <a:latin typeface="Arial" panose="020B0604020202020204" pitchFamily="34" charset="0"/>
                <a:cs typeface="Arial" panose="020B0604020202020204" pitchFamily="34" charset="0"/>
              </a:rPr>
              <a:t>MSNLF Loans, MSPLF Loans, and MSELF Upsized Tranches may be secured or unsecured. </a:t>
            </a:r>
          </a:p>
          <a:p>
            <a:pPr marL="0" indent="0">
              <a:buNone/>
            </a:pPr>
            <a:r>
              <a:rPr lang="en-US" sz="1800" b="1" dirty="0">
                <a:latin typeface="Arial" panose="020B0604020202020204" pitchFamily="34" charset="0"/>
                <a:cs typeface="Arial" panose="020B0604020202020204" pitchFamily="34" charset="0"/>
              </a:rPr>
              <a:t>What information will the Federal Reserve disclose regarding the Main Street facilities? </a:t>
            </a:r>
          </a:p>
          <a:p>
            <a:r>
              <a:rPr lang="en-US" sz="1800" dirty="0">
                <a:latin typeface="Arial" panose="020B0604020202020204" pitchFamily="34" charset="0"/>
                <a:cs typeface="Arial" panose="020B0604020202020204" pitchFamily="34" charset="0"/>
              </a:rPr>
              <a:t>The Federal Reserve will disclose information regarding names of lenders and borrowers, amounts borrowed and interest rates charged, and overall costs, revenues and other fees.</a:t>
            </a:r>
          </a:p>
        </p:txBody>
      </p:sp>
      <p:pic>
        <p:nvPicPr>
          <p:cNvPr id="5" name="Picture 2" descr="Orange County Industrial Development Agency to Host Free Webinar ...">
            <a:extLst>
              <a:ext uri="{FF2B5EF4-FFF2-40B4-BE49-F238E27FC236}">
                <a16:creationId xmlns:a16="http://schemas.microsoft.com/office/drawing/2014/main" id="{63BDB4AB-3D8B-4DBC-95F9-86F85875E7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475" y="225934"/>
            <a:ext cx="1609726" cy="7700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0618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BE0F3-87C3-43AD-A1A3-57F277370810}"/>
              </a:ext>
            </a:extLst>
          </p:cNvPr>
          <p:cNvSpPr>
            <a:spLocks noGrp="1"/>
          </p:cNvSpPr>
          <p:nvPr>
            <p:ph type="title"/>
          </p:nvPr>
        </p:nvSpPr>
        <p:spPr>
          <a:xfrm>
            <a:off x="1047750" y="527050"/>
            <a:ext cx="10515600" cy="1325563"/>
          </a:xfrm>
        </p:spPr>
        <p:txBody>
          <a:bodyPr>
            <a:normAutofit/>
          </a:bodyPr>
          <a:lstStyle/>
          <a:p>
            <a:pPr algn="ctr"/>
            <a:r>
              <a:rPr lang="en-US" b="1" dirty="0">
                <a:latin typeface="Arial" panose="020B0604020202020204" pitchFamily="34" charset="0"/>
                <a:cs typeface="Arial" panose="020B0604020202020204" pitchFamily="34" charset="0"/>
              </a:rPr>
              <a:t>Main Street Lending Program –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Frequently Asked Questions</a:t>
            </a:r>
          </a:p>
        </p:txBody>
      </p:sp>
      <p:sp>
        <p:nvSpPr>
          <p:cNvPr id="3" name="Content Placeholder 2">
            <a:extLst>
              <a:ext uri="{FF2B5EF4-FFF2-40B4-BE49-F238E27FC236}">
                <a16:creationId xmlns:a16="http://schemas.microsoft.com/office/drawing/2014/main" id="{34981381-3286-4ED4-BA4F-2C05CFA748FB}"/>
              </a:ext>
            </a:extLst>
          </p:cNvPr>
          <p:cNvSpPr>
            <a:spLocks noGrp="1"/>
          </p:cNvSpPr>
          <p:nvPr>
            <p:ph idx="1"/>
          </p:nvPr>
        </p:nvSpPr>
        <p:spPr>
          <a:xfrm>
            <a:off x="294640" y="1785619"/>
            <a:ext cx="11623040" cy="4351338"/>
          </a:xfrm>
        </p:spPr>
        <p:txBody>
          <a:bodyPr>
            <a:noAutofit/>
          </a:bodyPr>
          <a:lstStyle/>
          <a:p>
            <a:pPr marL="0" indent="0">
              <a:buNone/>
            </a:pPr>
            <a:r>
              <a:rPr lang="en-US" sz="1800" b="1" dirty="0">
                <a:latin typeface="Arial" panose="020B0604020202020204" pitchFamily="34" charset="0"/>
                <a:cs typeface="Arial" panose="020B0604020202020204" pitchFamily="34" charset="0"/>
              </a:rPr>
              <a:t>Which lenders qualify? </a:t>
            </a:r>
          </a:p>
          <a:p>
            <a:r>
              <a:rPr lang="en-US" sz="1800" dirty="0">
                <a:latin typeface="Arial" panose="020B0604020202020204" pitchFamily="34" charset="0"/>
                <a:cs typeface="Arial" panose="020B0604020202020204" pitchFamily="34" charset="0"/>
              </a:rPr>
              <a:t>U.S. federally-insured depository institutions (including banks, savings associations, and credit unions), U.S. branches or agencies of foreign banks, U.S. bank holding companies, U.S. savings and loan holding companies, U.S. intermediate holding companies of foreign banking organizations. </a:t>
            </a:r>
          </a:p>
          <a:p>
            <a:pPr marL="0" indent="0">
              <a:buNone/>
            </a:pPr>
            <a:r>
              <a:rPr lang="en-US" sz="1800" b="1" dirty="0">
                <a:latin typeface="Arial" panose="020B0604020202020204" pitchFamily="34" charset="0"/>
                <a:cs typeface="Arial" panose="020B0604020202020204" pitchFamily="34" charset="0"/>
              </a:rPr>
              <a:t>What are some of the specific loan conditions?</a:t>
            </a:r>
          </a:p>
          <a:p>
            <a:pPr lvl="0"/>
            <a:r>
              <a:rPr lang="en-US" sz="1800" dirty="0">
                <a:latin typeface="Arial" panose="020B0604020202020204" pitchFamily="34" charset="0"/>
                <a:cs typeface="Arial" panose="020B0604020202020204" pitchFamily="34" charset="0"/>
              </a:rPr>
              <a:t>Prohibits the business/affiliates from purchasing outstanding stock or paying dividends for the term of the loan plus one year.</a:t>
            </a:r>
          </a:p>
          <a:p>
            <a:pPr lvl="0"/>
            <a:r>
              <a:rPr lang="en-US" sz="1800" dirty="0">
                <a:latin typeface="Arial" panose="020B0604020202020204" pitchFamily="34" charset="0"/>
                <a:cs typeface="Arial" panose="020B0604020202020204" pitchFamily="34" charset="0"/>
              </a:rPr>
              <a:t>Wage limits for highly compensated employees that last for one year after the loan has been repaid. Employees with total compensation greater than $425K in 2019 couldn’t receive an increase over their 2019 compensation.</a:t>
            </a:r>
          </a:p>
          <a:p>
            <a:pPr lvl="0"/>
            <a:r>
              <a:rPr lang="en-US" sz="1800" dirty="0">
                <a:latin typeface="Arial" panose="020B0604020202020204" pitchFamily="34" charset="0"/>
                <a:cs typeface="Arial" panose="020B0604020202020204" pitchFamily="34" charset="0"/>
              </a:rPr>
              <a:t>Eligible borrowers are not required to issue warrants or equity interests in their business in order to obtain an eligible loan, as is required for loans to specified targeted industries under the CARES Act.</a:t>
            </a:r>
          </a:p>
          <a:p>
            <a:pPr lvl="0"/>
            <a:r>
              <a:rPr lang="en-US" sz="1800" dirty="0">
                <a:latin typeface="Arial" panose="020B0604020202020204" pitchFamily="34" charset="0"/>
                <a:cs typeface="Arial" panose="020B0604020202020204" pitchFamily="34" charset="0"/>
              </a:rPr>
              <a:t>Proceeds will not be used to repay other loan balances. No repaying other debt of equal or lower priority with the exception of mandatory principal payments. Borrower will not seek to cancel/reduce existing lines of credit.</a:t>
            </a:r>
          </a:p>
          <a:p>
            <a:pPr lvl="0"/>
            <a:r>
              <a:rPr lang="en-US" sz="1800" dirty="0">
                <a:latin typeface="Arial" panose="020B0604020202020204" pitchFamily="34" charset="0"/>
                <a:cs typeface="Arial" panose="020B0604020202020204" pitchFamily="34" charset="0"/>
              </a:rPr>
              <a:t>The borrower will “make reasonable efforts to maintain its payroll and retain its employees” during the loan term.</a:t>
            </a:r>
          </a:p>
          <a:p>
            <a:pPr marL="0" indent="0">
              <a:buNone/>
            </a:pPr>
            <a:endParaRPr lang="en-US" sz="1800" dirty="0">
              <a:solidFill>
                <a:schemeClr val="accent1">
                  <a:lumMod val="50000"/>
                </a:schemeClr>
              </a:solidFill>
              <a:latin typeface="Arial" panose="020B0604020202020204" pitchFamily="34" charset="0"/>
              <a:cs typeface="Arial" panose="020B0604020202020204" pitchFamily="34" charset="0"/>
            </a:endParaRPr>
          </a:p>
        </p:txBody>
      </p:sp>
      <p:pic>
        <p:nvPicPr>
          <p:cNvPr id="5" name="Picture 2" descr="Orange County Industrial Development Agency to Host Free Webinar ...">
            <a:extLst>
              <a:ext uri="{FF2B5EF4-FFF2-40B4-BE49-F238E27FC236}">
                <a16:creationId xmlns:a16="http://schemas.microsoft.com/office/drawing/2014/main" id="{901E0101-B7FB-4A42-8CF3-B04ADB4633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475" y="225934"/>
            <a:ext cx="1609726" cy="7700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550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BE0F3-87C3-43AD-A1A3-57F277370810}"/>
              </a:ext>
            </a:extLst>
          </p:cNvPr>
          <p:cNvSpPr>
            <a:spLocks noGrp="1"/>
          </p:cNvSpPr>
          <p:nvPr>
            <p:ph type="title"/>
          </p:nvPr>
        </p:nvSpPr>
        <p:spPr>
          <a:xfrm>
            <a:off x="927100" y="815974"/>
            <a:ext cx="10515600" cy="1325563"/>
          </a:xfrm>
        </p:spPr>
        <p:txBody>
          <a:bodyPr>
            <a:normAutofit/>
          </a:bodyPr>
          <a:lstStyle/>
          <a:p>
            <a:pPr algn="ctr"/>
            <a:r>
              <a:rPr lang="en-US" b="1" dirty="0">
                <a:latin typeface="Arial" panose="020B0604020202020204" pitchFamily="34" charset="0"/>
                <a:cs typeface="Arial" panose="020B0604020202020204" pitchFamily="34" charset="0"/>
              </a:rPr>
              <a:t>Main Street Lending Program –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Next Steps</a:t>
            </a:r>
          </a:p>
        </p:txBody>
      </p:sp>
      <p:sp>
        <p:nvSpPr>
          <p:cNvPr id="3" name="Content Placeholder 2">
            <a:extLst>
              <a:ext uri="{FF2B5EF4-FFF2-40B4-BE49-F238E27FC236}">
                <a16:creationId xmlns:a16="http://schemas.microsoft.com/office/drawing/2014/main" id="{34981381-3286-4ED4-BA4F-2C05CFA748FB}"/>
              </a:ext>
            </a:extLst>
          </p:cNvPr>
          <p:cNvSpPr>
            <a:spLocks noGrp="1"/>
          </p:cNvSpPr>
          <p:nvPr>
            <p:ph idx="1"/>
          </p:nvPr>
        </p:nvSpPr>
        <p:spPr>
          <a:xfrm>
            <a:off x="586740" y="2280728"/>
            <a:ext cx="11196320" cy="4351338"/>
          </a:xfrm>
        </p:spPr>
        <p:txBody>
          <a:bodyPr>
            <a:noAutofit/>
          </a:bodyPr>
          <a:lstStyle/>
          <a:p>
            <a:r>
              <a:rPr lang="en-US" sz="2000" b="1" dirty="0">
                <a:latin typeface="Arial" panose="020B0604020202020204" pitchFamily="34" charset="0"/>
                <a:cs typeface="Arial" panose="020B0604020202020204" pitchFamily="34" charset="0"/>
              </a:rPr>
              <a:t>Review Current Federal Reserve Guidance: </a:t>
            </a:r>
            <a:r>
              <a:rPr lang="en-US" sz="2000" dirty="0">
                <a:latin typeface="Arial" panose="020B0604020202020204" pitchFamily="34" charset="0"/>
                <a:cs typeface="Arial" panose="020B0604020202020204" pitchFamily="34" charset="0"/>
              </a:rPr>
              <a:t>For further details on the Main Street Lending Program, please visit the Federal Reserve website at: </a:t>
            </a:r>
            <a:r>
              <a:rPr lang="en-US" sz="2000" dirty="0">
                <a:solidFill>
                  <a:schemeClr val="accent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https://www.federalreserve.gov/monetarypolicy/mainstreetlending.htm</a:t>
            </a:r>
            <a:r>
              <a:rPr lang="en-US" sz="2000" dirty="0">
                <a:solidFill>
                  <a:schemeClr val="accent1"/>
                </a:solidFill>
                <a:latin typeface="Arial" panose="020B0604020202020204" pitchFamily="34" charset="0"/>
                <a:cs typeface="Arial" panose="020B0604020202020204" pitchFamily="34" charset="0"/>
              </a:rPr>
              <a:t> </a:t>
            </a:r>
            <a:endParaRPr lang="en-US" sz="2000" b="1" dirty="0">
              <a:solidFill>
                <a:schemeClr val="accent1"/>
              </a:solidFill>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Review additional guidance: </a:t>
            </a:r>
            <a:r>
              <a:rPr lang="en-US" sz="2000" dirty="0">
                <a:latin typeface="Arial" panose="020B0604020202020204" pitchFamily="34" charset="0"/>
                <a:cs typeface="Arial" panose="020B0604020202020204" pitchFamily="34" charset="0"/>
              </a:rPr>
              <a:t>The Federal Reserve might be issuing additional guidance to potential borrowers and lenders with details on how to access funding. </a:t>
            </a:r>
          </a:p>
          <a:p>
            <a:r>
              <a:rPr lang="en-US" sz="2000" b="1" dirty="0">
                <a:latin typeface="Arial" panose="020B0604020202020204" pitchFamily="34" charset="0"/>
                <a:cs typeface="Arial" panose="020B0604020202020204" pitchFamily="34" charset="0"/>
              </a:rPr>
              <a:t>Evaluate your options and reach out to your current lender(s): </a:t>
            </a:r>
            <a:r>
              <a:rPr lang="en-US" sz="2000" dirty="0">
                <a:latin typeface="Arial" panose="020B0604020202020204" pitchFamily="34" charset="0"/>
                <a:cs typeface="Arial" panose="020B0604020202020204" pitchFamily="34" charset="0"/>
              </a:rPr>
              <a:t>Contact your lender to discuss this program, your company’s financial position, potential funding needs, current debt obligations, and which program might be the best fit. Review any current arrangements that may limit participation. </a:t>
            </a:r>
            <a:r>
              <a:rPr lang="en-US" sz="2000" u="sng" dirty="0">
                <a:latin typeface="Arial" panose="020B0604020202020204" pitchFamily="34" charset="0"/>
                <a:cs typeface="Arial" panose="020B0604020202020204" pitchFamily="34" charset="0"/>
              </a:rPr>
              <a:t>Similar to PPP and EIDL programs, this program will be first come, first served.</a:t>
            </a:r>
          </a:p>
        </p:txBody>
      </p:sp>
      <p:pic>
        <p:nvPicPr>
          <p:cNvPr id="5" name="Picture 2" descr="Orange County Industrial Development Agency to Host Free Webinar ...">
            <a:extLst>
              <a:ext uri="{FF2B5EF4-FFF2-40B4-BE49-F238E27FC236}">
                <a16:creationId xmlns:a16="http://schemas.microsoft.com/office/drawing/2014/main" id="{1F0B4B4B-5ECD-4249-8980-4109123116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475" y="225934"/>
            <a:ext cx="1609726" cy="7700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88922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2483</TotalTime>
  <Words>1743</Words>
  <Application>Microsoft Macintosh PowerPoint</Application>
  <PresentationFormat>Widescreen</PresentationFormat>
  <Paragraphs>122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Understanding the Federal Reserve’s Main Street Lending Program </vt:lpstr>
      <vt:lpstr>Introduction</vt:lpstr>
      <vt:lpstr>Disclaimer</vt:lpstr>
      <vt:lpstr>Federal Reserve’s Main Street  Lending Program</vt:lpstr>
      <vt:lpstr>Federal Reserve’s Main Street  Lending Program</vt:lpstr>
      <vt:lpstr>Main Street Lending Program –  Frequently Asked Questions</vt:lpstr>
      <vt:lpstr>Main Street Lending Program –  Frequently Asked Questions</vt:lpstr>
      <vt:lpstr>Main Street Lending Program –  Frequently Asked Questions</vt:lpstr>
      <vt:lpstr>Main Street Lending Program –  Next Steps</vt:lpstr>
      <vt:lpstr>Main Street Lending in New York</vt:lpstr>
      <vt:lpstr>Update: SBA’s  Paycheck Protection Program</vt:lpstr>
      <vt:lpstr>Update: SBA’s Paycheck  Protection Program (Continued)</vt:lpstr>
      <vt:lpstr>Update: Next Federal Stimulus Package</vt:lpstr>
      <vt:lpstr>Update: Next Federal Stimulus Package</vt:lpstr>
      <vt:lpstr>Q&amp;A Session and Closing Remarks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Loan Forgiveness  in the Paycheck Protection Program</dc:title>
  <dc:creator>Casey Newell</dc:creator>
  <cp:lastModifiedBy>Microsoft Office User</cp:lastModifiedBy>
  <cp:revision>71</cp:revision>
  <dcterms:created xsi:type="dcterms:W3CDTF">2020-05-11T21:24:09Z</dcterms:created>
  <dcterms:modified xsi:type="dcterms:W3CDTF">2020-07-16T15:16:22Z</dcterms:modified>
</cp:coreProperties>
</file>