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56" r:id="rId2"/>
    <p:sldId id="259" r:id="rId3"/>
    <p:sldId id="260" r:id="rId4"/>
    <p:sldId id="261" r:id="rId5"/>
    <p:sldId id="286" r:id="rId6"/>
    <p:sldId id="262" r:id="rId7"/>
    <p:sldId id="263" r:id="rId8"/>
    <p:sldId id="268" r:id="rId9"/>
    <p:sldId id="267" r:id="rId10"/>
    <p:sldId id="292" r:id="rId11"/>
    <p:sldId id="264" r:id="rId12"/>
    <p:sldId id="287" r:id="rId13"/>
    <p:sldId id="265" r:id="rId14"/>
    <p:sldId id="266" r:id="rId15"/>
    <p:sldId id="288" r:id="rId16"/>
    <p:sldId id="269" r:id="rId17"/>
    <p:sldId id="270" r:id="rId18"/>
    <p:sldId id="273" r:id="rId19"/>
    <p:sldId id="289" r:id="rId20"/>
    <p:sldId id="271" r:id="rId21"/>
    <p:sldId id="274" r:id="rId22"/>
    <p:sldId id="275" r:id="rId23"/>
    <p:sldId id="282" r:id="rId24"/>
    <p:sldId id="290" r:id="rId25"/>
    <p:sldId id="272" r:id="rId26"/>
    <p:sldId id="276" r:id="rId27"/>
    <p:sldId id="280" r:id="rId28"/>
    <p:sldId id="279" r:id="rId29"/>
    <p:sldId id="278" r:id="rId30"/>
    <p:sldId id="281" r:id="rId31"/>
    <p:sldId id="291" r:id="rId32"/>
    <p:sldId id="283" r:id="rId33"/>
    <p:sldId id="284" r:id="rId34"/>
    <p:sldId id="285" r:id="rId35"/>
    <p:sldId id="257" r:id="rId36"/>
    <p:sldId id="293" r:id="rId37"/>
    <p:sldId id="294" r:id="rId3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01CF6A4A-FDF1-4429-9121-7142972D7C72}" type="datetimeFigureOut">
              <a:rPr lang="en-US" smtClean="0"/>
              <a:t>5/28/2020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0458A1C-3D65-4177-AB3D-237E799A7583}" type="slidenum">
              <a:rPr lang="en-US" smtClean="0"/>
              <a:t>‹#›</a:t>
            </a:fld>
            <a:endParaRPr lang="en-US"/>
          </a:p>
        </p:txBody>
      </p:sp>
    </p:spTree>
    <p:extLst>
      <p:ext uri="{BB962C8B-B14F-4D97-AF65-F5344CB8AC3E}">
        <p14:creationId xmlns:p14="http://schemas.microsoft.com/office/powerpoint/2010/main" val="539492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3E79C2-1828-41F0-9DE1-DA3EA23D0A44}"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A897D4-46BC-465B-B22C-39A10ED218F4}"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30F95D-A336-449F-BB12-9E76A02567D2}"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3D9BBE-E3B1-40C8-9973-8B8B6978DF1A}"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6F2136-2376-4BD0-9CC7-33C78E9ADD12}"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9F4F00-A51F-4CF0-890F-CEB1608C3BFF}"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1C9C3-F4E5-4061-87C8-04AA1FD11FAB}"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5CA6A-431F-4E65-BD00-0997618F78F3}"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7C9F8-F7CE-49CA-8F56-50E8FEBAB6F1}"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E453D-EEC8-42A2-96C6-9AC940458439}" type="datetime1">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C5A1F-2840-4EE7-B239-67160672D362}" type="datetime1">
              <a:rPr lang="en-US" smtClean="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64EB9A-CDCD-4C7F-B310-2E5DBA188BBB}" type="datetime1">
              <a:rPr lang="en-US" smtClean="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8DF78C-BD32-4134-B587-6D2B011C5654}" type="datetime1">
              <a:rPr lang="en-US" smtClean="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C6C2E-7FC3-45DD-B9C6-3DF7FA011DAD}" type="datetime1">
              <a:rPr lang="en-US" smtClean="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9D06BD-DD6D-4A53-AC09-1FA5A8351BB6}" type="datetime1">
              <a:rPr lang="en-US" smtClean="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85CAFAFB-59A2-4422-9571-DC89B3A05D99}" type="datetime1">
              <a:rPr lang="en-US" smtClean="0"/>
              <a:t>5/28/2020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13FBAC-DA89-40AD-AD62-D88734B9064A}" type="datetime1">
              <a:rPr lang="en-US" smtClean="0"/>
              <a:t>5/28/2020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www.cdc.gov/coronavirus/2019-ncov/downloads/critical-workers-implementing-safety-practices.pdf"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www.cdc.gov/coronavirus/2019-ncov/community/organizations/disinfecting-transport-vehicles.html" TargetMode="External"/><Relationship Id="rId3" Type="http://schemas.openxmlformats.org/officeDocument/2006/relationships/hyperlink" Target="https://www.americanchemistry.com/Novel-Coronavirus-Fighting-Products-List.pdf" TargetMode="External"/><Relationship Id="rId7" Type="http://schemas.openxmlformats.org/officeDocument/2006/relationships/hyperlink" Target="https://www.cdc.gov/coronavirus/2019-ncov/downloads/critical-workers-implementing-safety-practices.pdf" TargetMode="External"/><Relationship Id="rId12" Type="http://schemas.openxmlformats.org/officeDocument/2006/relationships/hyperlink" Target="https://forward.ny.gov/industries-reopening-phase" TargetMode="External"/><Relationship Id="rId2" Type="http://schemas.openxmlformats.org/officeDocument/2006/relationships/hyperlink" Target="https://www.cdc.gov/coronavirus/2019-ncov/communication/print-resources.html?Sort=Date::desc&amp;CDC_AA_refVal=https://www.cdc.gov/coronavirus/2019-ncov/communication/factsheets.html&amp;Page=2" TargetMode="External"/><Relationship Id="rId1" Type="http://schemas.openxmlformats.org/officeDocument/2006/relationships/slideLayout" Target="../slideLayouts/slideLayout2.xml"/><Relationship Id="rId6" Type="http://schemas.openxmlformats.org/officeDocument/2006/relationships/hyperlink" Target="https://www.epa.gov/pesticide-registration/list-n-disinfectants-use-against-sars-cov-2" TargetMode="External"/><Relationship Id="rId11" Type="http://schemas.openxmlformats.org/officeDocument/2006/relationships/hyperlink" Target="https://forward.ny.gov/" TargetMode="External"/><Relationship Id="rId5" Type="http://schemas.openxmlformats.org/officeDocument/2006/relationships/hyperlink" Target="https://www.cdc.gov/coronavirus/2019-ncov/community/guidance-business-response.html" TargetMode="External"/><Relationship Id="rId10" Type="http://schemas.openxmlformats.org/officeDocument/2006/relationships/hyperlink" Target="https://esd.ny.gov/guidance-executive-order-2026" TargetMode="External"/><Relationship Id="rId4" Type="http://schemas.openxmlformats.org/officeDocument/2006/relationships/hyperlink" Target="https://www.cdc.gov/coronavirus/2019-ncov/community/reopen-guidance.html" TargetMode="External"/><Relationship Id="rId9" Type="http://schemas.openxmlformats.org/officeDocument/2006/relationships/hyperlink" Target="https://www.osha.gov/Publications/OSHA3990.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2626" y="2404531"/>
            <a:ext cx="7766936" cy="1646302"/>
          </a:xfrm>
        </p:spPr>
        <p:txBody>
          <a:bodyPr/>
          <a:lstStyle/>
          <a:p>
            <a:pPr algn="ctr"/>
            <a:r>
              <a:rPr lang="en-US" dirty="0"/>
              <a:t>RE-OPENING NY PHASE 1 INDUSTRIES </a:t>
            </a:r>
          </a:p>
        </p:txBody>
      </p:sp>
      <p:sp>
        <p:nvSpPr>
          <p:cNvPr id="3" name="Subtitle 2"/>
          <p:cNvSpPr>
            <a:spLocks noGrp="1"/>
          </p:cNvSpPr>
          <p:nvPr>
            <p:ph type="subTitle" idx="1"/>
          </p:nvPr>
        </p:nvSpPr>
        <p:spPr/>
        <p:txBody>
          <a:bodyPr/>
          <a:lstStyle/>
          <a:p>
            <a:pPr algn="ctr"/>
            <a:r>
              <a:rPr lang="en-US" dirty="0"/>
              <a:t>P. KLEIN GALILEO TECHNOLOGY GROUP</a:t>
            </a:r>
          </a:p>
        </p:txBody>
      </p:sp>
      <p:sp>
        <p:nvSpPr>
          <p:cNvPr id="4" name="Slide Number Placeholder 3">
            <a:extLst>
              <a:ext uri="{FF2B5EF4-FFF2-40B4-BE49-F238E27FC236}">
                <a16:creationId xmlns="" xmlns:a16="http://schemas.microsoft.com/office/drawing/2014/main" id="{BC26CC72-41C9-4E87-AE7E-C821F49B2FCB}"/>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Rectangle 4">
            <a:extLst>
              <a:ext uri="{FF2B5EF4-FFF2-40B4-BE49-F238E27FC236}">
                <a16:creationId xmlns="" xmlns:a16="http://schemas.microsoft.com/office/drawing/2014/main" id="{59B342E3-FE30-45B1-BA33-5AAF964A1C9F}"/>
              </a:ext>
            </a:extLst>
          </p:cNvPr>
          <p:cNvSpPr/>
          <p:nvPr/>
        </p:nvSpPr>
        <p:spPr>
          <a:xfrm>
            <a:off x="2494663" y="5147732"/>
            <a:ext cx="6096000" cy="1177245"/>
          </a:xfrm>
          <a:prstGeom prst="rect">
            <a:avLst/>
          </a:prstGeom>
        </p:spPr>
        <p:txBody>
          <a:bodyPr>
            <a:spAutoFit/>
          </a:bodyPr>
          <a:lstStyle/>
          <a:p>
            <a:r>
              <a:rPr lang="en-US" sz="1000" dirty="0">
                <a:solidFill>
                  <a:srgbClr val="222222"/>
                </a:solidFill>
                <a:latin typeface="Arial" panose="020B0604020202020204" pitchFamily="34" charset="0"/>
              </a:rPr>
              <a:t>Orange County Industrial Development Agency, the Accelerator, and Galileo Technology Group offer this presentation for the sole purpose of providing general information. This presentation and the information presented alongside it, should not construed as advice or guidance with respect to the subjects and issues covered herein. Your participation in this presentation or consideration of the materials and information provided during it does not constitute a relationship between you, Orange County Industrial Development Agency, the Accelerator, and/or Galileo Technology Group.</a:t>
            </a:r>
            <a:endParaRPr lang="en-US" sz="1400" dirty="0">
              <a:solidFill>
                <a:srgbClr val="222222"/>
              </a:solidFill>
              <a:latin typeface="Arial" panose="020B0604020202020204" pitchFamily="34" charset="0"/>
            </a:endParaRPr>
          </a:p>
          <a:p>
            <a:r>
              <a:rPr lang="en-US" sz="1000" dirty="0">
                <a:solidFill>
                  <a:srgbClr val="222222"/>
                </a:solidFill>
                <a:latin typeface="Arial" panose="020B0604020202020204" pitchFamily="34" charset="0"/>
              </a:rPr>
              <a:t> </a:t>
            </a:r>
            <a:endParaRPr lang="en-US" sz="1400" dirty="0">
              <a:solidFill>
                <a:srgbClr val="222222"/>
              </a:solidFill>
              <a:latin typeface="Arial" panose="020B0604020202020204" pitchFamily="34" charset="0"/>
            </a:endParaRPr>
          </a:p>
        </p:txBody>
      </p:sp>
    </p:spTree>
    <p:extLst>
      <p:ext uri="{BB962C8B-B14F-4D97-AF65-F5344CB8AC3E}">
        <p14:creationId xmlns:p14="http://schemas.microsoft.com/office/powerpoint/2010/main" val="2988645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A3710B-D6BA-4BC2-85E0-96A841769569}"/>
              </a:ext>
            </a:extLst>
          </p:cNvPr>
          <p:cNvSpPr>
            <a:spLocks noGrp="1"/>
          </p:cNvSpPr>
          <p:nvPr>
            <p:ph type="title"/>
          </p:nvPr>
        </p:nvSpPr>
        <p:spPr>
          <a:xfrm>
            <a:off x="476519" y="107324"/>
            <a:ext cx="10212946" cy="1320800"/>
          </a:xfrm>
        </p:spPr>
        <p:txBody>
          <a:bodyPr>
            <a:normAutofit/>
          </a:bodyPr>
          <a:lstStyle/>
          <a:p>
            <a:r>
              <a:rPr lang="en-US" sz="2400" dirty="0"/>
              <a:t>Additional Physical Social Distancing </a:t>
            </a:r>
            <a:br>
              <a:rPr lang="en-US" sz="2400" dirty="0"/>
            </a:br>
            <a:r>
              <a:rPr lang="en-US" sz="2400" dirty="0"/>
              <a:t> Considerations for Retail </a:t>
            </a:r>
          </a:p>
        </p:txBody>
      </p:sp>
      <p:sp>
        <p:nvSpPr>
          <p:cNvPr id="3" name="Content Placeholder 2">
            <a:extLst>
              <a:ext uri="{FF2B5EF4-FFF2-40B4-BE49-F238E27FC236}">
                <a16:creationId xmlns="" xmlns:a16="http://schemas.microsoft.com/office/drawing/2014/main" id="{3AF5A782-A5C6-4A81-9027-EF687026BE65}"/>
              </a:ext>
            </a:extLst>
          </p:cNvPr>
          <p:cNvSpPr>
            <a:spLocks noGrp="1"/>
          </p:cNvSpPr>
          <p:nvPr>
            <p:ph idx="1"/>
          </p:nvPr>
        </p:nvSpPr>
        <p:spPr>
          <a:xfrm>
            <a:off x="257577" y="1246898"/>
            <a:ext cx="10200068" cy="5037992"/>
          </a:xfrm>
        </p:spPr>
        <p:txBody>
          <a:bodyPr>
            <a:noAutofit/>
          </a:bodyPr>
          <a:lstStyle/>
          <a:p>
            <a:r>
              <a:rPr lang="en-US" sz="2000" dirty="0"/>
              <a:t>Designate and arrange customer waiting areas (lines, parking area) to maximize social distancing</a:t>
            </a:r>
          </a:p>
          <a:p>
            <a:r>
              <a:rPr lang="en-US" sz="2000" dirty="0"/>
              <a:t>Implement touch less delivery whereby the customer stays in their car when the delivery takes place</a:t>
            </a:r>
          </a:p>
          <a:p>
            <a:r>
              <a:rPr lang="en-US" sz="2000" dirty="0"/>
              <a:t>Have a plan for receipt and resale of returned merchandise to ensure safety of employees and customers</a:t>
            </a:r>
          </a:p>
          <a:p>
            <a:r>
              <a:rPr lang="en-US" sz="2000" dirty="0"/>
              <a:t>Use social media, verbal communication and signs to provide customers with clear instructions for ordering  / pickup and encourage them to wear face coverings when not able to maintain 6 </a:t>
            </a:r>
            <a:r>
              <a:rPr lang="en-US" sz="2000" dirty="0" err="1"/>
              <a:t>ft</a:t>
            </a:r>
            <a:r>
              <a:rPr lang="en-US" sz="2000" dirty="0"/>
              <a:t> distance. </a:t>
            </a:r>
          </a:p>
          <a:p>
            <a:r>
              <a:rPr lang="en-US" sz="2000" dirty="0"/>
              <a:t>Consider touch less payment where possible and pay ahead and if not have hand hygiene / sanitation supplies readily available  </a:t>
            </a:r>
          </a:p>
          <a:p>
            <a:r>
              <a:rPr lang="en-US" sz="2000" dirty="0"/>
              <a:t>Perform hand hygiene after each transaction</a:t>
            </a:r>
          </a:p>
        </p:txBody>
      </p:sp>
      <p:sp>
        <p:nvSpPr>
          <p:cNvPr id="4" name="Slide Number Placeholder 3">
            <a:extLst>
              <a:ext uri="{FF2B5EF4-FFF2-40B4-BE49-F238E27FC236}">
                <a16:creationId xmlns="" xmlns:a16="http://schemas.microsoft.com/office/drawing/2014/main" id="{47E8ABE0-DF29-494D-8E2A-369B840B1FF3}"/>
              </a:ext>
            </a:extLst>
          </p:cNvPr>
          <p:cNvSpPr>
            <a:spLocks noGrp="1"/>
          </p:cNvSpPr>
          <p:nvPr>
            <p:ph type="sldNum" sz="quarter" idx="12"/>
          </p:nvPr>
        </p:nvSpPr>
        <p:spPr/>
        <p:txBody>
          <a:bodyPr/>
          <a:lstStyle/>
          <a:p>
            <a:fld id="{519954A3-9DFD-4C44-94BA-B95130A3BA1C}" type="slidenum">
              <a:rPr lang="en-US" smtClean="0"/>
              <a:t>10</a:t>
            </a:fld>
            <a:endParaRPr lang="en-US" dirty="0"/>
          </a:p>
        </p:txBody>
      </p:sp>
    </p:spTree>
    <p:extLst>
      <p:ext uri="{BB962C8B-B14F-4D97-AF65-F5344CB8AC3E}">
        <p14:creationId xmlns:p14="http://schemas.microsoft.com/office/powerpoint/2010/main" val="2783510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14" y="313386"/>
            <a:ext cx="10200068" cy="1320800"/>
          </a:xfrm>
        </p:spPr>
        <p:txBody>
          <a:bodyPr>
            <a:noAutofit/>
          </a:bodyPr>
          <a:lstStyle/>
          <a:p>
            <a:r>
              <a:rPr lang="en-US" sz="2400" dirty="0"/>
              <a:t>II.   PLACES</a:t>
            </a:r>
            <a:br>
              <a:rPr lang="en-US" sz="2400" dirty="0"/>
            </a:br>
            <a:r>
              <a:rPr lang="en-US" sz="2400" dirty="0"/>
              <a:t>A. Protective Equipment: Your Company Agrees to do the Following</a:t>
            </a:r>
            <a:br>
              <a:rPr lang="en-US" sz="2400" dirty="0"/>
            </a:br>
            <a:endParaRPr lang="en-US" sz="2400" dirty="0"/>
          </a:p>
        </p:txBody>
      </p:sp>
      <p:sp>
        <p:nvSpPr>
          <p:cNvPr id="3" name="Content Placeholder 2"/>
          <p:cNvSpPr>
            <a:spLocks noGrp="1"/>
          </p:cNvSpPr>
          <p:nvPr>
            <p:ph idx="1"/>
          </p:nvPr>
        </p:nvSpPr>
        <p:spPr>
          <a:xfrm>
            <a:off x="640714" y="1993163"/>
            <a:ext cx="8596668" cy="3880773"/>
          </a:xfrm>
        </p:spPr>
        <p:txBody>
          <a:bodyPr>
            <a:normAutofit fontScale="92500" lnSpcReduction="20000"/>
          </a:bodyPr>
          <a:lstStyle/>
          <a:p>
            <a:pPr>
              <a:buSzPct val="200000"/>
              <a:buBlip>
                <a:blip r:embed="rId2"/>
              </a:buBlip>
            </a:pPr>
            <a:r>
              <a:rPr lang="en-US" sz="2400" dirty="0"/>
              <a:t>Provide employees with acceptable face coverings at no-cost to employee and have adequate supply of coverings in case of replacement </a:t>
            </a:r>
          </a:p>
          <a:p>
            <a:pPr>
              <a:buSzPct val="200000"/>
              <a:buBlip>
                <a:blip r:embed="rId2"/>
              </a:buBlip>
            </a:pPr>
            <a:endParaRPr lang="en-US" sz="2400" dirty="0"/>
          </a:p>
          <a:p>
            <a:pPr>
              <a:buSzPct val="200000"/>
              <a:buBlip>
                <a:blip r:embed="rId2"/>
              </a:buBlip>
            </a:pPr>
            <a:r>
              <a:rPr lang="en-US" sz="2400" dirty="0"/>
              <a:t>Face coverings must be cleaned or replaced after use or when damaged or soiled and </a:t>
            </a:r>
            <a:r>
              <a:rPr lang="en-US" sz="2400" b="1" dirty="0"/>
              <a:t>may not be shared</a:t>
            </a:r>
          </a:p>
          <a:p>
            <a:pPr>
              <a:buSzPct val="200000"/>
              <a:buBlip>
                <a:blip r:embed="rId2"/>
              </a:buBlip>
            </a:pPr>
            <a:endParaRPr lang="en-US" sz="2400" dirty="0"/>
          </a:p>
          <a:p>
            <a:pPr>
              <a:buSzPct val="200000"/>
              <a:buBlip>
                <a:blip r:embed="rId2"/>
              </a:buBlip>
            </a:pPr>
            <a:r>
              <a:rPr lang="en-US" sz="2400" dirty="0"/>
              <a:t>Limit the sharing of objects and discourage touching shared surfaces; or when in contact with shared objects or high touch surfaces, wear trade appropriate gloves or, sanitize / wash hands before and after contact</a:t>
            </a:r>
          </a:p>
          <a:p>
            <a:pPr>
              <a:buSzPct val="200000"/>
              <a:buBlip>
                <a:blip r:embed="rId2"/>
              </a:buBlip>
            </a:pPr>
            <a:endParaRPr lang="en-US" sz="2400" dirty="0"/>
          </a:p>
          <a:p>
            <a:pPr marL="0" indent="0">
              <a:buSzPct val="200000"/>
              <a:buNone/>
            </a:pPr>
            <a:endParaRPr lang="en-US" sz="2400" dirty="0"/>
          </a:p>
          <a:p>
            <a:pPr>
              <a:buSzPct val="200000"/>
              <a:buBlip>
                <a:blip r:embed="rId2"/>
              </a:buBlip>
            </a:pPr>
            <a:endParaRPr lang="en-US" sz="2400" dirty="0"/>
          </a:p>
        </p:txBody>
      </p:sp>
      <p:sp>
        <p:nvSpPr>
          <p:cNvPr id="4" name="Slide Number Placeholder 3">
            <a:extLst>
              <a:ext uri="{FF2B5EF4-FFF2-40B4-BE49-F238E27FC236}">
                <a16:creationId xmlns="" xmlns:a16="http://schemas.microsoft.com/office/drawing/2014/main" id="{5DA950FD-8299-4939-AFA4-5E2730708855}"/>
              </a:ext>
            </a:extLst>
          </p:cNvPr>
          <p:cNvSpPr>
            <a:spLocks noGrp="1"/>
          </p:cNvSpPr>
          <p:nvPr>
            <p:ph type="sldNum" sz="quarter" idx="12"/>
          </p:nvPr>
        </p:nvSpPr>
        <p:spPr/>
        <p:txBody>
          <a:bodyPr/>
          <a:lstStyle/>
          <a:p>
            <a:fld id="{519954A3-9DFD-4C44-94BA-B95130A3BA1C}" type="slidenum">
              <a:rPr lang="en-US" smtClean="0"/>
              <a:t>11</a:t>
            </a:fld>
            <a:endParaRPr lang="en-US" dirty="0"/>
          </a:p>
        </p:txBody>
      </p:sp>
    </p:spTree>
    <p:extLst>
      <p:ext uri="{BB962C8B-B14F-4D97-AF65-F5344CB8AC3E}">
        <p14:creationId xmlns:p14="http://schemas.microsoft.com/office/powerpoint/2010/main" val="463980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534" y="313386"/>
            <a:ext cx="7814247" cy="1320800"/>
          </a:xfrm>
        </p:spPr>
        <p:txBody>
          <a:bodyPr>
            <a:noAutofit/>
          </a:bodyPr>
          <a:lstStyle/>
          <a:p>
            <a:r>
              <a:rPr lang="en-US" sz="2400" dirty="0"/>
              <a:t>II.   PLACES</a:t>
            </a:r>
            <a:br>
              <a:rPr lang="en-US" sz="2400" dirty="0"/>
            </a:br>
            <a:r>
              <a:rPr lang="en-US" sz="2400" dirty="0"/>
              <a:t>A. Protective Equipment</a:t>
            </a:r>
          </a:p>
        </p:txBody>
      </p:sp>
      <p:sp>
        <p:nvSpPr>
          <p:cNvPr id="3" name="Content Placeholder 2"/>
          <p:cNvSpPr>
            <a:spLocks noGrp="1"/>
          </p:cNvSpPr>
          <p:nvPr>
            <p:ph idx="1"/>
          </p:nvPr>
        </p:nvSpPr>
        <p:spPr>
          <a:xfrm>
            <a:off x="486168" y="2456803"/>
            <a:ext cx="8596668" cy="3880773"/>
          </a:xfrm>
        </p:spPr>
        <p:txBody>
          <a:bodyPr>
            <a:normAutofit fontScale="92500" lnSpcReduction="10000"/>
          </a:bodyPr>
          <a:lstStyle/>
          <a:p>
            <a:pPr>
              <a:buSzPct val="200000"/>
              <a:buBlip>
                <a:blip r:embed="rId2"/>
              </a:buBlip>
            </a:pPr>
            <a:r>
              <a:rPr lang="en-US" sz="2400" dirty="0"/>
              <a:t>What quantity of face coverings – and any other PPE – will you need to procure that you will always have sufficient supply on hand for employees and visitors?</a:t>
            </a:r>
          </a:p>
          <a:p>
            <a:pPr>
              <a:buSzPct val="200000"/>
              <a:buBlip>
                <a:blip r:embed="rId2"/>
              </a:buBlip>
            </a:pPr>
            <a:r>
              <a:rPr lang="en-US" sz="2400" dirty="0"/>
              <a:t>How will you procure these supplies?</a:t>
            </a:r>
          </a:p>
          <a:p>
            <a:pPr>
              <a:buSzPct val="200000"/>
              <a:buBlip>
                <a:blip r:embed="rId2"/>
              </a:buBlip>
            </a:pPr>
            <a:r>
              <a:rPr lang="en-US" sz="2400" dirty="0"/>
              <a:t>What policy will you implement to ensure that PPE is appropriately clean, stored and or discarded?</a:t>
            </a:r>
          </a:p>
          <a:p>
            <a:pPr>
              <a:buSzPct val="200000"/>
              <a:buBlip>
                <a:blip r:embed="rId2"/>
              </a:buBlip>
            </a:pPr>
            <a:r>
              <a:rPr lang="en-US" sz="2400" dirty="0"/>
              <a:t>What are the common objects that are likely to be shared between employees?</a:t>
            </a:r>
          </a:p>
          <a:p>
            <a:pPr>
              <a:buSzPct val="200000"/>
              <a:buBlip>
                <a:blip r:embed="rId2"/>
              </a:buBlip>
            </a:pPr>
            <a:r>
              <a:rPr lang="en-US" sz="2400" dirty="0"/>
              <a:t>What measures will you implement to ensure the safety of your employees when using these objects?</a:t>
            </a:r>
          </a:p>
          <a:p>
            <a:pPr>
              <a:buSzPct val="200000"/>
              <a:buBlip>
                <a:blip r:embed="rId2"/>
              </a:buBlip>
            </a:pPr>
            <a:endParaRPr lang="en-US" sz="2400" dirty="0"/>
          </a:p>
          <a:p>
            <a:pPr>
              <a:buSzPct val="200000"/>
              <a:buBlip>
                <a:blip r:embed="rId2"/>
              </a:buBlip>
            </a:pPr>
            <a:endParaRPr lang="en-US" sz="2400" dirty="0"/>
          </a:p>
          <a:p>
            <a:pPr>
              <a:buSzPct val="200000"/>
              <a:buBlip>
                <a:blip r:embed="rId2"/>
              </a:buBlip>
            </a:pPr>
            <a:endParaRPr lang="en-US" sz="2400" dirty="0"/>
          </a:p>
          <a:p>
            <a:pPr marL="0" indent="0">
              <a:buSzPct val="200000"/>
              <a:buNone/>
            </a:pPr>
            <a:endParaRPr lang="en-US" sz="2400" dirty="0"/>
          </a:p>
          <a:p>
            <a:pPr>
              <a:buSzPct val="200000"/>
              <a:buBlip>
                <a:blip r:embed="rId2"/>
              </a:buBlip>
            </a:pPr>
            <a:endParaRPr lang="en-US" sz="2400" dirty="0"/>
          </a:p>
        </p:txBody>
      </p:sp>
      <p:pic>
        <p:nvPicPr>
          <p:cNvPr id="4" name="Picture 3"/>
          <p:cNvPicPr>
            <a:picLocks noChangeAspect="1"/>
          </p:cNvPicPr>
          <p:nvPr/>
        </p:nvPicPr>
        <p:blipFill>
          <a:blip r:embed="rId3"/>
          <a:stretch>
            <a:fillRect/>
          </a:stretch>
        </p:blipFill>
        <p:spPr>
          <a:xfrm>
            <a:off x="0" y="0"/>
            <a:ext cx="1841152" cy="2225233"/>
          </a:xfrm>
          <a:prstGeom prst="rect">
            <a:avLst/>
          </a:prstGeom>
        </p:spPr>
      </p:pic>
      <p:sp>
        <p:nvSpPr>
          <p:cNvPr id="5" name="Slide Number Placeholder 4">
            <a:extLst>
              <a:ext uri="{FF2B5EF4-FFF2-40B4-BE49-F238E27FC236}">
                <a16:creationId xmlns="" xmlns:a16="http://schemas.microsoft.com/office/drawing/2014/main" id="{4E0147D5-843E-4C54-8020-01129B717721}"/>
              </a:ext>
            </a:extLst>
          </p:cNvPr>
          <p:cNvSpPr>
            <a:spLocks noGrp="1"/>
          </p:cNvSpPr>
          <p:nvPr>
            <p:ph type="sldNum" sz="quarter" idx="12"/>
          </p:nvPr>
        </p:nvSpPr>
        <p:spPr/>
        <p:txBody>
          <a:bodyPr/>
          <a:lstStyle/>
          <a:p>
            <a:fld id="{519954A3-9DFD-4C44-94BA-B95130A3BA1C}" type="slidenum">
              <a:rPr lang="en-US" smtClean="0"/>
              <a:t>12</a:t>
            </a:fld>
            <a:endParaRPr lang="en-US" dirty="0"/>
          </a:p>
        </p:txBody>
      </p:sp>
    </p:spTree>
    <p:extLst>
      <p:ext uri="{BB962C8B-B14F-4D97-AF65-F5344CB8AC3E}">
        <p14:creationId xmlns:p14="http://schemas.microsoft.com/office/powerpoint/2010/main" val="922527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0"/>
            <a:ext cx="8596668" cy="1320800"/>
          </a:xfrm>
        </p:spPr>
        <p:txBody>
          <a:bodyPr>
            <a:noAutofit/>
          </a:bodyPr>
          <a:lstStyle/>
          <a:p>
            <a:r>
              <a:rPr lang="en-US" sz="2400" dirty="0"/>
              <a:t>II.   PLACES</a:t>
            </a:r>
            <a:br>
              <a:rPr lang="en-US" sz="2400" dirty="0"/>
            </a:br>
            <a:r>
              <a:rPr lang="en-US" sz="2400" dirty="0"/>
              <a:t>A. Protective Equipment: Some Examples from Essential Businesses Who Have Been Open  </a:t>
            </a:r>
          </a:p>
        </p:txBody>
      </p:sp>
      <p:sp>
        <p:nvSpPr>
          <p:cNvPr id="3" name="Content Placeholder 2"/>
          <p:cNvSpPr>
            <a:spLocks noGrp="1"/>
          </p:cNvSpPr>
          <p:nvPr>
            <p:ph idx="1"/>
          </p:nvPr>
        </p:nvSpPr>
        <p:spPr>
          <a:xfrm>
            <a:off x="484151" y="1453880"/>
            <a:ext cx="8596668" cy="5101465"/>
          </a:xfrm>
        </p:spPr>
        <p:txBody>
          <a:bodyPr>
            <a:normAutofit fontScale="92500" lnSpcReduction="10000"/>
          </a:bodyPr>
          <a:lstStyle/>
          <a:p>
            <a:r>
              <a:rPr lang="en-US" dirty="0">
                <a:solidFill>
                  <a:schemeClr val="tx1"/>
                </a:solidFill>
              </a:rPr>
              <a:t>Provide employees with two washable cloth face masks</a:t>
            </a:r>
          </a:p>
          <a:p>
            <a:pPr lvl="1"/>
            <a:r>
              <a:rPr lang="en-US" dirty="0">
                <a:solidFill>
                  <a:schemeClr val="tx1"/>
                </a:solidFill>
              </a:rPr>
              <a:t>Provide training on proper care and use of face mask</a:t>
            </a:r>
          </a:p>
          <a:p>
            <a:pPr lvl="1"/>
            <a:r>
              <a:rPr lang="en-US" dirty="0">
                <a:solidFill>
                  <a:schemeClr val="tx1"/>
                </a:solidFill>
              </a:rPr>
              <a:t> Allow employees to wear their personal masks (if appropriate for use)</a:t>
            </a:r>
          </a:p>
          <a:p>
            <a:r>
              <a:rPr lang="en-US" dirty="0">
                <a:solidFill>
                  <a:schemeClr val="tx1"/>
                </a:solidFill>
              </a:rPr>
              <a:t>Additional PPE depending upon business</a:t>
            </a:r>
          </a:p>
          <a:p>
            <a:pPr lvl="1"/>
            <a:r>
              <a:rPr lang="en-US" dirty="0">
                <a:solidFill>
                  <a:schemeClr val="tx1"/>
                </a:solidFill>
              </a:rPr>
              <a:t>Face shields and  gloves and or partitions</a:t>
            </a:r>
          </a:p>
          <a:p>
            <a:r>
              <a:rPr lang="en-US" dirty="0">
                <a:solidFill>
                  <a:schemeClr val="tx1"/>
                </a:solidFill>
              </a:rPr>
              <a:t>Limit the sharing of tooling  / equipment establish a cleaning mindset</a:t>
            </a:r>
          </a:p>
          <a:p>
            <a:pPr lvl="1"/>
            <a:r>
              <a:rPr lang="en-US" dirty="0">
                <a:solidFill>
                  <a:schemeClr val="tx1"/>
                </a:solidFill>
              </a:rPr>
              <a:t>Segregation  of shared equipment – POD  or work cell mentality </a:t>
            </a:r>
          </a:p>
          <a:p>
            <a:pPr lvl="2"/>
            <a:r>
              <a:rPr lang="en-US" dirty="0">
                <a:solidFill>
                  <a:schemeClr val="tx1"/>
                </a:solidFill>
              </a:rPr>
              <a:t>Keep shared tooling, equipment within a work cell or group limits handling to a smaller group</a:t>
            </a:r>
          </a:p>
          <a:p>
            <a:pPr lvl="2"/>
            <a:r>
              <a:rPr lang="en-US" dirty="0">
                <a:solidFill>
                  <a:schemeClr val="tx1"/>
                </a:solidFill>
              </a:rPr>
              <a:t>Employees within the work cell or group have personal responsibility and accountability to sanitize  / disinfect  shared work cell tooling or equipment before and after use </a:t>
            </a:r>
          </a:p>
          <a:p>
            <a:pPr lvl="1"/>
            <a:r>
              <a:rPr lang="en-US" dirty="0">
                <a:solidFill>
                  <a:schemeClr val="tx1"/>
                </a:solidFill>
              </a:rPr>
              <a:t>Employee equipment “theirs” assigned laptop, office phone, tools, work area </a:t>
            </a:r>
          </a:p>
          <a:p>
            <a:pPr lvl="2"/>
            <a:r>
              <a:rPr lang="en-US" dirty="0">
                <a:solidFill>
                  <a:schemeClr val="tx1"/>
                </a:solidFill>
              </a:rPr>
              <a:t>Employees provided training on properly sanitizing / disinfecting “their” work area and equipment and perform hand hygiene afterwards</a:t>
            </a:r>
          </a:p>
          <a:p>
            <a:pPr lvl="1"/>
            <a:r>
              <a:rPr lang="en-US" dirty="0">
                <a:solidFill>
                  <a:schemeClr val="tx1"/>
                </a:solidFill>
              </a:rPr>
              <a:t>Business equipment “communal” conference room phones, copiers, shared tools and instruments</a:t>
            </a:r>
          </a:p>
          <a:p>
            <a:pPr lvl="2"/>
            <a:r>
              <a:rPr lang="en-US" dirty="0">
                <a:solidFill>
                  <a:schemeClr val="tx1"/>
                </a:solidFill>
              </a:rPr>
              <a:t>Last out must wipe down desk, phone chair arm rests, high touch surfaces with sanitizer / disinfectant available in area and perform hand hygiene afterwards</a:t>
            </a:r>
          </a:p>
        </p:txBody>
      </p:sp>
      <p:sp>
        <p:nvSpPr>
          <p:cNvPr id="4" name="Slide Number Placeholder 3">
            <a:extLst>
              <a:ext uri="{FF2B5EF4-FFF2-40B4-BE49-F238E27FC236}">
                <a16:creationId xmlns="" xmlns:a16="http://schemas.microsoft.com/office/drawing/2014/main" id="{DCC04A14-EEA6-4006-AB43-BB14C4002FD0}"/>
              </a:ext>
            </a:extLst>
          </p:cNvPr>
          <p:cNvSpPr>
            <a:spLocks noGrp="1"/>
          </p:cNvSpPr>
          <p:nvPr>
            <p:ph type="sldNum" sz="quarter" idx="12"/>
          </p:nvPr>
        </p:nvSpPr>
        <p:spPr/>
        <p:txBody>
          <a:bodyPr/>
          <a:lstStyle/>
          <a:p>
            <a:fld id="{519954A3-9DFD-4C44-94BA-B95130A3BA1C}" type="slidenum">
              <a:rPr lang="en-US" smtClean="0"/>
              <a:t>13</a:t>
            </a:fld>
            <a:endParaRPr lang="en-US" dirty="0"/>
          </a:p>
        </p:txBody>
      </p:sp>
    </p:spTree>
    <p:extLst>
      <p:ext uri="{BB962C8B-B14F-4D97-AF65-F5344CB8AC3E}">
        <p14:creationId xmlns:p14="http://schemas.microsoft.com/office/powerpoint/2010/main" val="2009401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14" y="313386"/>
            <a:ext cx="10200068" cy="1320800"/>
          </a:xfrm>
        </p:spPr>
        <p:txBody>
          <a:bodyPr>
            <a:noAutofit/>
          </a:bodyPr>
          <a:lstStyle/>
          <a:p>
            <a:r>
              <a:rPr lang="en-US" sz="2400" dirty="0"/>
              <a:t>II.   PLACES</a:t>
            </a:r>
            <a:br>
              <a:rPr lang="en-US" sz="2400" dirty="0"/>
            </a:br>
            <a:r>
              <a:rPr lang="en-US" sz="2400" dirty="0"/>
              <a:t>B. Hygiene and cleaning: Your Company Agrees to do the Following</a:t>
            </a:r>
            <a:br>
              <a:rPr lang="en-US" sz="2400" dirty="0"/>
            </a:br>
            <a:endParaRPr lang="en-US" sz="2400" dirty="0"/>
          </a:p>
        </p:txBody>
      </p:sp>
      <p:sp>
        <p:nvSpPr>
          <p:cNvPr id="3" name="Content Placeholder 2"/>
          <p:cNvSpPr>
            <a:spLocks noGrp="1"/>
          </p:cNvSpPr>
          <p:nvPr>
            <p:ph idx="1"/>
          </p:nvPr>
        </p:nvSpPr>
        <p:spPr>
          <a:xfrm>
            <a:off x="640714" y="1993163"/>
            <a:ext cx="8596668" cy="3880773"/>
          </a:xfrm>
        </p:spPr>
        <p:txBody>
          <a:bodyPr>
            <a:normAutofit fontScale="92500" lnSpcReduction="20000"/>
          </a:bodyPr>
          <a:lstStyle/>
          <a:p>
            <a:pPr>
              <a:buSzPct val="200000"/>
              <a:buBlip>
                <a:blip r:embed="rId2"/>
              </a:buBlip>
            </a:pPr>
            <a:r>
              <a:rPr lang="en-US" sz="2400" dirty="0"/>
              <a:t>Adhere to hygiene and sanitation requirements from the CDC and DOH and maintain cleaning logs on site that document date, time and scope of cleaning</a:t>
            </a:r>
          </a:p>
          <a:p>
            <a:pPr>
              <a:buSzPct val="200000"/>
              <a:buBlip>
                <a:blip r:embed="rId2"/>
              </a:buBlip>
            </a:pPr>
            <a:endParaRPr lang="en-US" sz="2400" dirty="0"/>
          </a:p>
          <a:p>
            <a:pPr>
              <a:buSzPct val="200000"/>
              <a:buBlip>
                <a:blip r:embed="rId2"/>
              </a:buBlip>
            </a:pPr>
            <a:r>
              <a:rPr lang="en-US" sz="2400" dirty="0"/>
              <a:t>Provide and maintain hand hygiene stations for personnel, including handwashing with soap, water and paper towels, or an alcohol-based sanitizer (60% or &gt; alcohol) for areas where handwashing is not feasible</a:t>
            </a:r>
            <a:endParaRPr lang="en-US" sz="2400" b="1" dirty="0"/>
          </a:p>
          <a:p>
            <a:pPr>
              <a:buSzPct val="200000"/>
              <a:buBlip>
                <a:blip r:embed="rId2"/>
              </a:buBlip>
            </a:pPr>
            <a:endParaRPr lang="en-US" sz="2400" dirty="0"/>
          </a:p>
          <a:p>
            <a:pPr>
              <a:buSzPct val="200000"/>
              <a:buBlip>
                <a:blip r:embed="rId2"/>
              </a:buBlip>
            </a:pPr>
            <a:r>
              <a:rPr lang="en-US" sz="2400" dirty="0"/>
              <a:t>Conduct regular cleaning and disinfection at lease every shift, daily or more frequently as needed. </a:t>
            </a:r>
          </a:p>
          <a:p>
            <a:pPr>
              <a:buSzPct val="200000"/>
              <a:buBlip>
                <a:blip r:embed="rId2"/>
              </a:buBlip>
            </a:pPr>
            <a:endParaRPr lang="en-US" sz="2400" dirty="0"/>
          </a:p>
          <a:p>
            <a:pPr marL="0" indent="0">
              <a:buSzPct val="200000"/>
              <a:buNone/>
            </a:pPr>
            <a:endParaRPr lang="en-US" sz="2400" dirty="0"/>
          </a:p>
          <a:p>
            <a:pPr>
              <a:buSzPct val="200000"/>
              <a:buBlip>
                <a:blip r:embed="rId2"/>
              </a:buBlip>
            </a:pPr>
            <a:endParaRPr lang="en-US" sz="2400" dirty="0"/>
          </a:p>
        </p:txBody>
      </p:sp>
      <p:sp>
        <p:nvSpPr>
          <p:cNvPr id="4" name="Slide Number Placeholder 3">
            <a:extLst>
              <a:ext uri="{FF2B5EF4-FFF2-40B4-BE49-F238E27FC236}">
                <a16:creationId xmlns="" xmlns:a16="http://schemas.microsoft.com/office/drawing/2014/main" id="{04882F06-3BAD-4A1F-897D-2CD90DE6B844}"/>
              </a:ext>
            </a:extLst>
          </p:cNvPr>
          <p:cNvSpPr>
            <a:spLocks noGrp="1"/>
          </p:cNvSpPr>
          <p:nvPr>
            <p:ph type="sldNum" sz="quarter" idx="12"/>
          </p:nvPr>
        </p:nvSpPr>
        <p:spPr/>
        <p:txBody>
          <a:bodyPr/>
          <a:lstStyle/>
          <a:p>
            <a:fld id="{519954A3-9DFD-4C44-94BA-B95130A3BA1C}" type="slidenum">
              <a:rPr lang="en-US" smtClean="0"/>
              <a:t>14</a:t>
            </a:fld>
            <a:endParaRPr lang="en-US" dirty="0"/>
          </a:p>
        </p:txBody>
      </p:sp>
    </p:spTree>
    <p:extLst>
      <p:ext uri="{BB962C8B-B14F-4D97-AF65-F5344CB8AC3E}">
        <p14:creationId xmlns:p14="http://schemas.microsoft.com/office/powerpoint/2010/main" val="4243240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1076" y="313386"/>
            <a:ext cx="8509706" cy="1320800"/>
          </a:xfrm>
        </p:spPr>
        <p:txBody>
          <a:bodyPr>
            <a:noAutofit/>
          </a:bodyPr>
          <a:lstStyle/>
          <a:p>
            <a:r>
              <a:rPr lang="en-US" sz="2400" dirty="0"/>
              <a:t>II.   PLACES</a:t>
            </a:r>
            <a:br>
              <a:rPr lang="en-US" sz="2400" dirty="0"/>
            </a:br>
            <a:r>
              <a:rPr lang="en-US" sz="2400" dirty="0"/>
              <a:t>B. Hygiene and cleaning</a:t>
            </a:r>
          </a:p>
        </p:txBody>
      </p:sp>
      <p:sp>
        <p:nvSpPr>
          <p:cNvPr id="3" name="Content Placeholder 2"/>
          <p:cNvSpPr>
            <a:spLocks noGrp="1"/>
          </p:cNvSpPr>
          <p:nvPr>
            <p:ph idx="1"/>
          </p:nvPr>
        </p:nvSpPr>
        <p:spPr>
          <a:xfrm>
            <a:off x="692230" y="2405287"/>
            <a:ext cx="8596668" cy="3880773"/>
          </a:xfrm>
        </p:spPr>
        <p:txBody>
          <a:bodyPr>
            <a:normAutofit fontScale="92500"/>
          </a:bodyPr>
          <a:lstStyle/>
          <a:p>
            <a:pPr>
              <a:buSzPct val="200000"/>
              <a:buBlip>
                <a:blip r:embed="rId2"/>
              </a:buBlip>
            </a:pPr>
            <a:r>
              <a:rPr lang="en-US" sz="2400" dirty="0"/>
              <a:t>Who will be responsible for maintaining a cleaning log?</a:t>
            </a:r>
          </a:p>
          <a:p>
            <a:pPr>
              <a:buSzPct val="200000"/>
              <a:buBlip>
                <a:blip r:embed="rId2"/>
              </a:buBlip>
            </a:pPr>
            <a:r>
              <a:rPr lang="en-US" sz="2400" dirty="0"/>
              <a:t>Where will the log be kept?</a:t>
            </a:r>
          </a:p>
          <a:p>
            <a:pPr>
              <a:buSzPct val="200000"/>
              <a:buBlip>
                <a:blip r:embed="rId2"/>
              </a:buBlip>
            </a:pPr>
            <a:r>
              <a:rPr lang="en-US" sz="2400" dirty="0"/>
              <a:t>Where on the work site will you provide employees with access to the appropriate hand hygiene and or sanitizing products?</a:t>
            </a:r>
          </a:p>
          <a:p>
            <a:pPr>
              <a:buSzPct val="200000"/>
              <a:buBlip>
                <a:blip r:embed="rId2"/>
              </a:buBlip>
            </a:pPr>
            <a:r>
              <a:rPr lang="en-US" sz="2400" dirty="0"/>
              <a:t>How will you promote good hand hygiene?</a:t>
            </a:r>
          </a:p>
          <a:p>
            <a:pPr>
              <a:buSzPct val="200000"/>
              <a:buBlip>
                <a:blip r:embed="rId2"/>
              </a:buBlip>
            </a:pPr>
            <a:r>
              <a:rPr lang="en-US" sz="2400" dirty="0"/>
              <a:t>What policies will you implement to ensure regular cleaning and disinfection of your work site, shared objects or materials using products identified as effective against COVID-19?</a:t>
            </a:r>
          </a:p>
          <a:p>
            <a:pPr>
              <a:buSzPct val="200000"/>
              <a:buBlip>
                <a:blip r:embed="rId2"/>
              </a:buBlip>
            </a:pPr>
            <a:endParaRPr lang="en-US" sz="2400" dirty="0"/>
          </a:p>
          <a:p>
            <a:pPr>
              <a:buSzPct val="200000"/>
              <a:buBlip>
                <a:blip r:embed="rId2"/>
              </a:buBlip>
            </a:pPr>
            <a:endParaRPr lang="en-US" sz="2400" dirty="0"/>
          </a:p>
          <a:p>
            <a:pPr>
              <a:buSzPct val="200000"/>
              <a:buBlip>
                <a:blip r:embed="rId2"/>
              </a:buBlip>
            </a:pPr>
            <a:endParaRPr lang="en-US" sz="2400" dirty="0"/>
          </a:p>
          <a:p>
            <a:pPr marL="0" indent="0">
              <a:buSzPct val="200000"/>
              <a:buNone/>
            </a:pPr>
            <a:endParaRPr lang="en-US" sz="2400" dirty="0"/>
          </a:p>
          <a:p>
            <a:pPr>
              <a:buSzPct val="200000"/>
              <a:buBlip>
                <a:blip r:embed="rId2"/>
              </a:buBlip>
            </a:pPr>
            <a:endParaRPr lang="en-US" sz="2400" dirty="0"/>
          </a:p>
        </p:txBody>
      </p:sp>
      <p:pic>
        <p:nvPicPr>
          <p:cNvPr id="4" name="Picture 3"/>
          <p:cNvPicPr>
            <a:picLocks noChangeAspect="1"/>
          </p:cNvPicPr>
          <p:nvPr/>
        </p:nvPicPr>
        <p:blipFill>
          <a:blip r:embed="rId3"/>
          <a:stretch>
            <a:fillRect/>
          </a:stretch>
        </p:blipFill>
        <p:spPr>
          <a:xfrm>
            <a:off x="0" y="0"/>
            <a:ext cx="1841152" cy="2225233"/>
          </a:xfrm>
          <a:prstGeom prst="rect">
            <a:avLst/>
          </a:prstGeom>
        </p:spPr>
      </p:pic>
      <p:sp>
        <p:nvSpPr>
          <p:cNvPr id="5" name="Slide Number Placeholder 4">
            <a:extLst>
              <a:ext uri="{FF2B5EF4-FFF2-40B4-BE49-F238E27FC236}">
                <a16:creationId xmlns="" xmlns:a16="http://schemas.microsoft.com/office/drawing/2014/main" id="{020EA464-B83A-4DB2-AA35-E79EF70CD013}"/>
              </a:ext>
            </a:extLst>
          </p:cNvPr>
          <p:cNvSpPr>
            <a:spLocks noGrp="1"/>
          </p:cNvSpPr>
          <p:nvPr>
            <p:ph type="sldNum" sz="quarter" idx="12"/>
          </p:nvPr>
        </p:nvSpPr>
        <p:spPr/>
        <p:txBody>
          <a:bodyPr/>
          <a:lstStyle/>
          <a:p>
            <a:fld id="{519954A3-9DFD-4C44-94BA-B95130A3BA1C}" type="slidenum">
              <a:rPr lang="en-US" smtClean="0"/>
              <a:t>15</a:t>
            </a:fld>
            <a:endParaRPr lang="en-US" dirty="0"/>
          </a:p>
        </p:txBody>
      </p:sp>
    </p:spTree>
    <p:extLst>
      <p:ext uri="{BB962C8B-B14F-4D97-AF65-F5344CB8AC3E}">
        <p14:creationId xmlns:p14="http://schemas.microsoft.com/office/powerpoint/2010/main" val="1043466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0"/>
            <a:ext cx="8596668" cy="1320800"/>
          </a:xfrm>
        </p:spPr>
        <p:txBody>
          <a:bodyPr>
            <a:noAutofit/>
          </a:bodyPr>
          <a:lstStyle/>
          <a:p>
            <a:r>
              <a:rPr lang="en-US" sz="2400" dirty="0"/>
              <a:t>II.   PLACES</a:t>
            </a:r>
            <a:br>
              <a:rPr lang="en-US" sz="2400" dirty="0"/>
            </a:br>
            <a:r>
              <a:rPr lang="en-US" sz="2400" dirty="0"/>
              <a:t>B. Hygiene and Cleaning: Some Examples from Essential Businesses Who Have Been Open  </a:t>
            </a:r>
          </a:p>
        </p:txBody>
      </p:sp>
      <p:sp>
        <p:nvSpPr>
          <p:cNvPr id="3" name="Content Placeholder 2"/>
          <p:cNvSpPr>
            <a:spLocks noGrp="1"/>
          </p:cNvSpPr>
          <p:nvPr>
            <p:ph idx="1"/>
          </p:nvPr>
        </p:nvSpPr>
        <p:spPr>
          <a:xfrm>
            <a:off x="484151" y="1320800"/>
            <a:ext cx="9582638" cy="5432338"/>
          </a:xfrm>
        </p:spPr>
        <p:txBody>
          <a:bodyPr>
            <a:normAutofit fontScale="85000" lnSpcReduction="10000"/>
          </a:bodyPr>
          <a:lstStyle/>
          <a:p>
            <a:r>
              <a:rPr lang="en-US" dirty="0">
                <a:solidFill>
                  <a:schemeClr val="tx1"/>
                </a:solidFill>
              </a:rPr>
              <a:t>Provide employees with SDS sheets on cleaning / disinfecting agents</a:t>
            </a:r>
          </a:p>
          <a:p>
            <a:pPr lvl="1"/>
            <a:r>
              <a:rPr lang="en-US" dirty="0">
                <a:solidFill>
                  <a:schemeClr val="tx1"/>
                </a:solidFill>
              </a:rPr>
              <a:t>For proper use, storage and safety</a:t>
            </a:r>
          </a:p>
          <a:p>
            <a:pPr lvl="1"/>
            <a:r>
              <a:rPr lang="en-US" dirty="0">
                <a:solidFill>
                  <a:schemeClr val="tx1"/>
                </a:solidFill>
              </a:rPr>
              <a:t>For additional PPE required when using cleaning / disinfecting agents</a:t>
            </a:r>
          </a:p>
          <a:p>
            <a:r>
              <a:rPr lang="en-US" dirty="0">
                <a:solidFill>
                  <a:schemeClr val="tx1"/>
                </a:solidFill>
              </a:rPr>
              <a:t>Consult CDC  / DOH cleaning and disinfecting guidance and incorporate these guidelines into your cleaning  / disinfecting regime </a:t>
            </a:r>
          </a:p>
          <a:p>
            <a:pPr lvl="1"/>
            <a:r>
              <a:rPr lang="en-US" dirty="0">
                <a:solidFill>
                  <a:schemeClr val="tx1"/>
                </a:solidFill>
              </a:rPr>
              <a:t>Prepare a list of suitable cleaning / disinfecting agents </a:t>
            </a:r>
            <a:r>
              <a:rPr lang="en-US" dirty="0"/>
              <a:t>see list  effective disinfectants against COVID-19</a:t>
            </a:r>
            <a:endParaRPr lang="en-US" dirty="0">
              <a:solidFill>
                <a:schemeClr val="tx1"/>
              </a:solidFill>
            </a:endParaRPr>
          </a:p>
          <a:p>
            <a:r>
              <a:rPr lang="en-US" dirty="0">
                <a:solidFill>
                  <a:schemeClr val="tx1"/>
                </a:solidFill>
              </a:rPr>
              <a:t>Establish a cleaning mindset </a:t>
            </a:r>
          </a:p>
          <a:p>
            <a:pPr lvl="1"/>
            <a:r>
              <a:rPr lang="en-US" dirty="0">
                <a:solidFill>
                  <a:schemeClr val="tx1"/>
                </a:solidFill>
              </a:rPr>
              <a:t>Provide training to all employees on cleaning  / disinfecting process and chemical safety</a:t>
            </a:r>
          </a:p>
          <a:p>
            <a:pPr lvl="1"/>
            <a:r>
              <a:rPr lang="en-US" dirty="0">
                <a:solidFill>
                  <a:schemeClr val="tx1"/>
                </a:solidFill>
              </a:rPr>
              <a:t>Employees have personal responsibility and accountability for cleaning / disinfecting “their” equipment and workspace </a:t>
            </a:r>
          </a:p>
          <a:p>
            <a:pPr lvl="1"/>
            <a:r>
              <a:rPr lang="en-US" b="1" dirty="0">
                <a:solidFill>
                  <a:schemeClr val="accent1"/>
                </a:solidFill>
              </a:rPr>
              <a:t>Develop a cleaning  / disinfecting program and schedule </a:t>
            </a:r>
            <a:r>
              <a:rPr lang="en-US" b="1" dirty="0">
                <a:solidFill>
                  <a:schemeClr val="tx1"/>
                </a:solidFill>
              </a:rPr>
              <a:t>(new)</a:t>
            </a:r>
          </a:p>
          <a:p>
            <a:pPr lvl="2"/>
            <a:r>
              <a:rPr lang="en-US" dirty="0">
                <a:solidFill>
                  <a:schemeClr val="tx1"/>
                </a:solidFill>
              </a:rPr>
              <a:t>Determine what must be cleaned / disinfected with what and when</a:t>
            </a:r>
          </a:p>
          <a:p>
            <a:pPr lvl="2"/>
            <a:r>
              <a:rPr lang="en-US" dirty="0">
                <a:solidFill>
                  <a:schemeClr val="tx1"/>
                </a:solidFill>
              </a:rPr>
              <a:t>Establish guidelines or procedures on cleaning / disinfecting so that it performed consistently</a:t>
            </a:r>
          </a:p>
          <a:p>
            <a:pPr lvl="2"/>
            <a:r>
              <a:rPr lang="en-US" dirty="0">
                <a:solidFill>
                  <a:schemeClr val="tx1"/>
                </a:solidFill>
              </a:rPr>
              <a:t>Designate  and train personnel for scheduled cleaning /disinfecting</a:t>
            </a:r>
          </a:p>
          <a:p>
            <a:pPr lvl="2"/>
            <a:r>
              <a:rPr lang="en-US" dirty="0">
                <a:solidFill>
                  <a:schemeClr val="tx1"/>
                </a:solidFill>
              </a:rPr>
              <a:t>Document that it was done  </a:t>
            </a:r>
          </a:p>
          <a:p>
            <a:pPr lvl="1"/>
            <a:r>
              <a:rPr lang="en-US" dirty="0">
                <a:solidFill>
                  <a:schemeClr val="tx1"/>
                </a:solidFill>
              </a:rPr>
              <a:t>Business equipment “communal” conference room phones, shared workspace, shared tools and instruments</a:t>
            </a:r>
          </a:p>
          <a:p>
            <a:pPr lvl="2"/>
            <a:r>
              <a:rPr lang="en-US" dirty="0">
                <a:solidFill>
                  <a:schemeClr val="tx1"/>
                </a:solidFill>
              </a:rPr>
              <a:t>Last out must wipe down desk, phone chair arm rests, high touch surfaces with sanitizer / disinfectant available in area (in addition to any scheduled cleaning  / disinfecting)</a:t>
            </a:r>
          </a:p>
        </p:txBody>
      </p:sp>
      <p:sp>
        <p:nvSpPr>
          <p:cNvPr id="4" name="Slide Number Placeholder 3">
            <a:extLst>
              <a:ext uri="{FF2B5EF4-FFF2-40B4-BE49-F238E27FC236}">
                <a16:creationId xmlns="" xmlns:a16="http://schemas.microsoft.com/office/drawing/2014/main" id="{118B8260-3330-4D04-8D85-18542067B38D}"/>
              </a:ext>
            </a:extLst>
          </p:cNvPr>
          <p:cNvSpPr>
            <a:spLocks noGrp="1"/>
          </p:cNvSpPr>
          <p:nvPr>
            <p:ph type="sldNum" sz="quarter" idx="12"/>
          </p:nvPr>
        </p:nvSpPr>
        <p:spPr/>
        <p:txBody>
          <a:bodyPr/>
          <a:lstStyle/>
          <a:p>
            <a:fld id="{519954A3-9DFD-4C44-94BA-B95130A3BA1C}" type="slidenum">
              <a:rPr lang="en-US" smtClean="0"/>
              <a:t>16</a:t>
            </a:fld>
            <a:endParaRPr lang="en-US" dirty="0"/>
          </a:p>
        </p:txBody>
      </p:sp>
    </p:spTree>
    <p:extLst>
      <p:ext uri="{BB962C8B-B14F-4D97-AF65-F5344CB8AC3E}">
        <p14:creationId xmlns:p14="http://schemas.microsoft.com/office/powerpoint/2010/main" val="274965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0"/>
            <a:ext cx="8596668" cy="1320800"/>
          </a:xfrm>
        </p:spPr>
        <p:txBody>
          <a:bodyPr>
            <a:noAutofit/>
          </a:bodyPr>
          <a:lstStyle/>
          <a:p>
            <a:r>
              <a:rPr lang="en-US" sz="2400" dirty="0"/>
              <a:t>II.   PLACES</a:t>
            </a:r>
            <a:br>
              <a:rPr lang="en-US" sz="2400" dirty="0"/>
            </a:br>
            <a:r>
              <a:rPr lang="en-US" sz="2400" dirty="0"/>
              <a:t>B. Hygiene and Cleaning: Some Examples from Essential Businesses Who Have Been Open  </a:t>
            </a:r>
          </a:p>
        </p:txBody>
      </p:sp>
      <p:sp>
        <p:nvSpPr>
          <p:cNvPr id="3" name="Content Placeholder 2"/>
          <p:cNvSpPr>
            <a:spLocks noGrp="1"/>
          </p:cNvSpPr>
          <p:nvPr>
            <p:ph idx="1"/>
          </p:nvPr>
        </p:nvSpPr>
        <p:spPr>
          <a:xfrm>
            <a:off x="484151" y="1453880"/>
            <a:ext cx="8596668" cy="5101465"/>
          </a:xfrm>
        </p:spPr>
        <p:txBody>
          <a:bodyPr>
            <a:normAutofit fontScale="92500" lnSpcReduction="20000"/>
          </a:bodyPr>
          <a:lstStyle/>
          <a:p>
            <a:r>
              <a:rPr lang="en-US" dirty="0">
                <a:solidFill>
                  <a:schemeClr val="tx1"/>
                </a:solidFill>
              </a:rPr>
              <a:t>Encourage employees to bring lunch from home, avoid sharing utensils and no buffet or family style meals</a:t>
            </a:r>
          </a:p>
          <a:p>
            <a:r>
              <a:rPr lang="en-US" dirty="0">
                <a:solidFill>
                  <a:schemeClr val="tx1"/>
                </a:solidFill>
              </a:rPr>
              <a:t>Alcohol-based hand sanitizer stations (&gt; 60%)</a:t>
            </a:r>
          </a:p>
          <a:p>
            <a:pPr lvl="1"/>
            <a:r>
              <a:rPr lang="en-US" dirty="0">
                <a:solidFill>
                  <a:schemeClr val="tx1"/>
                </a:solidFill>
              </a:rPr>
              <a:t>Installed in entry and exits, throughout the facility so one is visible and easily accessible</a:t>
            </a:r>
          </a:p>
          <a:p>
            <a:pPr lvl="1"/>
            <a:r>
              <a:rPr lang="en-US" dirty="0">
                <a:solidFill>
                  <a:schemeClr val="tx1"/>
                </a:solidFill>
              </a:rPr>
              <a:t>Checked and re-filled frequently</a:t>
            </a:r>
          </a:p>
          <a:p>
            <a:r>
              <a:rPr lang="en-US" dirty="0">
                <a:solidFill>
                  <a:schemeClr val="tx1"/>
                </a:solidFill>
              </a:rPr>
              <a:t>If wearing gloves to clean / disinfect, the same gloves MUST not be used to clean multiple rooms or areas</a:t>
            </a:r>
          </a:p>
          <a:p>
            <a:r>
              <a:rPr lang="en-US" dirty="0">
                <a:solidFill>
                  <a:schemeClr val="tx1"/>
                </a:solidFill>
              </a:rPr>
              <a:t>In the event of a suspected or confirmed COVID-19 case, additional cleaning / disinfecting actions must be taken following the CDC guidelines</a:t>
            </a:r>
          </a:p>
          <a:p>
            <a:pPr lvl="1"/>
            <a:r>
              <a:rPr lang="en-US" dirty="0">
                <a:solidFill>
                  <a:schemeClr val="tx1"/>
                </a:solidFill>
              </a:rPr>
              <a:t>Develop a decontamination protocol to follow before such an event occurs</a:t>
            </a:r>
          </a:p>
          <a:p>
            <a:pPr lvl="2"/>
            <a:r>
              <a:rPr lang="en-US" dirty="0">
                <a:solidFill>
                  <a:schemeClr val="tx1"/>
                </a:solidFill>
              </a:rPr>
              <a:t>Affected areas used by the employee should be closed off and if possible open outside doors / windows to increase circulation</a:t>
            </a:r>
          </a:p>
          <a:p>
            <a:pPr lvl="2"/>
            <a:r>
              <a:rPr lang="en-US" dirty="0">
                <a:solidFill>
                  <a:schemeClr val="tx1"/>
                </a:solidFill>
              </a:rPr>
              <a:t>Wait 24 hours before cleaning. If waiting 24 hours is too long, wait as long as possible to clean impacted area</a:t>
            </a:r>
          </a:p>
          <a:p>
            <a:pPr lvl="2"/>
            <a:r>
              <a:rPr lang="en-US" dirty="0">
                <a:solidFill>
                  <a:schemeClr val="tx1"/>
                </a:solidFill>
              </a:rPr>
              <a:t>Clean all areas used by the employee, this may include common or shared areas  / equipment</a:t>
            </a:r>
          </a:p>
          <a:p>
            <a:pPr lvl="2"/>
            <a:r>
              <a:rPr lang="en-US" dirty="0">
                <a:solidFill>
                  <a:schemeClr val="tx1"/>
                </a:solidFill>
              </a:rPr>
              <a:t>Determine ahead any need, whether or not an external agency could assist in the decontamination </a:t>
            </a:r>
          </a:p>
          <a:p>
            <a:pPr lvl="3"/>
            <a:r>
              <a:rPr lang="en-US" dirty="0">
                <a:solidFill>
                  <a:schemeClr val="tx1"/>
                </a:solidFill>
              </a:rPr>
              <a:t>Perform due diligence on vendors who could perform this service</a:t>
            </a:r>
          </a:p>
          <a:p>
            <a:pPr lvl="2"/>
            <a:endParaRPr lang="en-US" dirty="0">
              <a:solidFill>
                <a:schemeClr val="tx1"/>
              </a:solidFill>
            </a:endParaRPr>
          </a:p>
          <a:p>
            <a:pPr lvl="1"/>
            <a:endParaRPr lang="en-US" dirty="0">
              <a:solidFill>
                <a:schemeClr val="tx1"/>
              </a:solidFill>
            </a:endParaRPr>
          </a:p>
        </p:txBody>
      </p:sp>
      <p:sp>
        <p:nvSpPr>
          <p:cNvPr id="4" name="Slide Number Placeholder 3">
            <a:extLst>
              <a:ext uri="{FF2B5EF4-FFF2-40B4-BE49-F238E27FC236}">
                <a16:creationId xmlns="" xmlns:a16="http://schemas.microsoft.com/office/drawing/2014/main" id="{2DACE7AE-9058-4F93-BD86-D5DAF94A0C9A}"/>
              </a:ext>
            </a:extLst>
          </p:cNvPr>
          <p:cNvSpPr>
            <a:spLocks noGrp="1"/>
          </p:cNvSpPr>
          <p:nvPr>
            <p:ph type="sldNum" sz="quarter" idx="12"/>
          </p:nvPr>
        </p:nvSpPr>
        <p:spPr/>
        <p:txBody>
          <a:bodyPr/>
          <a:lstStyle/>
          <a:p>
            <a:fld id="{519954A3-9DFD-4C44-94BA-B95130A3BA1C}" type="slidenum">
              <a:rPr lang="en-US" smtClean="0"/>
              <a:t>17</a:t>
            </a:fld>
            <a:endParaRPr lang="en-US" dirty="0"/>
          </a:p>
        </p:txBody>
      </p:sp>
    </p:spTree>
    <p:extLst>
      <p:ext uri="{BB962C8B-B14F-4D97-AF65-F5344CB8AC3E}">
        <p14:creationId xmlns:p14="http://schemas.microsoft.com/office/powerpoint/2010/main" val="2526533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14" y="313386"/>
            <a:ext cx="10200068" cy="1320800"/>
          </a:xfrm>
        </p:spPr>
        <p:txBody>
          <a:bodyPr>
            <a:noAutofit/>
          </a:bodyPr>
          <a:lstStyle/>
          <a:p>
            <a:r>
              <a:rPr lang="en-US" sz="2400" dirty="0"/>
              <a:t>II.   PLACES</a:t>
            </a:r>
            <a:br>
              <a:rPr lang="en-US" sz="2400" dirty="0"/>
            </a:br>
            <a:r>
              <a:rPr lang="en-US" sz="2400" dirty="0"/>
              <a:t>C. Communication: Your Company Agrees to do</a:t>
            </a:r>
            <a:br>
              <a:rPr lang="en-US" sz="2400" dirty="0"/>
            </a:br>
            <a:r>
              <a:rPr lang="en-US" sz="2400" dirty="0"/>
              <a:t> the Following</a:t>
            </a:r>
            <a:br>
              <a:rPr lang="en-US" sz="2400" dirty="0"/>
            </a:br>
            <a:endParaRPr lang="en-US" sz="2400" dirty="0"/>
          </a:p>
        </p:txBody>
      </p:sp>
      <p:sp>
        <p:nvSpPr>
          <p:cNvPr id="3" name="Content Placeholder 2"/>
          <p:cNvSpPr>
            <a:spLocks noGrp="1"/>
          </p:cNvSpPr>
          <p:nvPr>
            <p:ph idx="1"/>
          </p:nvPr>
        </p:nvSpPr>
        <p:spPr>
          <a:xfrm>
            <a:off x="640714" y="1993163"/>
            <a:ext cx="9367352" cy="3880773"/>
          </a:xfrm>
        </p:spPr>
        <p:txBody>
          <a:bodyPr>
            <a:normAutofit fontScale="70000" lnSpcReduction="20000"/>
          </a:bodyPr>
          <a:lstStyle/>
          <a:p>
            <a:pPr>
              <a:buSzPct val="200000"/>
              <a:buBlip>
                <a:blip r:embed="rId2"/>
              </a:buBlip>
            </a:pPr>
            <a:r>
              <a:rPr lang="en-US" sz="2400" dirty="0"/>
              <a:t>Post Signage throughout the site to remind personnel to adhere to proper hygiene, social distancing rules, appropriate use of PPE, and cleaning and disinfecting protocols</a:t>
            </a:r>
          </a:p>
          <a:p>
            <a:pPr>
              <a:buSzPct val="200000"/>
              <a:buBlip>
                <a:blip r:embed="rId2"/>
              </a:buBlip>
            </a:pPr>
            <a:endParaRPr lang="en-US" sz="2400" dirty="0"/>
          </a:p>
          <a:p>
            <a:pPr>
              <a:buSzPct val="200000"/>
              <a:buBlip>
                <a:blip r:embed="rId2"/>
              </a:buBlip>
            </a:pPr>
            <a:r>
              <a:rPr lang="en-US" sz="2400" dirty="0"/>
              <a:t>Establish a communication plan for employees, visitors, and customers with a consistent means to provide updated information</a:t>
            </a:r>
            <a:endParaRPr lang="en-US" sz="2400" b="1" dirty="0"/>
          </a:p>
          <a:p>
            <a:pPr>
              <a:buSzPct val="200000"/>
              <a:buBlip>
                <a:blip r:embed="rId2"/>
              </a:buBlip>
            </a:pPr>
            <a:endParaRPr lang="en-US" sz="2400" dirty="0"/>
          </a:p>
          <a:p>
            <a:pPr>
              <a:buSzPct val="200000"/>
              <a:buBlip>
                <a:blip r:embed="rId2"/>
              </a:buBlip>
            </a:pPr>
            <a:r>
              <a:rPr lang="en-US" sz="2400" dirty="0"/>
              <a:t>Maintain a continuous log of every person including employees and visitors, who may have close contact with other individuals at the work site or area, excluding deliveries that are performed with appropriate PPE or through contactless means</a:t>
            </a:r>
          </a:p>
          <a:p>
            <a:pPr>
              <a:buSzPct val="200000"/>
              <a:buBlip>
                <a:blip r:embed="rId2"/>
              </a:buBlip>
            </a:pPr>
            <a:endParaRPr lang="en-US" sz="2400" dirty="0"/>
          </a:p>
          <a:p>
            <a:pPr>
              <a:buSzPct val="200000"/>
              <a:buBlip>
                <a:blip r:embed="rId2"/>
              </a:buBlip>
            </a:pPr>
            <a:r>
              <a:rPr lang="en-US" sz="2400" dirty="0"/>
              <a:t>If an employee test positive for COVID-19, the employer must immediately notify state and local DOH and cooperate with contact tracing efforts, including notification of potential contacts such as employees or visitors who had close contact with the individual, while maintaining confidentiality required by state and federal law</a:t>
            </a:r>
          </a:p>
          <a:p>
            <a:pPr marL="0" indent="0">
              <a:buSzPct val="200000"/>
              <a:buNone/>
            </a:pPr>
            <a:endParaRPr lang="en-US" sz="2400" dirty="0"/>
          </a:p>
          <a:p>
            <a:pPr>
              <a:buSzPct val="200000"/>
              <a:buBlip>
                <a:blip r:embed="rId2"/>
              </a:buBlip>
            </a:pPr>
            <a:endParaRPr lang="en-US" sz="2400" dirty="0"/>
          </a:p>
        </p:txBody>
      </p:sp>
      <p:sp>
        <p:nvSpPr>
          <p:cNvPr id="4" name="Slide Number Placeholder 3">
            <a:extLst>
              <a:ext uri="{FF2B5EF4-FFF2-40B4-BE49-F238E27FC236}">
                <a16:creationId xmlns="" xmlns:a16="http://schemas.microsoft.com/office/drawing/2014/main" id="{11B89B85-AC89-4EB9-80BD-5B8180556E5F}"/>
              </a:ext>
            </a:extLst>
          </p:cNvPr>
          <p:cNvSpPr>
            <a:spLocks noGrp="1"/>
          </p:cNvSpPr>
          <p:nvPr>
            <p:ph type="sldNum" sz="quarter" idx="12"/>
          </p:nvPr>
        </p:nvSpPr>
        <p:spPr/>
        <p:txBody>
          <a:bodyPr/>
          <a:lstStyle/>
          <a:p>
            <a:fld id="{519954A3-9DFD-4C44-94BA-B95130A3BA1C}" type="slidenum">
              <a:rPr lang="en-US" smtClean="0"/>
              <a:t>18</a:t>
            </a:fld>
            <a:endParaRPr lang="en-US" dirty="0"/>
          </a:p>
        </p:txBody>
      </p:sp>
    </p:spTree>
    <p:extLst>
      <p:ext uri="{BB962C8B-B14F-4D97-AF65-F5344CB8AC3E}">
        <p14:creationId xmlns:p14="http://schemas.microsoft.com/office/powerpoint/2010/main" val="1680287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532" y="313386"/>
            <a:ext cx="8239250" cy="1320800"/>
          </a:xfrm>
        </p:spPr>
        <p:txBody>
          <a:bodyPr>
            <a:noAutofit/>
          </a:bodyPr>
          <a:lstStyle/>
          <a:p>
            <a:r>
              <a:rPr lang="en-US" sz="2400" dirty="0"/>
              <a:t>II.   PLACES</a:t>
            </a:r>
            <a:br>
              <a:rPr lang="en-US" sz="2400" dirty="0"/>
            </a:br>
            <a:r>
              <a:rPr lang="en-US" sz="2400" dirty="0"/>
              <a:t>C. Communication</a:t>
            </a:r>
            <a:br>
              <a:rPr lang="en-US" sz="2400" dirty="0"/>
            </a:br>
            <a:endParaRPr lang="en-US" sz="2400" dirty="0"/>
          </a:p>
        </p:txBody>
      </p:sp>
      <p:sp>
        <p:nvSpPr>
          <p:cNvPr id="3" name="Content Placeholder 2"/>
          <p:cNvSpPr>
            <a:spLocks noGrp="1"/>
          </p:cNvSpPr>
          <p:nvPr>
            <p:ph idx="1"/>
          </p:nvPr>
        </p:nvSpPr>
        <p:spPr>
          <a:xfrm>
            <a:off x="305863" y="2456802"/>
            <a:ext cx="9367352" cy="3880773"/>
          </a:xfrm>
        </p:spPr>
        <p:txBody>
          <a:bodyPr>
            <a:normAutofit fontScale="92500" lnSpcReduction="10000"/>
          </a:bodyPr>
          <a:lstStyle/>
          <a:p>
            <a:pPr>
              <a:buSzPct val="200000"/>
              <a:buBlip>
                <a:blip r:embed="rId2"/>
              </a:buBlip>
            </a:pPr>
            <a:r>
              <a:rPr lang="en-US" sz="2400" dirty="0"/>
              <a:t>Which employee(s) be in charge of maintaining a log of each person that enters the site (</a:t>
            </a:r>
            <a:r>
              <a:rPr lang="en-US" sz="2400" b="1" i="1" dirty="0"/>
              <a:t>excluding customers </a:t>
            </a:r>
            <a:r>
              <a:rPr lang="en-US" sz="2400" dirty="0"/>
              <a:t>and deliveries that are performed with appropriate PPE or through contactless means or with appropriate PPE)?</a:t>
            </a:r>
          </a:p>
          <a:p>
            <a:pPr>
              <a:buSzPct val="200000"/>
              <a:buBlip>
                <a:blip r:embed="rId2"/>
              </a:buBlip>
            </a:pPr>
            <a:r>
              <a:rPr lang="en-US" sz="2400" dirty="0"/>
              <a:t>Where will the log be kept?</a:t>
            </a:r>
          </a:p>
          <a:p>
            <a:pPr>
              <a:buSzPct val="200000"/>
              <a:buBlip>
                <a:blip r:embed="rId2"/>
              </a:buBlip>
            </a:pPr>
            <a:r>
              <a:rPr lang="en-US" sz="2400" dirty="0"/>
              <a:t>If an employee tests positive for COVID-19, which employee(s) will be responsible for contacting the local and NYS DOH?</a:t>
            </a:r>
          </a:p>
          <a:p>
            <a:pPr>
              <a:buSzPct val="200000"/>
              <a:buBlip>
                <a:blip r:embed="rId2"/>
              </a:buBlip>
            </a:pPr>
            <a:endParaRPr lang="en-US" sz="2400" dirty="0"/>
          </a:p>
          <a:p>
            <a:pPr marL="0" indent="0">
              <a:buSzPct val="200000"/>
              <a:buNone/>
            </a:pPr>
            <a:r>
              <a:rPr lang="en-US" sz="2000" b="1" i="1" dirty="0"/>
              <a:t>Customers</a:t>
            </a:r>
            <a:r>
              <a:rPr lang="en-US" sz="2000" dirty="0"/>
              <a:t> imply a brief contactless encounter such as seen in curbside retail. Customers in the manufacturing sector may be treated as visitors with respect to the safety plan.</a:t>
            </a:r>
          </a:p>
        </p:txBody>
      </p:sp>
      <p:pic>
        <p:nvPicPr>
          <p:cNvPr id="4" name="Picture 3"/>
          <p:cNvPicPr>
            <a:picLocks noChangeAspect="1"/>
          </p:cNvPicPr>
          <p:nvPr/>
        </p:nvPicPr>
        <p:blipFill>
          <a:blip r:embed="rId3"/>
          <a:stretch>
            <a:fillRect/>
          </a:stretch>
        </p:blipFill>
        <p:spPr>
          <a:xfrm>
            <a:off x="0" y="0"/>
            <a:ext cx="1841152" cy="2225233"/>
          </a:xfrm>
          <a:prstGeom prst="rect">
            <a:avLst/>
          </a:prstGeom>
        </p:spPr>
      </p:pic>
      <p:sp>
        <p:nvSpPr>
          <p:cNvPr id="5" name="Slide Number Placeholder 4">
            <a:extLst>
              <a:ext uri="{FF2B5EF4-FFF2-40B4-BE49-F238E27FC236}">
                <a16:creationId xmlns="" xmlns:a16="http://schemas.microsoft.com/office/drawing/2014/main" id="{FC37EF83-D64C-4638-8C68-6A4E296C79EE}"/>
              </a:ext>
            </a:extLst>
          </p:cNvPr>
          <p:cNvSpPr>
            <a:spLocks noGrp="1"/>
          </p:cNvSpPr>
          <p:nvPr>
            <p:ph type="sldNum" sz="quarter" idx="12"/>
          </p:nvPr>
        </p:nvSpPr>
        <p:spPr/>
        <p:txBody>
          <a:bodyPr/>
          <a:lstStyle/>
          <a:p>
            <a:fld id="{519954A3-9DFD-4C44-94BA-B95130A3BA1C}" type="slidenum">
              <a:rPr lang="en-US" smtClean="0"/>
              <a:t>19</a:t>
            </a:fld>
            <a:endParaRPr lang="en-US" dirty="0"/>
          </a:p>
        </p:txBody>
      </p:sp>
    </p:spTree>
    <p:extLst>
      <p:ext uri="{BB962C8B-B14F-4D97-AF65-F5344CB8AC3E}">
        <p14:creationId xmlns:p14="http://schemas.microsoft.com/office/powerpoint/2010/main" val="4162155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80" y="142240"/>
            <a:ext cx="9334962" cy="1320800"/>
          </a:xfrm>
        </p:spPr>
        <p:txBody>
          <a:bodyPr>
            <a:normAutofit/>
          </a:bodyPr>
          <a:lstStyle/>
          <a:p>
            <a:r>
              <a:rPr lang="en-US" sz="2400" dirty="0"/>
              <a:t>PHASE -1 REOPENING COVID-19 MITIGATION SAFETY PLAN BUSINESSES MUST PUT IN PLACE </a:t>
            </a:r>
          </a:p>
        </p:txBody>
      </p:sp>
      <p:sp>
        <p:nvSpPr>
          <p:cNvPr id="3" name="Content Placeholder 2"/>
          <p:cNvSpPr>
            <a:spLocks noGrp="1"/>
          </p:cNvSpPr>
          <p:nvPr>
            <p:ph idx="1"/>
          </p:nvPr>
        </p:nvSpPr>
        <p:spPr>
          <a:xfrm>
            <a:off x="895607" y="1463040"/>
            <a:ext cx="3829366" cy="5015033"/>
          </a:xfrm>
        </p:spPr>
        <p:txBody>
          <a:bodyPr>
            <a:noAutofit/>
          </a:bodyPr>
          <a:lstStyle/>
          <a:p>
            <a:pPr marL="0" indent="0">
              <a:buNone/>
            </a:pPr>
            <a:r>
              <a:rPr lang="en-US" sz="2400" b="1" dirty="0">
                <a:latin typeface="Calibri" panose="020F0502020204030204" pitchFamily="34" charset="0"/>
              </a:rPr>
              <a:t>I.   PEOPLE</a:t>
            </a:r>
          </a:p>
          <a:p>
            <a:pPr marL="0" indent="0">
              <a:buNone/>
            </a:pPr>
            <a:r>
              <a:rPr lang="en-US" sz="2400" dirty="0">
                <a:latin typeface="Calibri" panose="020F0502020204030204" pitchFamily="34" charset="0"/>
              </a:rPr>
              <a:t>A. Physical distancing:</a:t>
            </a:r>
          </a:p>
          <a:p>
            <a:pPr marL="0" indent="0">
              <a:buNone/>
            </a:pPr>
            <a:endParaRPr lang="en-US" sz="2400" dirty="0">
              <a:latin typeface="Calibri" panose="020F0502020204030204" pitchFamily="34" charset="0"/>
            </a:endParaRPr>
          </a:p>
          <a:p>
            <a:pPr marL="0" indent="0">
              <a:buNone/>
            </a:pPr>
            <a:r>
              <a:rPr lang="en-US" sz="2400" b="1" dirty="0">
                <a:latin typeface="Calibri" panose="020F0502020204030204" pitchFamily="34" charset="0"/>
              </a:rPr>
              <a:t>II.   PLACES</a:t>
            </a:r>
          </a:p>
          <a:p>
            <a:pPr marL="0" indent="0">
              <a:buNone/>
            </a:pPr>
            <a:r>
              <a:rPr lang="en-US" sz="2400" dirty="0">
                <a:latin typeface="Calibri" panose="020F0502020204030204" pitchFamily="34" charset="0"/>
              </a:rPr>
              <a:t>A. Protective Equipment: </a:t>
            </a:r>
          </a:p>
          <a:p>
            <a:pPr marL="0" indent="0">
              <a:buNone/>
            </a:pPr>
            <a:r>
              <a:rPr lang="en-US" sz="2400" dirty="0">
                <a:latin typeface="Calibri" panose="020F0502020204030204" pitchFamily="34" charset="0"/>
              </a:rPr>
              <a:t>B. Hygiene and Cleaning: </a:t>
            </a:r>
          </a:p>
          <a:p>
            <a:pPr marL="0" indent="0">
              <a:buNone/>
            </a:pPr>
            <a:r>
              <a:rPr lang="en-US" sz="2400" dirty="0">
                <a:latin typeface="Calibri" panose="020F0502020204030204" pitchFamily="34" charset="0"/>
              </a:rPr>
              <a:t>C. Communication:</a:t>
            </a:r>
          </a:p>
        </p:txBody>
      </p:sp>
      <p:sp>
        <p:nvSpPr>
          <p:cNvPr id="4" name="Content Placeholder 2"/>
          <p:cNvSpPr txBox="1">
            <a:spLocks/>
          </p:cNvSpPr>
          <p:nvPr/>
        </p:nvSpPr>
        <p:spPr>
          <a:xfrm>
            <a:off x="5031299" y="1463040"/>
            <a:ext cx="4730887" cy="41460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400" b="1" dirty="0">
                <a:latin typeface="Calibri" panose="020F0502020204030204" pitchFamily="34" charset="0"/>
              </a:rPr>
              <a:t>III.   PROCESS</a:t>
            </a:r>
          </a:p>
          <a:p>
            <a:pPr marL="0" indent="0">
              <a:buFont typeface="Wingdings 3" charset="2"/>
              <a:buNone/>
            </a:pPr>
            <a:r>
              <a:rPr lang="en-US" sz="2400" dirty="0">
                <a:latin typeface="Calibri" panose="020F0502020204030204" pitchFamily="34" charset="0"/>
              </a:rPr>
              <a:t>A. Screening: </a:t>
            </a:r>
          </a:p>
          <a:p>
            <a:pPr marL="0" indent="0">
              <a:buFont typeface="Wingdings 3" charset="2"/>
              <a:buNone/>
            </a:pPr>
            <a:r>
              <a:rPr lang="en-US" sz="2400" dirty="0">
                <a:latin typeface="Calibri" panose="020F0502020204030204" pitchFamily="34" charset="0"/>
              </a:rPr>
              <a:t>B. Contact Tracing and Disinfection of contaminated areas:</a:t>
            </a:r>
          </a:p>
          <a:p>
            <a:pPr marL="0" indent="0">
              <a:buFont typeface="Wingdings 3" charset="2"/>
              <a:buNone/>
            </a:pPr>
            <a:endParaRPr lang="en-US" sz="2400" dirty="0">
              <a:latin typeface="Calibri" panose="020F0502020204030204" pitchFamily="34" charset="0"/>
            </a:endParaRPr>
          </a:p>
          <a:p>
            <a:pPr marL="0" indent="0">
              <a:buFont typeface="Wingdings 3" charset="2"/>
              <a:buNone/>
            </a:pPr>
            <a:r>
              <a:rPr lang="en-US" sz="2400" b="1" dirty="0">
                <a:latin typeface="Calibri" panose="020F0502020204030204" pitchFamily="34" charset="0"/>
              </a:rPr>
              <a:t>IV   OTHER</a:t>
            </a:r>
          </a:p>
          <a:p>
            <a:pPr marL="0" indent="0">
              <a:buFont typeface="Wingdings 3" charset="2"/>
              <a:buNone/>
            </a:pPr>
            <a:r>
              <a:rPr lang="en-US" sz="2400" dirty="0">
                <a:latin typeface="Calibri" panose="020F0502020204030204" pitchFamily="34" charset="0"/>
              </a:rPr>
              <a:t>A. To ensure that the business will stay up to date on the guidance that is being issued by the state</a:t>
            </a:r>
          </a:p>
        </p:txBody>
      </p:sp>
      <p:sp>
        <p:nvSpPr>
          <p:cNvPr id="5" name="Slide Number Placeholder 4">
            <a:extLst>
              <a:ext uri="{FF2B5EF4-FFF2-40B4-BE49-F238E27FC236}">
                <a16:creationId xmlns="" xmlns:a16="http://schemas.microsoft.com/office/drawing/2014/main" id="{F80C2335-7CD7-43EC-B061-4CCA1B95B144}"/>
              </a:ext>
            </a:extLst>
          </p:cNvPr>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2360738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0"/>
            <a:ext cx="8596668" cy="1320800"/>
          </a:xfrm>
        </p:spPr>
        <p:txBody>
          <a:bodyPr>
            <a:noAutofit/>
          </a:bodyPr>
          <a:lstStyle/>
          <a:p>
            <a:r>
              <a:rPr lang="en-US" sz="2400" dirty="0"/>
              <a:t>II.   PLACES</a:t>
            </a:r>
            <a:br>
              <a:rPr lang="en-US" sz="2400" dirty="0"/>
            </a:br>
            <a:r>
              <a:rPr lang="en-US" sz="2400" dirty="0"/>
              <a:t>C. Communication Some Examples from Essential Businesses Who Have Been Open  </a:t>
            </a:r>
          </a:p>
        </p:txBody>
      </p:sp>
      <p:sp>
        <p:nvSpPr>
          <p:cNvPr id="3" name="Content Placeholder 2"/>
          <p:cNvSpPr>
            <a:spLocks noGrp="1"/>
          </p:cNvSpPr>
          <p:nvPr>
            <p:ph idx="1"/>
          </p:nvPr>
        </p:nvSpPr>
        <p:spPr>
          <a:xfrm>
            <a:off x="484150" y="1453880"/>
            <a:ext cx="10186645" cy="5101465"/>
          </a:xfrm>
        </p:spPr>
        <p:txBody>
          <a:bodyPr>
            <a:normAutofit/>
          </a:bodyPr>
          <a:lstStyle/>
          <a:p>
            <a:r>
              <a:rPr lang="en-US" dirty="0">
                <a:solidFill>
                  <a:schemeClr val="tx1"/>
                </a:solidFill>
              </a:rPr>
              <a:t>All Employees trained including telecommuters</a:t>
            </a:r>
          </a:p>
          <a:p>
            <a:pPr lvl="1"/>
            <a:r>
              <a:rPr lang="en-US" dirty="0">
                <a:solidFill>
                  <a:schemeClr val="tx1"/>
                </a:solidFill>
              </a:rPr>
              <a:t>COVID -19 symptoms</a:t>
            </a:r>
          </a:p>
          <a:p>
            <a:pPr lvl="1"/>
            <a:r>
              <a:rPr lang="en-US" dirty="0">
                <a:solidFill>
                  <a:schemeClr val="tx1"/>
                </a:solidFill>
              </a:rPr>
              <a:t>Do not come to work if ill or symptomatic </a:t>
            </a:r>
            <a:r>
              <a:rPr lang="en-US" sz="1400" i="1" dirty="0">
                <a:solidFill>
                  <a:schemeClr val="tx1"/>
                </a:solidFill>
              </a:rPr>
              <a:t>(with employer notification )</a:t>
            </a:r>
            <a:endParaRPr lang="en-US" i="1" dirty="0">
              <a:solidFill>
                <a:schemeClr val="tx1"/>
              </a:solidFill>
            </a:endParaRPr>
          </a:p>
          <a:p>
            <a:pPr lvl="1"/>
            <a:r>
              <a:rPr lang="en-US" dirty="0">
                <a:solidFill>
                  <a:schemeClr val="tx1"/>
                </a:solidFill>
              </a:rPr>
              <a:t>Proper hand hygiene and sanitizing</a:t>
            </a:r>
          </a:p>
          <a:p>
            <a:pPr lvl="1"/>
            <a:r>
              <a:rPr lang="en-US" dirty="0">
                <a:solidFill>
                  <a:schemeClr val="tx1"/>
                </a:solidFill>
              </a:rPr>
              <a:t>Cleaning / disinfecting your workspace and equipment</a:t>
            </a:r>
          </a:p>
          <a:p>
            <a:pPr lvl="1"/>
            <a:r>
              <a:rPr lang="en-US" b="1" dirty="0">
                <a:solidFill>
                  <a:schemeClr val="accent1"/>
                </a:solidFill>
              </a:rPr>
              <a:t>Daily Screening (new)</a:t>
            </a:r>
          </a:p>
          <a:p>
            <a:pPr lvl="1"/>
            <a:r>
              <a:rPr lang="en-US" dirty="0">
                <a:solidFill>
                  <a:schemeClr val="tx1"/>
                </a:solidFill>
              </a:rPr>
              <a:t>Exposure Monitoring </a:t>
            </a:r>
          </a:p>
          <a:p>
            <a:pPr lvl="1"/>
            <a:r>
              <a:rPr lang="en-US" dirty="0">
                <a:solidFill>
                  <a:schemeClr val="tx1"/>
                </a:solidFill>
              </a:rPr>
              <a:t>Face mask (donning, removing, care of and wearing during work)</a:t>
            </a:r>
          </a:p>
          <a:p>
            <a:pPr lvl="1"/>
            <a:r>
              <a:rPr lang="en-US" b="1" dirty="0">
                <a:solidFill>
                  <a:schemeClr val="accent1"/>
                </a:solidFill>
              </a:rPr>
              <a:t>On Re-opening Safety Plan (New)</a:t>
            </a:r>
          </a:p>
          <a:p>
            <a:r>
              <a:rPr lang="en-US" dirty="0">
                <a:solidFill>
                  <a:schemeClr val="tx1"/>
                </a:solidFill>
              </a:rPr>
              <a:t>Signage for all the above</a:t>
            </a:r>
          </a:p>
          <a:p>
            <a:r>
              <a:rPr lang="en-US" dirty="0">
                <a:solidFill>
                  <a:schemeClr val="tx1"/>
                </a:solidFill>
              </a:rPr>
              <a:t>Social media or website with actions required for visitors or customers for your business</a:t>
            </a:r>
          </a:p>
          <a:p>
            <a:endParaRPr lang="en-US" dirty="0">
              <a:solidFill>
                <a:schemeClr val="tx1"/>
              </a:solidFill>
            </a:endParaRPr>
          </a:p>
          <a:p>
            <a:endParaRPr lang="en-US" dirty="0">
              <a:solidFill>
                <a:schemeClr val="tx1"/>
              </a:solidFill>
            </a:endParaRPr>
          </a:p>
          <a:p>
            <a:pPr marL="457200" lvl="1" indent="0">
              <a:buNone/>
            </a:pPr>
            <a:endParaRPr lang="en-US" dirty="0">
              <a:solidFill>
                <a:schemeClr val="tx1"/>
              </a:solidFill>
            </a:endParaRPr>
          </a:p>
          <a:p>
            <a:pPr lvl="2"/>
            <a:endParaRPr lang="en-US" dirty="0">
              <a:solidFill>
                <a:schemeClr val="tx1"/>
              </a:solidFill>
            </a:endParaRPr>
          </a:p>
          <a:p>
            <a:pPr lvl="1"/>
            <a:endParaRPr lang="en-US" dirty="0">
              <a:solidFill>
                <a:schemeClr val="tx1"/>
              </a:solidFill>
            </a:endParaRPr>
          </a:p>
        </p:txBody>
      </p:sp>
      <p:sp>
        <p:nvSpPr>
          <p:cNvPr id="4" name="Slide Number Placeholder 3">
            <a:extLst>
              <a:ext uri="{FF2B5EF4-FFF2-40B4-BE49-F238E27FC236}">
                <a16:creationId xmlns="" xmlns:a16="http://schemas.microsoft.com/office/drawing/2014/main" id="{70AB7C90-1B74-4042-9E8C-8737792567D5}"/>
              </a:ext>
            </a:extLst>
          </p:cNvPr>
          <p:cNvSpPr>
            <a:spLocks noGrp="1"/>
          </p:cNvSpPr>
          <p:nvPr>
            <p:ph type="sldNum" sz="quarter" idx="12"/>
          </p:nvPr>
        </p:nvSpPr>
        <p:spPr/>
        <p:txBody>
          <a:bodyPr/>
          <a:lstStyle/>
          <a:p>
            <a:fld id="{519954A3-9DFD-4C44-94BA-B95130A3BA1C}" type="slidenum">
              <a:rPr lang="en-US" smtClean="0"/>
              <a:t>20</a:t>
            </a:fld>
            <a:endParaRPr lang="en-US" dirty="0"/>
          </a:p>
        </p:txBody>
      </p:sp>
    </p:spTree>
    <p:extLst>
      <p:ext uri="{BB962C8B-B14F-4D97-AF65-F5344CB8AC3E}">
        <p14:creationId xmlns:p14="http://schemas.microsoft.com/office/powerpoint/2010/main" val="3228158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0"/>
            <a:ext cx="8596668" cy="1320800"/>
          </a:xfrm>
        </p:spPr>
        <p:txBody>
          <a:bodyPr>
            <a:noAutofit/>
          </a:bodyPr>
          <a:lstStyle/>
          <a:p>
            <a:r>
              <a:rPr lang="en-US" sz="2400" dirty="0"/>
              <a:t>II.   PLACES</a:t>
            </a:r>
            <a:br>
              <a:rPr lang="en-US" sz="2400" dirty="0"/>
            </a:br>
            <a:r>
              <a:rPr lang="en-US" sz="2400" dirty="0"/>
              <a:t>C. Communication</a:t>
            </a:r>
          </a:p>
        </p:txBody>
      </p:sp>
      <p:sp>
        <p:nvSpPr>
          <p:cNvPr id="3" name="Content Placeholder 2"/>
          <p:cNvSpPr>
            <a:spLocks noGrp="1"/>
          </p:cNvSpPr>
          <p:nvPr>
            <p:ph idx="1"/>
          </p:nvPr>
        </p:nvSpPr>
        <p:spPr>
          <a:xfrm>
            <a:off x="484150" y="1453880"/>
            <a:ext cx="10186645" cy="5101465"/>
          </a:xfrm>
        </p:spPr>
        <p:txBody>
          <a:bodyPr>
            <a:normAutofit/>
          </a:bodyPr>
          <a:lstStyle/>
          <a:p>
            <a:r>
              <a:rPr lang="en-US" dirty="0">
                <a:solidFill>
                  <a:schemeClr val="tx1"/>
                </a:solidFill>
              </a:rPr>
              <a:t>Centralized location of all COVID-19 related information including employers' actions to meet requirements available to all employees</a:t>
            </a:r>
          </a:p>
          <a:p>
            <a:r>
              <a:rPr lang="en-US" dirty="0">
                <a:solidFill>
                  <a:schemeClr val="tx1"/>
                </a:solidFill>
              </a:rPr>
              <a:t>Posting of CDC, DOH and NYS websites for COVID-19 information</a:t>
            </a:r>
          </a:p>
          <a:p>
            <a:r>
              <a:rPr lang="en-US" dirty="0">
                <a:solidFill>
                  <a:schemeClr val="tx1"/>
                </a:solidFill>
              </a:rPr>
              <a:t>Visitor or customer COVID -19 mitigation practices flyer or on social media while at the business</a:t>
            </a:r>
          </a:p>
          <a:p>
            <a:r>
              <a:rPr lang="en-US" b="1" dirty="0">
                <a:solidFill>
                  <a:schemeClr val="accent1"/>
                </a:solidFill>
              </a:rPr>
              <a:t>Re-opening Safety Plan required by NYS including attestation online that the business will implement and comply with the requirements. (New)</a:t>
            </a:r>
          </a:p>
          <a:p>
            <a:r>
              <a:rPr lang="en-US" b="1" dirty="0">
                <a:solidFill>
                  <a:schemeClr val="accent1"/>
                </a:solidFill>
              </a:rPr>
              <a:t>Maintain a continuous log of employees and visitors at the business (new)</a:t>
            </a:r>
          </a:p>
          <a:p>
            <a:pPr lvl="1"/>
            <a:r>
              <a:rPr lang="en-US" dirty="0">
                <a:solidFill>
                  <a:schemeClr val="tx1"/>
                </a:solidFill>
              </a:rPr>
              <a:t>Review what systems you may have already in place to capture this information</a:t>
            </a:r>
          </a:p>
          <a:p>
            <a:pPr lvl="1"/>
            <a:r>
              <a:rPr lang="en-US" dirty="0">
                <a:solidFill>
                  <a:schemeClr val="tx1"/>
                </a:solidFill>
              </a:rPr>
              <a:t>All re-opening businesses must perform a daily health screening for anyone coming onto their premises </a:t>
            </a:r>
          </a:p>
          <a:p>
            <a:pPr lvl="1"/>
            <a:r>
              <a:rPr lang="en-US" dirty="0">
                <a:solidFill>
                  <a:schemeClr val="tx1"/>
                </a:solidFill>
              </a:rPr>
              <a:t>Establish a procedure / process to follow in the event of an employee testing positive for COVID-19</a:t>
            </a:r>
            <a:endParaRPr lang="en-US" b="1" dirty="0">
              <a:solidFill>
                <a:schemeClr val="accent1"/>
              </a:solidFill>
            </a:endParaRPr>
          </a:p>
          <a:p>
            <a:endParaRPr lang="en-US" dirty="0">
              <a:solidFill>
                <a:schemeClr val="tx1"/>
              </a:solidFill>
            </a:endParaRPr>
          </a:p>
          <a:p>
            <a:endParaRPr lang="en-US" dirty="0">
              <a:solidFill>
                <a:schemeClr val="tx1"/>
              </a:solidFill>
            </a:endParaRPr>
          </a:p>
          <a:p>
            <a:pPr marL="457200" lvl="1" indent="0">
              <a:buNone/>
            </a:pPr>
            <a:endParaRPr lang="en-US" dirty="0">
              <a:solidFill>
                <a:schemeClr val="tx1"/>
              </a:solidFill>
            </a:endParaRPr>
          </a:p>
          <a:p>
            <a:pPr lvl="2"/>
            <a:endParaRPr lang="en-US" dirty="0">
              <a:solidFill>
                <a:schemeClr val="tx1"/>
              </a:solidFill>
            </a:endParaRPr>
          </a:p>
          <a:p>
            <a:pPr lvl="1"/>
            <a:endParaRPr lang="en-US" dirty="0">
              <a:solidFill>
                <a:schemeClr val="tx1"/>
              </a:solidFill>
            </a:endParaRPr>
          </a:p>
        </p:txBody>
      </p:sp>
      <p:sp>
        <p:nvSpPr>
          <p:cNvPr id="4" name="Slide Number Placeholder 3">
            <a:extLst>
              <a:ext uri="{FF2B5EF4-FFF2-40B4-BE49-F238E27FC236}">
                <a16:creationId xmlns="" xmlns:a16="http://schemas.microsoft.com/office/drawing/2014/main" id="{C83CC660-55F0-4843-BE3E-678612E71AC2}"/>
              </a:ext>
            </a:extLst>
          </p:cNvPr>
          <p:cNvSpPr>
            <a:spLocks noGrp="1"/>
          </p:cNvSpPr>
          <p:nvPr>
            <p:ph type="sldNum" sz="quarter" idx="12"/>
          </p:nvPr>
        </p:nvSpPr>
        <p:spPr/>
        <p:txBody>
          <a:bodyPr/>
          <a:lstStyle/>
          <a:p>
            <a:fld id="{519954A3-9DFD-4C44-94BA-B95130A3BA1C}" type="slidenum">
              <a:rPr lang="en-US" smtClean="0"/>
              <a:t>21</a:t>
            </a:fld>
            <a:endParaRPr lang="en-US" dirty="0"/>
          </a:p>
        </p:txBody>
      </p:sp>
    </p:spTree>
    <p:extLst>
      <p:ext uri="{BB962C8B-B14F-4D97-AF65-F5344CB8AC3E}">
        <p14:creationId xmlns:p14="http://schemas.microsoft.com/office/powerpoint/2010/main" val="1324512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14" y="313386"/>
            <a:ext cx="10200068" cy="1320800"/>
          </a:xfrm>
        </p:spPr>
        <p:txBody>
          <a:bodyPr>
            <a:noAutofit/>
          </a:bodyPr>
          <a:lstStyle/>
          <a:p>
            <a:r>
              <a:rPr lang="en-US" sz="2400" dirty="0"/>
              <a:t>III.   PROCESS</a:t>
            </a:r>
            <a:br>
              <a:rPr lang="en-US" sz="2400" dirty="0"/>
            </a:br>
            <a:r>
              <a:rPr lang="en-US" sz="2400" dirty="0"/>
              <a:t>A. Daily Screening:</a:t>
            </a:r>
            <a:br>
              <a:rPr lang="en-US" sz="2400" dirty="0"/>
            </a:br>
            <a:endParaRPr lang="en-US" sz="2400" dirty="0"/>
          </a:p>
        </p:txBody>
      </p:sp>
      <p:sp>
        <p:nvSpPr>
          <p:cNvPr id="3" name="Content Placeholder 2"/>
          <p:cNvSpPr>
            <a:spLocks noGrp="1"/>
          </p:cNvSpPr>
          <p:nvPr>
            <p:ph idx="1"/>
          </p:nvPr>
        </p:nvSpPr>
        <p:spPr>
          <a:xfrm>
            <a:off x="640714" y="1993163"/>
            <a:ext cx="9367352" cy="3880773"/>
          </a:xfrm>
        </p:spPr>
        <p:txBody>
          <a:bodyPr>
            <a:normAutofit/>
          </a:bodyPr>
          <a:lstStyle/>
          <a:p>
            <a:pPr>
              <a:buSzPct val="200000"/>
              <a:buBlip>
                <a:blip r:embed="rId2"/>
              </a:buBlip>
            </a:pPr>
            <a:r>
              <a:rPr lang="en-US" sz="2400" dirty="0"/>
              <a:t>Implement a Mandatory Health Screening Assessment  (questionnaire, temperature check) before employee begins work each day and for essential visitors. Ask About:</a:t>
            </a:r>
          </a:p>
          <a:p>
            <a:pPr lvl="1">
              <a:buSzPct val="200000"/>
              <a:buBlip>
                <a:blip r:embed="rId2"/>
              </a:buBlip>
            </a:pPr>
            <a:r>
              <a:rPr lang="en-US" sz="2200" dirty="0"/>
              <a:t>COVID-19 symptoms in past 14 days</a:t>
            </a:r>
          </a:p>
          <a:p>
            <a:pPr lvl="1">
              <a:buSzPct val="200000"/>
              <a:buBlip>
                <a:blip r:embed="rId2"/>
              </a:buBlip>
            </a:pPr>
            <a:r>
              <a:rPr lang="en-US" sz="2200" dirty="0"/>
              <a:t>Positive COVID-19 test in past 14 days</a:t>
            </a:r>
          </a:p>
          <a:p>
            <a:pPr lvl="1">
              <a:buSzPct val="200000"/>
              <a:buBlip>
                <a:blip r:embed="rId2"/>
              </a:buBlip>
            </a:pPr>
            <a:r>
              <a:rPr lang="en-US" sz="2200" dirty="0"/>
              <a:t>Close contact with a confirmed or suspected COVID-19 case in the past 14 days</a:t>
            </a:r>
          </a:p>
          <a:p>
            <a:pPr lvl="1">
              <a:buSzPct val="200000"/>
              <a:buBlip>
                <a:blip r:embed="rId2"/>
              </a:buBlip>
            </a:pPr>
            <a:r>
              <a:rPr lang="en-US" sz="2200" dirty="0"/>
              <a:t>Assessment responses must be reviewed every day and documentation that such a review was done must be documented</a:t>
            </a:r>
          </a:p>
          <a:p>
            <a:pPr lvl="1">
              <a:buSzPct val="200000"/>
              <a:buBlip>
                <a:blip r:embed="rId2"/>
              </a:buBlip>
            </a:pPr>
            <a:endParaRPr lang="en-US" sz="2200" dirty="0"/>
          </a:p>
          <a:p>
            <a:pPr>
              <a:buSzPct val="200000"/>
              <a:buBlip>
                <a:blip r:embed="rId2"/>
              </a:buBlip>
            </a:pPr>
            <a:endParaRPr lang="en-US" sz="2400" dirty="0"/>
          </a:p>
        </p:txBody>
      </p:sp>
      <p:sp>
        <p:nvSpPr>
          <p:cNvPr id="4" name="Slide Number Placeholder 3">
            <a:extLst>
              <a:ext uri="{FF2B5EF4-FFF2-40B4-BE49-F238E27FC236}">
                <a16:creationId xmlns="" xmlns:a16="http://schemas.microsoft.com/office/drawing/2014/main" id="{B9FBDAE9-D460-4A70-B043-B0E84D42357E}"/>
              </a:ext>
            </a:extLst>
          </p:cNvPr>
          <p:cNvSpPr>
            <a:spLocks noGrp="1"/>
          </p:cNvSpPr>
          <p:nvPr>
            <p:ph type="sldNum" sz="quarter" idx="12"/>
          </p:nvPr>
        </p:nvSpPr>
        <p:spPr/>
        <p:txBody>
          <a:bodyPr/>
          <a:lstStyle/>
          <a:p>
            <a:fld id="{519954A3-9DFD-4C44-94BA-B95130A3BA1C}" type="slidenum">
              <a:rPr lang="en-US" smtClean="0"/>
              <a:t>22</a:t>
            </a:fld>
            <a:endParaRPr lang="en-US" dirty="0"/>
          </a:p>
        </p:txBody>
      </p:sp>
    </p:spTree>
    <p:extLst>
      <p:ext uri="{BB962C8B-B14F-4D97-AF65-F5344CB8AC3E}">
        <p14:creationId xmlns:p14="http://schemas.microsoft.com/office/powerpoint/2010/main" val="1756778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14" y="313386"/>
            <a:ext cx="10200068" cy="1320800"/>
          </a:xfrm>
        </p:spPr>
        <p:txBody>
          <a:bodyPr>
            <a:noAutofit/>
          </a:bodyPr>
          <a:lstStyle/>
          <a:p>
            <a:r>
              <a:rPr lang="en-US" sz="2400" dirty="0"/>
              <a:t>III.   PROCESS</a:t>
            </a:r>
            <a:br>
              <a:rPr lang="en-US" sz="2400" dirty="0"/>
            </a:br>
            <a:r>
              <a:rPr lang="en-US" sz="2400" dirty="0"/>
              <a:t>A. Daily Screening: Your Company agrees to do the</a:t>
            </a:r>
            <a:br>
              <a:rPr lang="en-US" sz="2400" dirty="0"/>
            </a:br>
            <a:r>
              <a:rPr lang="en-US" sz="2400" dirty="0"/>
              <a:t> Following:</a:t>
            </a:r>
            <a:br>
              <a:rPr lang="en-US" sz="2400" dirty="0"/>
            </a:br>
            <a:endParaRPr lang="en-US" sz="2400" dirty="0"/>
          </a:p>
        </p:txBody>
      </p:sp>
      <p:sp>
        <p:nvSpPr>
          <p:cNvPr id="3" name="Content Placeholder 2"/>
          <p:cNvSpPr>
            <a:spLocks noGrp="1"/>
          </p:cNvSpPr>
          <p:nvPr>
            <p:ph idx="1"/>
          </p:nvPr>
        </p:nvSpPr>
        <p:spPr>
          <a:xfrm>
            <a:off x="344500" y="1917521"/>
            <a:ext cx="9367352" cy="3880773"/>
          </a:xfrm>
        </p:spPr>
        <p:txBody>
          <a:bodyPr>
            <a:normAutofit/>
          </a:bodyPr>
          <a:lstStyle/>
          <a:p>
            <a:pPr>
              <a:buSzPct val="200000"/>
              <a:buBlip>
                <a:blip r:embed="rId2"/>
              </a:buBlip>
            </a:pPr>
            <a:r>
              <a:rPr lang="en-US" sz="2400" dirty="0"/>
              <a:t>Screenings must be documented</a:t>
            </a:r>
          </a:p>
          <a:p>
            <a:pPr lvl="1">
              <a:buSzPct val="200000"/>
              <a:buBlip>
                <a:blip r:embed="rId2"/>
              </a:buBlip>
            </a:pPr>
            <a:r>
              <a:rPr lang="en-US" sz="2200" dirty="0"/>
              <a:t>Name, date and that a review was done</a:t>
            </a:r>
          </a:p>
          <a:p>
            <a:pPr lvl="1">
              <a:buSzPct val="200000"/>
              <a:buBlip>
                <a:blip r:embed="rId2"/>
              </a:buBlip>
            </a:pPr>
            <a:r>
              <a:rPr lang="en-US" sz="2200" dirty="0"/>
              <a:t>Symptomology or temperatures not to be recorded- privileged health information</a:t>
            </a:r>
          </a:p>
          <a:p>
            <a:pPr lvl="1">
              <a:buSzPct val="200000"/>
              <a:buBlip>
                <a:blip r:embed="rId2"/>
              </a:buBlip>
            </a:pPr>
            <a:r>
              <a:rPr lang="en-US" sz="2200" dirty="0"/>
              <a:t>Some businesses using daily screen records for tracing logs</a:t>
            </a:r>
          </a:p>
          <a:p>
            <a:pPr marL="0" indent="0">
              <a:buSzPct val="200000"/>
              <a:buNone/>
            </a:pPr>
            <a:endParaRPr lang="en-US" sz="2400" dirty="0"/>
          </a:p>
        </p:txBody>
      </p:sp>
      <p:sp>
        <p:nvSpPr>
          <p:cNvPr id="4" name="Slide Number Placeholder 3">
            <a:extLst>
              <a:ext uri="{FF2B5EF4-FFF2-40B4-BE49-F238E27FC236}">
                <a16:creationId xmlns="" xmlns:a16="http://schemas.microsoft.com/office/drawing/2014/main" id="{91BC1EFE-CBC1-42C5-A92B-86E725CA6504}"/>
              </a:ext>
            </a:extLst>
          </p:cNvPr>
          <p:cNvSpPr>
            <a:spLocks noGrp="1"/>
          </p:cNvSpPr>
          <p:nvPr>
            <p:ph type="sldNum" sz="quarter" idx="12"/>
          </p:nvPr>
        </p:nvSpPr>
        <p:spPr/>
        <p:txBody>
          <a:bodyPr/>
          <a:lstStyle/>
          <a:p>
            <a:fld id="{519954A3-9DFD-4C44-94BA-B95130A3BA1C}" type="slidenum">
              <a:rPr lang="en-US" smtClean="0"/>
              <a:t>23</a:t>
            </a:fld>
            <a:endParaRPr lang="en-US" dirty="0"/>
          </a:p>
        </p:txBody>
      </p:sp>
    </p:spTree>
    <p:extLst>
      <p:ext uri="{BB962C8B-B14F-4D97-AF65-F5344CB8AC3E}">
        <p14:creationId xmlns:p14="http://schemas.microsoft.com/office/powerpoint/2010/main" val="105478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8654" y="313386"/>
            <a:ext cx="8252128" cy="1320800"/>
          </a:xfrm>
        </p:spPr>
        <p:txBody>
          <a:bodyPr>
            <a:noAutofit/>
          </a:bodyPr>
          <a:lstStyle/>
          <a:p>
            <a:r>
              <a:rPr lang="en-US" sz="2400" dirty="0"/>
              <a:t>III.   PROCESS</a:t>
            </a:r>
            <a:br>
              <a:rPr lang="en-US" sz="2400" dirty="0"/>
            </a:br>
            <a:r>
              <a:rPr lang="en-US" sz="2400" dirty="0"/>
              <a:t>A. Daily Screening:</a:t>
            </a:r>
            <a:br>
              <a:rPr lang="en-US" sz="2400" dirty="0"/>
            </a:br>
            <a:endParaRPr lang="en-US" sz="2400" dirty="0"/>
          </a:p>
        </p:txBody>
      </p:sp>
      <p:sp>
        <p:nvSpPr>
          <p:cNvPr id="3" name="Content Placeholder 2"/>
          <p:cNvSpPr>
            <a:spLocks noGrp="1"/>
          </p:cNvSpPr>
          <p:nvPr>
            <p:ph idx="1"/>
          </p:nvPr>
        </p:nvSpPr>
        <p:spPr>
          <a:xfrm>
            <a:off x="344500" y="2406919"/>
            <a:ext cx="9367352" cy="3880773"/>
          </a:xfrm>
        </p:spPr>
        <p:txBody>
          <a:bodyPr>
            <a:normAutofit lnSpcReduction="10000"/>
          </a:bodyPr>
          <a:lstStyle/>
          <a:p>
            <a:pPr>
              <a:buSzPct val="200000"/>
              <a:buBlip>
                <a:blip r:embed="rId2"/>
              </a:buBlip>
            </a:pPr>
            <a:r>
              <a:rPr lang="en-US" sz="2400" dirty="0"/>
              <a:t>What type of daily health screenings practices will you implement?</a:t>
            </a:r>
          </a:p>
          <a:p>
            <a:pPr>
              <a:buSzPct val="200000"/>
              <a:buBlip>
                <a:blip r:embed="rId2"/>
              </a:buBlip>
            </a:pPr>
            <a:r>
              <a:rPr lang="en-US" sz="2400" dirty="0"/>
              <a:t>Will the screening be done before employee gets to work or on site?</a:t>
            </a:r>
          </a:p>
          <a:p>
            <a:pPr>
              <a:buSzPct val="200000"/>
              <a:buBlip>
                <a:blip r:embed="rId2"/>
              </a:buBlip>
            </a:pPr>
            <a:r>
              <a:rPr lang="en-US" sz="2400" dirty="0"/>
              <a:t>Who will be responsible for performing them and how will the screeners be trained?</a:t>
            </a:r>
          </a:p>
          <a:p>
            <a:pPr>
              <a:buSzPct val="200000"/>
              <a:buBlip>
                <a:blip r:embed="rId2"/>
              </a:buBlip>
            </a:pPr>
            <a:r>
              <a:rPr lang="en-US" sz="2400" dirty="0"/>
              <a:t>If Screening is on site, how much PPE will be required for the screeners to carry out the screening practices</a:t>
            </a:r>
          </a:p>
          <a:p>
            <a:pPr>
              <a:buSzPct val="200000"/>
              <a:buBlip>
                <a:blip r:embed="rId2"/>
              </a:buBlip>
            </a:pPr>
            <a:r>
              <a:rPr lang="en-US" sz="2400" dirty="0"/>
              <a:t>How will you supply this PPE</a:t>
            </a:r>
          </a:p>
          <a:p>
            <a:pPr>
              <a:buSzPct val="200000"/>
              <a:buBlip>
                <a:blip r:embed="rId2"/>
              </a:buBlip>
            </a:pPr>
            <a:endParaRPr lang="en-US" sz="2400" dirty="0"/>
          </a:p>
          <a:p>
            <a:pPr marL="0" indent="0">
              <a:buSzPct val="200000"/>
              <a:buNone/>
            </a:pPr>
            <a:endParaRPr lang="en-US" sz="2400" dirty="0"/>
          </a:p>
        </p:txBody>
      </p:sp>
      <p:pic>
        <p:nvPicPr>
          <p:cNvPr id="4" name="Picture 3"/>
          <p:cNvPicPr>
            <a:picLocks noChangeAspect="1"/>
          </p:cNvPicPr>
          <p:nvPr/>
        </p:nvPicPr>
        <p:blipFill>
          <a:blip r:embed="rId3"/>
          <a:stretch>
            <a:fillRect/>
          </a:stretch>
        </p:blipFill>
        <p:spPr>
          <a:xfrm>
            <a:off x="0" y="0"/>
            <a:ext cx="1841152" cy="2225233"/>
          </a:xfrm>
          <a:prstGeom prst="rect">
            <a:avLst/>
          </a:prstGeom>
        </p:spPr>
      </p:pic>
      <p:sp>
        <p:nvSpPr>
          <p:cNvPr id="5" name="Slide Number Placeholder 4">
            <a:extLst>
              <a:ext uri="{FF2B5EF4-FFF2-40B4-BE49-F238E27FC236}">
                <a16:creationId xmlns="" xmlns:a16="http://schemas.microsoft.com/office/drawing/2014/main" id="{6040D6F8-B1EB-4290-AE98-B7BCD00FAC95}"/>
              </a:ext>
            </a:extLst>
          </p:cNvPr>
          <p:cNvSpPr>
            <a:spLocks noGrp="1"/>
          </p:cNvSpPr>
          <p:nvPr>
            <p:ph type="sldNum" sz="quarter" idx="12"/>
          </p:nvPr>
        </p:nvSpPr>
        <p:spPr/>
        <p:txBody>
          <a:bodyPr/>
          <a:lstStyle/>
          <a:p>
            <a:fld id="{519954A3-9DFD-4C44-94BA-B95130A3BA1C}" type="slidenum">
              <a:rPr lang="en-US" smtClean="0"/>
              <a:t>24</a:t>
            </a:fld>
            <a:endParaRPr lang="en-US" dirty="0"/>
          </a:p>
        </p:txBody>
      </p:sp>
    </p:spTree>
    <p:extLst>
      <p:ext uri="{BB962C8B-B14F-4D97-AF65-F5344CB8AC3E}">
        <p14:creationId xmlns:p14="http://schemas.microsoft.com/office/powerpoint/2010/main" val="2650319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60240"/>
            <a:ext cx="8596668" cy="1320800"/>
          </a:xfrm>
        </p:spPr>
        <p:txBody>
          <a:bodyPr>
            <a:noAutofit/>
          </a:bodyPr>
          <a:lstStyle/>
          <a:p>
            <a:r>
              <a:rPr lang="en-US" sz="2400" dirty="0"/>
              <a:t>III.   PROCESS A. Mandatory Daily Screening:</a:t>
            </a:r>
            <a:endParaRPr lang="en-US" sz="2400" dirty="0">
              <a:solidFill>
                <a:schemeClr val="tx1"/>
              </a:solidFill>
            </a:endParaRPr>
          </a:p>
        </p:txBody>
      </p:sp>
      <p:sp>
        <p:nvSpPr>
          <p:cNvPr id="15" name="Text Box 2"/>
          <p:cNvSpPr txBox="1"/>
          <p:nvPr/>
        </p:nvSpPr>
        <p:spPr>
          <a:xfrm>
            <a:off x="2885806" y="470208"/>
            <a:ext cx="4381500" cy="4630298"/>
          </a:xfrm>
          <a:prstGeom prst="rect">
            <a:avLst/>
          </a:prstGeom>
          <a:solidFill>
            <a:schemeClr val="lt1"/>
          </a:solidFill>
          <a:ln w="28575">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400" b="1" dirty="0">
                <a:effectLst/>
                <a:ea typeface="Calibri" panose="020F0502020204030204" pitchFamily="34" charset="0"/>
                <a:cs typeface="Times New Roman" panose="02020603050405020304" pitchFamily="18" charset="0"/>
              </a:rPr>
              <a:t>Symptom Screening</a:t>
            </a:r>
          </a:p>
          <a:p>
            <a:pPr marL="0" marR="0">
              <a:lnSpc>
                <a:spcPct val="107000"/>
              </a:lnSpc>
              <a:spcBef>
                <a:spcPts val="0"/>
              </a:spcBef>
              <a:spcAft>
                <a:spcPts val="800"/>
              </a:spcAft>
            </a:pPr>
            <a:r>
              <a:rPr lang="en-US" sz="1100" b="1" dirty="0">
                <a:effectLst/>
                <a:ea typeface="Calibri" panose="020F0502020204030204" pitchFamily="34" charset="0"/>
                <a:cs typeface="Times New Roman" panose="02020603050405020304" pitchFamily="18" charset="0"/>
              </a:rPr>
              <a:t>Yes  / No 	</a:t>
            </a:r>
            <a:r>
              <a:rPr lang="en-US" sz="1100" dirty="0">
                <a:effectLst/>
                <a:ea typeface="Calibri" panose="020F0502020204030204" pitchFamily="34" charset="0"/>
                <a:cs typeface="Times New Roman" panose="02020603050405020304" pitchFamily="18" charset="0"/>
              </a:rPr>
              <a:t>Temperature &gt;/= 99.6 F</a:t>
            </a:r>
          </a:p>
          <a:p>
            <a:pPr marL="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Or</a:t>
            </a:r>
          </a:p>
          <a:p>
            <a:pPr>
              <a:lnSpc>
                <a:spcPct val="107000"/>
              </a:lnSpc>
              <a:spcAft>
                <a:spcPts val="800"/>
              </a:spcAft>
            </a:pPr>
            <a:r>
              <a:rPr lang="en-US" sz="1100" b="1" dirty="0">
                <a:ea typeface="Calibri" panose="020F0502020204030204" pitchFamily="34" charset="0"/>
                <a:cs typeface="Times New Roman" panose="02020603050405020304" pitchFamily="18" charset="0"/>
              </a:rPr>
              <a:t>Yes  / No 	</a:t>
            </a:r>
            <a:r>
              <a:rPr lang="en-US" sz="1100" dirty="0">
                <a:effectLst/>
                <a:ea typeface="Calibri" panose="020F0502020204030204" pitchFamily="34" charset="0"/>
                <a:cs typeface="Times New Roman" panose="02020603050405020304" pitchFamily="18" charset="0"/>
              </a:rPr>
              <a:t>Positive COVID-19 test within 14 days</a:t>
            </a:r>
          </a:p>
          <a:p>
            <a:pPr marL="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Or</a:t>
            </a:r>
          </a:p>
          <a:p>
            <a:pPr>
              <a:lnSpc>
                <a:spcPct val="107000"/>
              </a:lnSpc>
            </a:pPr>
            <a:r>
              <a:rPr lang="en-US" sz="1100" b="1" dirty="0">
                <a:ea typeface="Calibri" panose="020F0502020204030204" pitchFamily="34" charset="0"/>
                <a:cs typeface="Times New Roman" panose="02020603050405020304" pitchFamily="18" charset="0"/>
              </a:rPr>
              <a:t>Yes  / No </a:t>
            </a:r>
            <a:r>
              <a:rPr lang="en-US" sz="1100" dirty="0">
                <a:effectLst/>
                <a:ea typeface="Calibri" panose="020F0502020204030204" pitchFamily="34" charset="0"/>
                <a:cs typeface="Times New Roman" panose="02020603050405020304" pitchFamily="18" charset="0"/>
              </a:rPr>
              <a:t>	Any single or combination of the following during 			the last 14 days</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Fever</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Cough</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Shortness of Breath</a:t>
            </a:r>
          </a:p>
          <a:p>
            <a:pPr marL="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Or</a:t>
            </a:r>
          </a:p>
          <a:p>
            <a:pPr marL="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a:t>
            </a:r>
          </a:p>
          <a:p>
            <a:pPr>
              <a:lnSpc>
                <a:spcPct val="107000"/>
              </a:lnSpc>
            </a:pPr>
            <a:r>
              <a:rPr lang="en-US" sz="1100" b="1" dirty="0">
                <a:ea typeface="Calibri" panose="020F0502020204030204" pitchFamily="34" charset="0"/>
                <a:cs typeface="Times New Roman" panose="02020603050405020304" pitchFamily="18" charset="0"/>
              </a:rPr>
              <a:t>Yes  / No </a:t>
            </a:r>
            <a:r>
              <a:rPr lang="en-US" sz="1100" dirty="0">
                <a:effectLst/>
                <a:ea typeface="Calibri" panose="020F0502020204030204" pitchFamily="34" charset="0"/>
                <a:cs typeface="Times New Roman" panose="02020603050405020304" pitchFamily="18" charset="0"/>
              </a:rPr>
              <a:t>	At least  two or more of any of the following in the    		last 14 days</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Fever</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Chills</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Repeated Shaking with Chills</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Muscle Pain</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Headache</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Sore Throat</a:t>
            </a:r>
          </a:p>
          <a:p>
            <a:pPr marL="1257300" lvl="2" indent="-342900">
              <a:lnSpc>
                <a:spcPct val="107000"/>
              </a:lnSpc>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NEW loss of sense of smell or taste</a:t>
            </a:r>
          </a:p>
        </p:txBody>
      </p:sp>
      <p:sp>
        <p:nvSpPr>
          <p:cNvPr id="16" name="Text Box 3"/>
          <p:cNvSpPr txBox="1"/>
          <p:nvPr/>
        </p:nvSpPr>
        <p:spPr>
          <a:xfrm>
            <a:off x="1110413" y="4669661"/>
            <a:ext cx="569595" cy="296545"/>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b="1" dirty="0">
                <a:solidFill>
                  <a:srgbClr val="000000"/>
                </a:solidFill>
                <a:effectLst/>
                <a:ea typeface="Calibri" panose="020F0502020204030204" pitchFamily="34" charset="0"/>
                <a:cs typeface="Times New Roman" panose="02020603050405020304" pitchFamily="18" charset="0"/>
              </a:rPr>
              <a:t>YES</a:t>
            </a:r>
            <a:endParaRPr lang="en-US" sz="1100" dirty="0">
              <a:effectLst/>
              <a:ea typeface="Calibri" panose="020F0502020204030204" pitchFamily="34" charset="0"/>
              <a:cs typeface="Times New Roman" panose="02020603050405020304" pitchFamily="18" charset="0"/>
            </a:endParaRPr>
          </a:p>
        </p:txBody>
      </p:sp>
      <p:pic>
        <p:nvPicPr>
          <p:cNvPr id="17" name="Picture 16"/>
          <p:cNvPicPr>
            <a:picLocks noChangeAspect="1"/>
          </p:cNvPicPr>
          <p:nvPr/>
        </p:nvPicPr>
        <p:blipFill>
          <a:blip r:embed="rId2"/>
          <a:stretch>
            <a:fillRect/>
          </a:stretch>
        </p:blipFill>
        <p:spPr>
          <a:xfrm>
            <a:off x="7704398" y="4669661"/>
            <a:ext cx="600159" cy="333422"/>
          </a:xfrm>
          <a:prstGeom prst="rect">
            <a:avLst/>
          </a:prstGeom>
        </p:spPr>
      </p:pic>
      <p:sp>
        <p:nvSpPr>
          <p:cNvPr id="18" name="Rectangle 17"/>
          <p:cNvSpPr/>
          <p:nvPr/>
        </p:nvSpPr>
        <p:spPr>
          <a:xfrm>
            <a:off x="484151" y="4966206"/>
            <a:ext cx="9515526" cy="1171154"/>
          </a:xfrm>
          <a:prstGeom prst="rect">
            <a:avLst/>
          </a:prstGeom>
        </p:spPr>
        <p:txBody>
          <a:bodyPr wrap="square">
            <a:spAutoFit/>
          </a:bodyPr>
          <a:lstStyle/>
          <a:p>
            <a:pPr>
              <a:lnSpc>
                <a:spcPct val="107000"/>
              </a:lnSpc>
            </a:pPr>
            <a:r>
              <a:rPr lang="en-US" sz="1100" b="1" dirty="0">
                <a:latin typeface="Calibri" panose="020F0502020204030204" pitchFamily="34" charset="0"/>
                <a:ea typeface="Calibri" panose="020F0502020204030204" pitchFamily="34" charset="0"/>
                <a:cs typeface="Times New Roman" panose="02020603050405020304" pitchFamily="18" charset="0"/>
              </a:rPr>
              <a:t>Yes to any may </a:t>
            </a:r>
            <a:r>
              <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NOT</a:t>
            </a:r>
            <a:r>
              <a:rPr lang="en-US" sz="1100" b="1" dirty="0">
                <a:latin typeface="Calibri" panose="020F0502020204030204" pitchFamily="34" charset="0"/>
                <a:ea typeface="Calibri" panose="020F0502020204030204" pitchFamily="34" charset="0"/>
                <a:cs typeface="Times New Roman" panose="02020603050405020304" pitchFamily="18" charset="0"/>
              </a:rPr>
              <a:t> enter facility</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b="1" dirty="0">
                <a:latin typeface="Calibri" panose="020F0502020204030204" pitchFamily="34" charset="0"/>
                <a:ea typeface="Calibri" panose="020F0502020204030204" pitchFamily="34" charset="0"/>
                <a:cs typeface="Times New Roman" panose="02020603050405020304" pitchFamily="18" charset="0"/>
              </a:rPr>
              <a:t>No to all may enter facility if no exposure</a:t>
            </a:r>
            <a:endParaRPr lang="en-US" sz="1050" b="1"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latin typeface="Calibri" panose="020F0502020204030204" pitchFamily="34" charset="0"/>
                <a:ea typeface="Calibri" panose="020F0502020204030204" pitchFamily="34" charset="0"/>
                <a:cs typeface="Times New Roman" panose="02020603050405020304" pitchFamily="18" charset="0"/>
              </a:rPr>
              <a:t>Will be advised to see healthcare provider										Must adhere to social distancing</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latin typeface="Calibri" panose="020F0502020204030204" pitchFamily="34" charset="0"/>
                <a:ea typeface="Calibri" panose="020F0502020204030204" pitchFamily="34" charset="0"/>
                <a:cs typeface="Times New Roman" panose="02020603050405020304" pitchFamily="18" charset="0"/>
              </a:rPr>
              <a:t>Will be provided with testing resources											Must wear face mask all times</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latin typeface="Calibri" panose="020F0502020204030204" pitchFamily="34" charset="0"/>
                <a:ea typeface="Calibri" panose="020F0502020204030204" pitchFamily="34" charset="0"/>
                <a:cs typeface="Times New Roman" panose="02020603050405020304" pitchFamily="18" charset="0"/>
              </a:rPr>
              <a:t>Notify Orange County DOH of suspect case										Practice good hand hygiene</a:t>
            </a:r>
          </a:p>
          <a:p>
            <a:pPr marL="45720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Investigate when employee worked last											Disinfect surfaces frequently (within 48 hours of first symptom)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948872" y="6293739"/>
            <a:ext cx="8787555" cy="312650"/>
          </a:xfrm>
          <a:prstGeom prst="rect">
            <a:avLst/>
          </a:prstGeom>
        </p:spPr>
        <p:txBody>
          <a:bodyPr wrap="square">
            <a:spAutoFit/>
          </a:bodyPr>
          <a:lstStyle/>
          <a:p>
            <a:pPr algn="ctr">
              <a:lnSpc>
                <a:spcPct val="107000"/>
              </a:lnSpc>
            </a:pPr>
            <a:r>
              <a:rPr lang="en-US" sz="1400" b="1" i="1" dirty="0">
                <a:latin typeface="Calibri" panose="020F0502020204030204" pitchFamily="34" charset="0"/>
                <a:ea typeface="Calibri" panose="020F0502020204030204" pitchFamily="34" charset="0"/>
                <a:cs typeface="Times New Roman" panose="02020603050405020304" pitchFamily="18" charset="0"/>
              </a:rPr>
              <a:t>Screeners must document that this review was performed on every employee/visitor</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 xmlns:a16="http://schemas.microsoft.com/office/drawing/2014/main" id="{C0A5E6F6-4DA8-40B2-88DE-E048671FEB23}"/>
              </a:ext>
            </a:extLst>
          </p:cNvPr>
          <p:cNvSpPr>
            <a:spLocks noGrp="1"/>
          </p:cNvSpPr>
          <p:nvPr>
            <p:ph type="sldNum" sz="quarter" idx="12"/>
          </p:nvPr>
        </p:nvSpPr>
        <p:spPr/>
        <p:txBody>
          <a:bodyPr/>
          <a:lstStyle/>
          <a:p>
            <a:fld id="{519954A3-9DFD-4C44-94BA-B95130A3BA1C}" type="slidenum">
              <a:rPr lang="en-US" smtClean="0"/>
              <a:t>25</a:t>
            </a:fld>
            <a:endParaRPr lang="en-US" dirty="0"/>
          </a:p>
        </p:txBody>
      </p:sp>
      <p:sp>
        <p:nvSpPr>
          <p:cNvPr id="9" name="TextBox 8"/>
          <p:cNvSpPr txBox="1"/>
          <p:nvPr/>
        </p:nvSpPr>
        <p:spPr>
          <a:xfrm>
            <a:off x="8473104" y="4454217"/>
            <a:ext cx="1793848" cy="430887"/>
          </a:xfrm>
          <a:prstGeom prst="rect">
            <a:avLst/>
          </a:prstGeom>
          <a:solidFill>
            <a:srgbClr val="FFFF00"/>
          </a:solidFill>
          <a:ln w="38100">
            <a:solidFill>
              <a:schemeClr val="tx1"/>
            </a:solidFill>
          </a:ln>
        </p:spPr>
        <p:txBody>
          <a:bodyPr wrap="square" rtlCol="0">
            <a:spAutoFit/>
          </a:bodyPr>
          <a:lstStyle/>
          <a:p>
            <a:r>
              <a:rPr lang="en-US" sz="1100" b="1" dirty="0"/>
              <a:t>AND answered NO </a:t>
            </a:r>
            <a:r>
              <a:rPr lang="en-US" sz="1100" b="1" dirty="0" smtClean="0"/>
              <a:t>to the exposure Screening</a:t>
            </a:r>
            <a:endParaRPr lang="en-US" sz="1100" b="1" dirty="0"/>
          </a:p>
        </p:txBody>
      </p:sp>
    </p:spTree>
    <p:extLst>
      <p:ext uri="{BB962C8B-B14F-4D97-AF65-F5344CB8AC3E}">
        <p14:creationId xmlns:p14="http://schemas.microsoft.com/office/powerpoint/2010/main" val="3042332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0" y="78463"/>
            <a:ext cx="8596668" cy="1320800"/>
          </a:xfrm>
        </p:spPr>
        <p:txBody>
          <a:bodyPr>
            <a:noAutofit/>
          </a:bodyPr>
          <a:lstStyle/>
          <a:p>
            <a:r>
              <a:rPr lang="en-US" sz="2400" dirty="0"/>
              <a:t>III.   PROCESS A. Mandatory Daily Screening:</a:t>
            </a:r>
            <a:endParaRPr lang="en-US" sz="2400" dirty="0">
              <a:solidFill>
                <a:schemeClr val="tx1"/>
              </a:solidFill>
            </a:endParaRPr>
          </a:p>
        </p:txBody>
      </p:sp>
      <p:sp>
        <p:nvSpPr>
          <p:cNvPr id="15" name="Text Box 2"/>
          <p:cNvSpPr txBox="1"/>
          <p:nvPr/>
        </p:nvSpPr>
        <p:spPr>
          <a:xfrm>
            <a:off x="3003252" y="763823"/>
            <a:ext cx="4381500" cy="986602"/>
          </a:xfrm>
          <a:prstGeom prst="rect">
            <a:avLst/>
          </a:prstGeom>
          <a:solidFill>
            <a:schemeClr val="lt1"/>
          </a:solidFill>
          <a:ln w="28575">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b="1" dirty="0"/>
              <a:t>Exposure Screening</a:t>
            </a:r>
            <a:endParaRPr lang="en-US" sz="1400" dirty="0"/>
          </a:p>
          <a:p>
            <a:r>
              <a:rPr lang="en-US" sz="1100" dirty="0"/>
              <a:t>Has there been a known close contact within the last 14 days with anyone who either tested positive for COVID-19 or has had COVID-19 symptoms?</a:t>
            </a:r>
          </a:p>
        </p:txBody>
      </p:sp>
      <p:pic>
        <p:nvPicPr>
          <p:cNvPr id="17" name="Picture 16"/>
          <p:cNvPicPr>
            <a:picLocks noChangeAspect="1"/>
          </p:cNvPicPr>
          <p:nvPr/>
        </p:nvPicPr>
        <p:blipFill>
          <a:blip r:embed="rId2"/>
          <a:stretch>
            <a:fillRect/>
          </a:stretch>
        </p:blipFill>
        <p:spPr>
          <a:xfrm>
            <a:off x="8332173" y="1427035"/>
            <a:ext cx="600159" cy="333422"/>
          </a:xfrm>
          <a:prstGeom prst="rect">
            <a:avLst/>
          </a:prstGeom>
        </p:spPr>
      </p:pic>
      <p:sp>
        <p:nvSpPr>
          <p:cNvPr id="3" name="Rectangle 2"/>
          <p:cNvSpPr/>
          <p:nvPr/>
        </p:nvSpPr>
        <p:spPr>
          <a:xfrm>
            <a:off x="353619" y="2003004"/>
            <a:ext cx="9981127" cy="2406300"/>
          </a:xfrm>
          <a:prstGeom prst="rect">
            <a:avLst/>
          </a:prstGeom>
        </p:spPr>
        <p:txBody>
          <a:bodyPr wrap="square">
            <a:spAutoFit/>
          </a:bodyPr>
          <a:lstStyle/>
          <a:p>
            <a:pP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Visitors will </a:t>
            </a:r>
            <a:r>
              <a:rPr lang="en-US" sz="1200" b="1" dirty="0">
                <a:latin typeface="Calibri" panose="020F0502020204030204" pitchFamily="34" charset="0"/>
                <a:ea typeface="Calibri" panose="020F0502020204030204" pitchFamily="34" charset="0"/>
                <a:cs typeface="Times New Roman" panose="02020603050405020304" pitchFamily="18" charset="0"/>
              </a:rPr>
              <a:t>NOT</a:t>
            </a:r>
            <a:r>
              <a:rPr lang="en-US" sz="1200" dirty="0">
                <a:latin typeface="Calibri" panose="020F0502020204030204" pitchFamily="34" charset="0"/>
                <a:ea typeface="Calibri" panose="020F0502020204030204" pitchFamily="34" charset="0"/>
                <a:cs typeface="Times New Roman" panose="02020603050405020304" pitchFamily="18" charset="0"/>
              </a:rPr>
              <a:t> be allowed on site*  and to inform their employer							May enter facility </a:t>
            </a:r>
          </a:p>
          <a:p>
            <a:pP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Employees may enter facility </a:t>
            </a:r>
            <a:r>
              <a:rPr lang="en-US" sz="1200" b="1" dirty="0">
                <a:latin typeface="Calibri" panose="020F0502020204030204" pitchFamily="34" charset="0"/>
                <a:ea typeface="Calibri" panose="020F0502020204030204" pitchFamily="34" charset="0"/>
                <a:cs typeface="Times New Roman" panose="02020603050405020304" pitchFamily="18" charset="0"/>
              </a:rPr>
              <a:t>AND</a:t>
            </a:r>
            <a:r>
              <a:rPr lang="en-US" sz="1200" dirty="0">
                <a:latin typeface="Calibri" panose="020F0502020204030204" pitchFamily="34" charset="0"/>
                <a:ea typeface="Calibri" panose="020F0502020204030204" pitchFamily="34" charset="0"/>
                <a:cs typeface="Times New Roman" panose="02020603050405020304" pitchFamily="18" charset="0"/>
              </a:rPr>
              <a:t>													Must adhere to social distancing</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Must follow CDC Guidance COVID Exposure Monitoring 									Practice good hand hygiene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Procedure and be monitored													Must wear face mask all times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Follow COVID safety guidelines 												Disinfect surfaces frequently									</a:t>
            </a:r>
          </a:p>
          <a:p>
            <a:pPr indent="457200">
              <a:lnSpc>
                <a:spcPct val="107000"/>
              </a:lnSpc>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Employees who deny an exposure but answered Yes to any questions on symptom screen are NOT allowed on site and should follow employers 	protocols of suspect COVID-19 case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dirty="0">
                <a:latin typeface="Calibri" panose="020F0502020204030204" pitchFamily="34" charset="0"/>
                <a:ea typeface="Calibri" panose="020F0502020204030204" pitchFamily="34" charset="0"/>
                <a:cs typeface="Times New Roman" panose="02020603050405020304" pitchFamily="18" charset="0"/>
              </a:rPr>
              <a:t>*(some businesses are not allowing exposed asymptomatic visitors on site since required follow up monitoring may not be done by other employer)</a:t>
            </a:r>
          </a:p>
        </p:txBody>
      </p:sp>
      <p:sp>
        <p:nvSpPr>
          <p:cNvPr id="4" name="Rectangle 3"/>
          <p:cNvSpPr/>
          <p:nvPr/>
        </p:nvSpPr>
        <p:spPr>
          <a:xfrm>
            <a:off x="-146437" y="5102917"/>
            <a:ext cx="10680878" cy="312650"/>
          </a:xfrm>
          <a:prstGeom prst="rect">
            <a:avLst/>
          </a:prstGeom>
        </p:spPr>
        <p:txBody>
          <a:bodyPr wrap="square">
            <a:spAutoFit/>
          </a:bodyPr>
          <a:lstStyle/>
          <a:p>
            <a:pPr algn="ctr">
              <a:lnSpc>
                <a:spcPct val="107000"/>
              </a:lnSpc>
            </a:pPr>
            <a:r>
              <a:rPr lang="en-US" sz="1400" b="1" i="1" dirty="0">
                <a:latin typeface="Calibri" panose="020F0502020204030204" pitchFamily="34" charset="0"/>
                <a:ea typeface="Calibri" panose="020F0502020204030204" pitchFamily="34" charset="0"/>
                <a:cs typeface="Times New Roman" panose="02020603050405020304" pitchFamily="18" charset="0"/>
              </a:rPr>
              <a:t>Screeners must document that this review was performed on every employee/visitor</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3"/>
          <p:cNvSpPr txBox="1"/>
          <p:nvPr/>
        </p:nvSpPr>
        <p:spPr>
          <a:xfrm>
            <a:off x="1993200" y="1431896"/>
            <a:ext cx="569595" cy="296545"/>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b="1" dirty="0">
                <a:solidFill>
                  <a:srgbClr val="000000"/>
                </a:solidFill>
                <a:effectLst/>
                <a:ea typeface="Calibri" panose="020F0502020204030204" pitchFamily="34" charset="0"/>
                <a:cs typeface="Times New Roman" panose="02020603050405020304" pitchFamily="18" charset="0"/>
              </a:rPr>
              <a:t>YES</a:t>
            </a:r>
            <a:endParaRPr lang="en-US" sz="1100" dirty="0">
              <a:effectLst/>
              <a:ea typeface="Calibri" panose="020F0502020204030204" pitchFamily="34" charset="0"/>
              <a:cs typeface="Times New Roman" panose="02020603050405020304" pitchFamily="18" charset="0"/>
            </a:endParaRPr>
          </a:p>
        </p:txBody>
      </p:sp>
      <p:sp>
        <p:nvSpPr>
          <p:cNvPr id="5" name="TextBox 4"/>
          <p:cNvSpPr txBox="1"/>
          <p:nvPr/>
        </p:nvSpPr>
        <p:spPr>
          <a:xfrm>
            <a:off x="8972890" y="1387938"/>
            <a:ext cx="1793848" cy="430887"/>
          </a:xfrm>
          <a:prstGeom prst="rect">
            <a:avLst/>
          </a:prstGeom>
          <a:solidFill>
            <a:srgbClr val="FFFF00"/>
          </a:solidFill>
          <a:ln w="38100">
            <a:solidFill>
              <a:schemeClr val="tx1"/>
            </a:solidFill>
          </a:ln>
        </p:spPr>
        <p:txBody>
          <a:bodyPr wrap="square" rtlCol="0">
            <a:spAutoFit/>
          </a:bodyPr>
          <a:lstStyle/>
          <a:p>
            <a:r>
              <a:rPr lang="en-US" sz="1100" b="1" dirty="0"/>
              <a:t>AND answered NO to the Symptom Screening</a:t>
            </a:r>
          </a:p>
        </p:txBody>
      </p:sp>
      <p:sp>
        <p:nvSpPr>
          <p:cNvPr id="9" name="TextBox 8"/>
          <p:cNvSpPr txBox="1"/>
          <p:nvPr/>
        </p:nvSpPr>
        <p:spPr>
          <a:xfrm>
            <a:off x="92252" y="1373395"/>
            <a:ext cx="1793848" cy="430887"/>
          </a:xfrm>
          <a:prstGeom prst="rect">
            <a:avLst/>
          </a:prstGeom>
          <a:solidFill>
            <a:srgbClr val="FFFF00"/>
          </a:solidFill>
          <a:ln w="38100">
            <a:solidFill>
              <a:schemeClr val="tx1"/>
            </a:solidFill>
          </a:ln>
        </p:spPr>
        <p:txBody>
          <a:bodyPr wrap="square" rtlCol="0">
            <a:spAutoFit/>
          </a:bodyPr>
          <a:lstStyle/>
          <a:p>
            <a:r>
              <a:rPr lang="en-US" sz="1100" b="1" dirty="0"/>
              <a:t>AND answered NO to the Symptom Screening</a:t>
            </a:r>
          </a:p>
        </p:txBody>
      </p:sp>
      <p:sp>
        <p:nvSpPr>
          <p:cNvPr id="6" name="Slide Number Placeholder 5">
            <a:extLst>
              <a:ext uri="{FF2B5EF4-FFF2-40B4-BE49-F238E27FC236}">
                <a16:creationId xmlns="" xmlns:a16="http://schemas.microsoft.com/office/drawing/2014/main" id="{BF902F5E-AE59-4AD4-9BB9-FBF97D87ED68}"/>
              </a:ext>
            </a:extLst>
          </p:cNvPr>
          <p:cNvSpPr>
            <a:spLocks noGrp="1"/>
          </p:cNvSpPr>
          <p:nvPr>
            <p:ph type="sldNum" sz="quarter" idx="12"/>
          </p:nvPr>
        </p:nvSpPr>
        <p:spPr/>
        <p:txBody>
          <a:bodyPr/>
          <a:lstStyle/>
          <a:p>
            <a:fld id="{519954A3-9DFD-4C44-94BA-B95130A3BA1C}" type="slidenum">
              <a:rPr lang="en-US" smtClean="0"/>
              <a:t>26</a:t>
            </a:fld>
            <a:endParaRPr lang="en-US" dirty="0"/>
          </a:p>
        </p:txBody>
      </p:sp>
    </p:spTree>
    <p:extLst>
      <p:ext uri="{BB962C8B-B14F-4D97-AF65-F5344CB8AC3E}">
        <p14:creationId xmlns:p14="http://schemas.microsoft.com/office/powerpoint/2010/main" val="3512086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228" y="1280171"/>
            <a:ext cx="10817385" cy="3508653"/>
          </a:xfrm>
          <a:prstGeom prst="rect">
            <a:avLst/>
          </a:prstGeom>
        </p:spPr>
        <p:txBody>
          <a:bodyPr wrap="none">
            <a:spAutoFit/>
          </a:bodyPr>
          <a:lstStyle/>
          <a:p>
            <a:r>
              <a:rPr lang="en-US" dirty="0"/>
              <a:t>Employee who answer             to exposure to suspect or confirmed COVID-19 in the last 14 days</a:t>
            </a:r>
          </a:p>
          <a:p>
            <a:pPr marL="285750" indent="-285750">
              <a:buFont typeface="Arial" panose="020B0604020202020204" pitchFamily="34" charset="0"/>
              <a:buChar char="•"/>
            </a:pPr>
            <a:r>
              <a:rPr lang="en-US" dirty="0"/>
              <a:t>May come to work if asymptomatic</a:t>
            </a:r>
          </a:p>
          <a:p>
            <a:pPr marL="285750" indent="-285750">
              <a:buFont typeface="Arial" panose="020B0604020202020204" pitchFamily="34" charset="0"/>
              <a:buChar char="•"/>
            </a:pPr>
            <a:r>
              <a:rPr lang="en-US" dirty="0"/>
              <a:t>Must notify their employer is they become symptomatic (even if at home)</a:t>
            </a:r>
          </a:p>
          <a:p>
            <a:pPr marL="285750" indent="-285750">
              <a:buFont typeface="Arial" panose="020B0604020202020204" pitchFamily="34" charset="0"/>
              <a:buChar char="•"/>
            </a:pPr>
            <a:r>
              <a:rPr lang="en-US" dirty="0"/>
              <a:t>Employer and employee must follow the CDC guidance for exposure monitoring  </a:t>
            </a:r>
          </a:p>
          <a:p>
            <a:r>
              <a:rPr lang="en-US" sz="1400" i="1" dirty="0"/>
              <a:t>	Interim Guidance for Implementing Safety Practices for Critical infrastructure workers who may have had</a:t>
            </a:r>
          </a:p>
          <a:p>
            <a:r>
              <a:rPr lang="en-US" sz="1400" i="1" dirty="0"/>
              <a:t> 	Exposure to a Person with Suspected or Confirmed COVID-19</a:t>
            </a:r>
          </a:p>
          <a:p>
            <a:endParaRPr lang="en-US" sz="1400" i="1" dirty="0"/>
          </a:p>
          <a:p>
            <a:r>
              <a:rPr lang="en-US" dirty="0"/>
              <a:t>Visitor who answer              to exposure to suspect or confirmed COVID-19 in the last 14 days</a:t>
            </a:r>
          </a:p>
          <a:p>
            <a:pPr marL="285750" indent="-285750">
              <a:buFont typeface="Arial" panose="020B0604020202020204" pitchFamily="34" charset="0"/>
              <a:buChar char="•"/>
            </a:pPr>
            <a:r>
              <a:rPr lang="en-US" dirty="0"/>
              <a:t>Some businesses will not allow visitors on site with a COVID -19 exposure follow up monitoring issue</a:t>
            </a:r>
          </a:p>
          <a:p>
            <a:pPr marL="285750" indent="-285750">
              <a:buFont typeface="Arial" panose="020B0604020202020204" pitchFamily="34" charset="0"/>
              <a:buChar char="•"/>
            </a:pPr>
            <a:r>
              <a:rPr lang="en-US" dirty="0"/>
              <a:t>Businesses allowing visitors on site must comply with the CDC guidance</a:t>
            </a:r>
          </a:p>
          <a:p>
            <a:pPr marL="285750" indent="-285750">
              <a:buFont typeface="Arial" panose="020B0604020202020204" pitchFamily="34" charset="0"/>
              <a:buChar char="•"/>
            </a:pPr>
            <a:r>
              <a:rPr lang="en-US" dirty="0"/>
              <a:t>Visitors may be interviewed (screened) before arrival </a:t>
            </a:r>
          </a:p>
          <a:p>
            <a:endParaRPr lang="en-US" dirty="0"/>
          </a:p>
          <a:p>
            <a:pPr marL="285750" indent="-285750">
              <a:buFont typeface="Arial" panose="020B0604020202020204" pitchFamily="34" charset="0"/>
              <a:buChar char="•"/>
            </a:pPr>
            <a:endParaRPr lang="en-US" dirty="0"/>
          </a:p>
        </p:txBody>
      </p:sp>
      <p:sp>
        <p:nvSpPr>
          <p:cNvPr id="2" name="Title 1"/>
          <p:cNvSpPr>
            <a:spLocks noGrp="1"/>
          </p:cNvSpPr>
          <p:nvPr>
            <p:ph type="title"/>
          </p:nvPr>
        </p:nvSpPr>
        <p:spPr>
          <a:xfrm>
            <a:off x="500928" y="81458"/>
            <a:ext cx="8596668" cy="1320800"/>
          </a:xfrm>
        </p:spPr>
        <p:txBody>
          <a:bodyPr>
            <a:noAutofit/>
          </a:bodyPr>
          <a:lstStyle/>
          <a:p>
            <a:r>
              <a:rPr lang="en-US" sz="2400" dirty="0"/>
              <a:t>Employee Monitoring After Exposure to Suspected or Confirmed COVID-19 </a:t>
            </a:r>
            <a:endParaRPr lang="en-US" sz="2400" dirty="0">
              <a:solidFill>
                <a:schemeClr val="tx1"/>
              </a:solidFill>
            </a:endParaRPr>
          </a:p>
        </p:txBody>
      </p:sp>
      <p:sp>
        <p:nvSpPr>
          <p:cNvPr id="16" name="Text Box 3"/>
          <p:cNvSpPr txBox="1"/>
          <p:nvPr/>
        </p:nvSpPr>
        <p:spPr>
          <a:xfrm>
            <a:off x="2490264" y="3011908"/>
            <a:ext cx="569595" cy="296545"/>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b="1" dirty="0">
                <a:solidFill>
                  <a:srgbClr val="000000"/>
                </a:solidFill>
                <a:effectLst/>
                <a:ea typeface="Calibri" panose="020F0502020204030204" pitchFamily="34" charset="0"/>
                <a:cs typeface="Times New Roman" panose="02020603050405020304" pitchFamily="18" charset="0"/>
              </a:rPr>
              <a:t>YES</a:t>
            </a:r>
            <a:endParaRPr lang="en-US" sz="1100" dirty="0">
              <a:effectLst/>
              <a:ea typeface="Calibri" panose="020F0502020204030204" pitchFamily="34" charset="0"/>
              <a:cs typeface="Times New Roman" panose="02020603050405020304" pitchFamily="18" charset="0"/>
            </a:endParaRPr>
          </a:p>
        </p:txBody>
      </p:sp>
      <p:sp>
        <p:nvSpPr>
          <p:cNvPr id="4" name="Rectangle 3"/>
          <p:cNvSpPr/>
          <p:nvPr/>
        </p:nvSpPr>
        <p:spPr>
          <a:xfrm>
            <a:off x="115908" y="6545350"/>
            <a:ext cx="10680878" cy="312650"/>
          </a:xfrm>
          <a:prstGeom prst="rect">
            <a:avLst/>
          </a:prstGeom>
        </p:spPr>
        <p:txBody>
          <a:bodyPr wrap="square">
            <a:spAutoFit/>
          </a:bodyPr>
          <a:lstStyle/>
          <a:p>
            <a:pPr algn="ctr">
              <a:lnSpc>
                <a:spcPct val="107000"/>
              </a:lnSpc>
            </a:pPr>
            <a:r>
              <a:rPr lang="en-US" sz="1400" b="1" i="1" dirty="0">
                <a:latin typeface="Calibri" panose="020F0502020204030204" pitchFamily="34" charset="0"/>
                <a:ea typeface="Calibri" panose="020F0502020204030204" pitchFamily="34" charset="0"/>
                <a:cs typeface="Times New Roman" panose="02020603050405020304" pitchFamily="18" charset="0"/>
              </a:rPr>
              <a:t>Screeners must document that this review was performed on every employee/visitor</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775062" y="1236372"/>
            <a:ext cx="609653" cy="370509"/>
          </a:xfrm>
          <a:prstGeom prst="rect">
            <a:avLst/>
          </a:prstGeom>
        </p:spPr>
      </p:pic>
      <p:sp>
        <p:nvSpPr>
          <p:cNvPr id="8" name="Rectangle 7"/>
          <p:cNvSpPr/>
          <p:nvPr/>
        </p:nvSpPr>
        <p:spPr>
          <a:xfrm>
            <a:off x="289229" y="4297481"/>
            <a:ext cx="10507558" cy="1785104"/>
          </a:xfrm>
          <a:prstGeom prst="rect">
            <a:avLst/>
          </a:prstGeom>
        </p:spPr>
        <p:txBody>
          <a:bodyPr wrap="square">
            <a:spAutoFit/>
          </a:bodyPr>
          <a:lstStyle/>
          <a:p>
            <a:pPr>
              <a:buSzPct val="200000"/>
              <a:buBlip>
                <a:blip r:embed="rId3"/>
              </a:buBlip>
            </a:pPr>
            <a:r>
              <a:rPr lang="en-US" sz="2000" dirty="0"/>
              <a:t>Follow CDC guidance on </a:t>
            </a:r>
            <a:r>
              <a:rPr lang="en-US" i="1" dirty="0"/>
              <a:t>Interim Guidance for Implementing Safety Practices for Critical infrastructure workers who may have had Exposure to a Person with Suspected or Confirmed COVID-19</a:t>
            </a:r>
          </a:p>
          <a:p>
            <a:pPr>
              <a:buSzPct val="200000"/>
              <a:buBlip>
                <a:blip r:embed="rId3"/>
              </a:buBlip>
            </a:pPr>
            <a:endParaRPr lang="en-US" i="1" dirty="0"/>
          </a:p>
          <a:p>
            <a:pPr>
              <a:buSzPct val="200000"/>
              <a:buBlip>
                <a:blip r:embed="rId3"/>
              </a:buBlip>
            </a:pPr>
            <a:r>
              <a:rPr lang="en-US" dirty="0">
                <a:hlinkClick r:id="rId4"/>
              </a:rPr>
              <a:t>https://www.cdc.gov/coronavirus/2019-ncov/downloads/critical-workers-implementing-safety-practices.pdf</a:t>
            </a:r>
            <a:endParaRPr lang="en-US" i="1" dirty="0"/>
          </a:p>
        </p:txBody>
      </p:sp>
      <p:sp>
        <p:nvSpPr>
          <p:cNvPr id="3" name="Slide Number Placeholder 2">
            <a:extLst>
              <a:ext uri="{FF2B5EF4-FFF2-40B4-BE49-F238E27FC236}">
                <a16:creationId xmlns="" xmlns:a16="http://schemas.microsoft.com/office/drawing/2014/main" id="{BC2D7872-468B-45E5-BEE8-037A791C52D1}"/>
              </a:ext>
            </a:extLst>
          </p:cNvPr>
          <p:cNvSpPr>
            <a:spLocks noGrp="1"/>
          </p:cNvSpPr>
          <p:nvPr>
            <p:ph type="sldNum" sz="quarter" idx="12"/>
          </p:nvPr>
        </p:nvSpPr>
        <p:spPr/>
        <p:txBody>
          <a:bodyPr/>
          <a:lstStyle/>
          <a:p>
            <a:fld id="{519954A3-9DFD-4C44-94BA-B95130A3BA1C}" type="slidenum">
              <a:rPr lang="en-US" smtClean="0"/>
              <a:t>27</a:t>
            </a:fld>
            <a:endParaRPr lang="en-US" dirty="0"/>
          </a:p>
        </p:txBody>
      </p:sp>
    </p:spTree>
    <p:extLst>
      <p:ext uri="{BB962C8B-B14F-4D97-AF65-F5344CB8AC3E}">
        <p14:creationId xmlns:p14="http://schemas.microsoft.com/office/powerpoint/2010/main" val="3067953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790" y="259349"/>
            <a:ext cx="9021671" cy="845712"/>
          </a:xfrm>
        </p:spPr>
        <p:txBody>
          <a:bodyPr>
            <a:noAutofit/>
          </a:bodyPr>
          <a:lstStyle/>
          <a:p>
            <a:r>
              <a:rPr lang="en-US" sz="2400" dirty="0"/>
              <a:t>Employee Monitoring After Exposure to Suspected or Confirmed COVID-19  CDC Guidance</a:t>
            </a:r>
          </a:p>
        </p:txBody>
      </p:sp>
      <p:sp>
        <p:nvSpPr>
          <p:cNvPr id="3" name="Content Placeholder 2"/>
          <p:cNvSpPr>
            <a:spLocks noGrp="1"/>
          </p:cNvSpPr>
          <p:nvPr>
            <p:ph idx="1"/>
          </p:nvPr>
        </p:nvSpPr>
        <p:spPr>
          <a:xfrm>
            <a:off x="131406" y="1378039"/>
            <a:ext cx="10008066" cy="5816958"/>
          </a:xfrm>
        </p:spPr>
        <p:txBody>
          <a:bodyPr>
            <a:normAutofit/>
          </a:bodyPr>
          <a:lstStyle/>
          <a:p>
            <a:pPr>
              <a:buSzPct val="200000"/>
              <a:buBlip>
                <a:blip r:embed="rId2"/>
              </a:buBlip>
            </a:pPr>
            <a:r>
              <a:rPr lang="en-US" sz="1600" dirty="0"/>
              <a:t>Is allowed to come to work</a:t>
            </a:r>
          </a:p>
          <a:p>
            <a:pPr lvl="1">
              <a:buSzPct val="200000"/>
              <a:buBlip>
                <a:blip r:embed="rId2"/>
              </a:buBlip>
            </a:pPr>
            <a:r>
              <a:rPr lang="en-US" b="1" dirty="0"/>
              <a:t>Pre-Screen:</a:t>
            </a:r>
            <a:r>
              <a:rPr lang="en-US" dirty="0"/>
              <a:t> Employers should measure the employee’s temperature and assess symptoms prior to them starting work. Ideally, temperature checks should happen before the individual enters the facility</a:t>
            </a:r>
          </a:p>
          <a:p>
            <a:pPr lvl="1">
              <a:buSzPct val="200000"/>
              <a:buBlip>
                <a:blip r:embed="rId2"/>
              </a:buBlip>
            </a:pPr>
            <a:r>
              <a:rPr lang="en-US" b="1" dirty="0"/>
              <a:t>Regular Monitoring:</a:t>
            </a:r>
            <a:r>
              <a:rPr lang="en-US" dirty="0"/>
              <a:t> As long as the employee doesn’t have a temperature or symptoms, they should self-monitor under the supervision of their employer</a:t>
            </a:r>
          </a:p>
          <a:p>
            <a:pPr lvl="1">
              <a:buSzPct val="200000"/>
              <a:buBlip>
                <a:blip r:embed="rId2"/>
              </a:buBlip>
            </a:pPr>
            <a:r>
              <a:rPr lang="en-US" b="1" dirty="0"/>
              <a:t>Wear a Mask:</a:t>
            </a:r>
            <a:r>
              <a:rPr lang="en-US" dirty="0"/>
              <a:t> The employee should wear a face mask at all times while in the workplace for 14 days after last exposure. Employers can issue facemasks or can approve employees’ supplied cloth face coverings in the event of shortages </a:t>
            </a:r>
          </a:p>
          <a:p>
            <a:pPr lvl="1">
              <a:buSzPct val="200000"/>
              <a:buBlip>
                <a:blip r:embed="rId2"/>
              </a:buBlip>
            </a:pPr>
            <a:r>
              <a:rPr lang="en-US" b="1" dirty="0"/>
              <a:t>Social Distance:</a:t>
            </a:r>
            <a:r>
              <a:rPr lang="en-US" dirty="0"/>
              <a:t> The employee should maintain 6 feet and practice social distancing as work duties permit in the workplace.</a:t>
            </a:r>
          </a:p>
          <a:p>
            <a:pPr lvl="1">
              <a:buSzPct val="200000"/>
              <a:buBlip>
                <a:blip r:embed="rId2"/>
              </a:buBlip>
            </a:pPr>
            <a:r>
              <a:rPr lang="en-US" b="1" dirty="0"/>
              <a:t>Disinfect and Clean work spaces:</a:t>
            </a:r>
            <a:r>
              <a:rPr lang="en-US" dirty="0"/>
              <a:t> Clean and disinfect all areas such as offices, bathrooms, common areas, shared electronic equipment routinely.</a:t>
            </a:r>
            <a:endParaRPr lang="en-US" sz="1600" dirty="0"/>
          </a:p>
        </p:txBody>
      </p:sp>
      <p:sp>
        <p:nvSpPr>
          <p:cNvPr id="4" name="Slide Number Placeholder 3">
            <a:extLst>
              <a:ext uri="{FF2B5EF4-FFF2-40B4-BE49-F238E27FC236}">
                <a16:creationId xmlns="" xmlns:a16="http://schemas.microsoft.com/office/drawing/2014/main" id="{B09C70A2-845B-4171-AAF2-C5281162D9BA}"/>
              </a:ext>
            </a:extLst>
          </p:cNvPr>
          <p:cNvSpPr>
            <a:spLocks noGrp="1"/>
          </p:cNvSpPr>
          <p:nvPr>
            <p:ph type="sldNum" sz="quarter" idx="12"/>
          </p:nvPr>
        </p:nvSpPr>
        <p:spPr/>
        <p:txBody>
          <a:bodyPr/>
          <a:lstStyle/>
          <a:p>
            <a:fld id="{519954A3-9DFD-4C44-94BA-B95130A3BA1C}" type="slidenum">
              <a:rPr lang="en-US" smtClean="0"/>
              <a:t>28</a:t>
            </a:fld>
            <a:endParaRPr lang="en-US" dirty="0"/>
          </a:p>
        </p:txBody>
      </p:sp>
    </p:spTree>
    <p:extLst>
      <p:ext uri="{BB962C8B-B14F-4D97-AF65-F5344CB8AC3E}">
        <p14:creationId xmlns:p14="http://schemas.microsoft.com/office/powerpoint/2010/main" val="1781106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694" y="416465"/>
            <a:ext cx="9021671" cy="845712"/>
          </a:xfrm>
        </p:spPr>
        <p:txBody>
          <a:bodyPr>
            <a:noAutofit/>
          </a:bodyPr>
          <a:lstStyle/>
          <a:p>
            <a:r>
              <a:rPr lang="en-US" sz="2400" dirty="0"/>
              <a:t>Employee Monitoring After Exposure to Suspected or Confirmed COVID-19  CDC Guidance</a:t>
            </a:r>
          </a:p>
        </p:txBody>
      </p:sp>
      <p:sp>
        <p:nvSpPr>
          <p:cNvPr id="3" name="Content Placeholder 2"/>
          <p:cNvSpPr>
            <a:spLocks noGrp="1"/>
          </p:cNvSpPr>
          <p:nvPr>
            <p:ph idx="1"/>
          </p:nvPr>
        </p:nvSpPr>
        <p:spPr>
          <a:xfrm>
            <a:off x="-151929" y="1493949"/>
            <a:ext cx="10008066" cy="5694610"/>
          </a:xfrm>
        </p:spPr>
        <p:txBody>
          <a:bodyPr>
            <a:normAutofit/>
          </a:bodyPr>
          <a:lstStyle/>
          <a:p>
            <a:pPr lvl="1">
              <a:buSzPct val="200000"/>
              <a:buBlip>
                <a:blip r:embed="rId2"/>
              </a:buBlip>
            </a:pPr>
            <a:r>
              <a:rPr lang="en-US" sz="1800" dirty="0"/>
              <a:t>If the employee becomes sick during the day, they should be sent home immediately</a:t>
            </a:r>
          </a:p>
          <a:p>
            <a:pPr lvl="2">
              <a:buSzPct val="200000"/>
              <a:buBlip>
                <a:blip r:embed="rId2"/>
              </a:buBlip>
            </a:pPr>
            <a:r>
              <a:rPr lang="en-US" sz="1600" dirty="0"/>
              <a:t>Follow protocol for DOH notification and decontamination </a:t>
            </a:r>
          </a:p>
          <a:p>
            <a:pPr lvl="2">
              <a:buSzPct val="200000"/>
              <a:buBlip>
                <a:blip r:embed="rId2"/>
              </a:buBlip>
            </a:pPr>
            <a:r>
              <a:rPr lang="en-US" sz="1600" dirty="0"/>
              <a:t>Follow guidance for DOH notification for employee testing positive or suspect</a:t>
            </a:r>
          </a:p>
          <a:p>
            <a:pPr lvl="1">
              <a:buSzPct val="200000"/>
              <a:buBlip>
                <a:blip r:embed="rId2"/>
              </a:buBlip>
            </a:pPr>
            <a:r>
              <a:rPr lang="en-US" sz="1800" dirty="0"/>
              <a:t>If employee develops symptoms at home, they are required to notify their employer</a:t>
            </a:r>
          </a:p>
          <a:p>
            <a:pPr lvl="2">
              <a:buSzPct val="200000"/>
              <a:buBlip>
                <a:blip r:embed="rId2"/>
              </a:buBlip>
            </a:pPr>
            <a:r>
              <a:rPr lang="en-US" sz="1600" dirty="0"/>
              <a:t>Follow protocol for DOH notification and decontamination </a:t>
            </a:r>
          </a:p>
          <a:p>
            <a:pPr lvl="2">
              <a:buSzPct val="200000"/>
              <a:buBlip>
                <a:blip r:embed="rId2"/>
              </a:buBlip>
            </a:pPr>
            <a:r>
              <a:rPr lang="en-US" sz="1600" dirty="0"/>
              <a:t>Follow guidance for DOH notification for employee testing positive or suspect</a:t>
            </a:r>
          </a:p>
          <a:p>
            <a:pPr marL="0" indent="0">
              <a:buSzPct val="200000"/>
              <a:buNone/>
            </a:pPr>
            <a:endParaRPr lang="en-US" sz="1600" dirty="0"/>
          </a:p>
        </p:txBody>
      </p:sp>
      <p:sp>
        <p:nvSpPr>
          <p:cNvPr id="4" name="Slide Number Placeholder 3">
            <a:extLst>
              <a:ext uri="{FF2B5EF4-FFF2-40B4-BE49-F238E27FC236}">
                <a16:creationId xmlns="" xmlns:a16="http://schemas.microsoft.com/office/drawing/2014/main" id="{541F90AB-EA18-4060-BDF5-73C8237C61E1}"/>
              </a:ext>
            </a:extLst>
          </p:cNvPr>
          <p:cNvSpPr>
            <a:spLocks noGrp="1"/>
          </p:cNvSpPr>
          <p:nvPr>
            <p:ph type="sldNum" sz="quarter" idx="12"/>
          </p:nvPr>
        </p:nvSpPr>
        <p:spPr/>
        <p:txBody>
          <a:bodyPr/>
          <a:lstStyle/>
          <a:p>
            <a:fld id="{519954A3-9DFD-4C44-94BA-B95130A3BA1C}" type="slidenum">
              <a:rPr lang="en-US" smtClean="0"/>
              <a:t>29</a:t>
            </a:fld>
            <a:endParaRPr lang="en-US" dirty="0"/>
          </a:p>
        </p:txBody>
      </p:sp>
    </p:spTree>
    <p:extLst>
      <p:ext uri="{BB962C8B-B14F-4D97-AF65-F5344CB8AC3E}">
        <p14:creationId xmlns:p14="http://schemas.microsoft.com/office/powerpoint/2010/main" val="178947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14" y="313386"/>
            <a:ext cx="10200068" cy="1320800"/>
          </a:xfrm>
        </p:spPr>
        <p:txBody>
          <a:bodyPr>
            <a:noAutofit/>
          </a:bodyPr>
          <a:lstStyle/>
          <a:p>
            <a:r>
              <a:rPr lang="en-US" sz="2400" dirty="0"/>
              <a:t>I.   PEOPLE</a:t>
            </a:r>
            <a:br>
              <a:rPr lang="en-US" sz="2400" dirty="0"/>
            </a:br>
            <a:r>
              <a:rPr lang="en-US" sz="2400" dirty="0"/>
              <a:t>A. Physical Distancing: Your Company Agrees to do the Following</a:t>
            </a:r>
            <a:br>
              <a:rPr lang="en-US" sz="2400" dirty="0"/>
            </a:br>
            <a:endParaRPr lang="en-US" sz="2400" dirty="0"/>
          </a:p>
        </p:txBody>
      </p:sp>
      <p:sp>
        <p:nvSpPr>
          <p:cNvPr id="3" name="Content Placeholder 2"/>
          <p:cNvSpPr>
            <a:spLocks noGrp="1"/>
          </p:cNvSpPr>
          <p:nvPr>
            <p:ph idx="1"/>
          </p:nvPr>
        </p:nvSpPr>
        <p:spPr>
          <a:xfrm>
            <a:off x="640714" y="1993163"/>
            <a:ext cx="8596668" cy="3880773"/>
          </a:xfrm>
        </p:spPr>
        <p:txBody>
          <a:bodyPr>
            <a:normAutofit fontScale="92500" lnSpcReduction="20000"/>
          </a:bodyPr>
          <a:lstStyle/>
          <a:p>
            <a:pPr>
              <a:buSzPct val="200000"/>
              <a:buBlip>
                <a:blip r:embed="rId2"/>
              </a:buBlip>
            </a:pPr>
            <a:r>
              <a:rPr lang="en-US" sz="2400" dirty="0"/>
              <a:t> Ensure 6ft. distance, </a:t>
            </a:r>
            <a:r>
              <a:rPr lang="en-US" sz="2000" i="1" dirty="0"/>
              <a:t>unless core function or safety require a shorter distance</a:t>
            </a:r>
            <a:r>
              <a:rPr lang="en-US" sz="2400" dirty="0"/>
              <a:t>. Any time personnel are less than 6 ft. apart from one another, personnel must wear masks.</a:t>
            </a:r>
          </a:p>
          <a:p>
            <a:pPr>
              <a:buSzPct val="200000"/>
              <a:buBlip>
                <a:blip r:embed="rId2"/>
              </a:buBlip>
            </a:pPr>
            <a:endParaRPr lang="en-US" sz="2400" dirty="0"/>
          </a:p>
          <a:p>
            <a:pPr>
              <a:buSzPct val="200000"/>
              <a:buBlip>
                <a:blip r:embed="rId2"/>
              </a:buBlip>
            </a:pPr>
            <a:r>
              <a:rPr lang="en-US" sz="2400" dirty="0"/>
              <a:t>Tightly confined spaces will be occupied by only one individual at a time, unless occupants wear face coverings. If occupied by more than one person, keep occupancy &lt; 50% of maximum capacity</a:t>
            </a:r>
          </a:p>
          <a:p>
            <a:pPr>
              <a:buSzPct val="200000"/>
              <a:buBlip>
                <a:blip r:embed="rId2"/>
              </a:buBlip>
            </a:pPr>
            <a:endParaRPr lang="en-US" sz="2400" dirty="0"/>
          </a:p>
          <a:p>
            <a:pPr>
              <a:buSzPct val="200000"/>
              <a:buBlip>
                <a:blip r:embed="rId2"/>
              </a:buBlip>
            </a:pPr>
            <a:r>
              <a:rPr lang="en-US" sz="2400" dirty="0"/>
              <a:t>Post social distancing markers using tape or signs that denote 6 ft. spacing in commonly used or communal areas</a:t>
            </a:r>
          </a:p>
          <a:p>
            <a:pPr>
              <a:buSzPct val="200000"/>
              <a:buBlip>
                <a:blip r:embed="rId2"/>
              </a:buBlip>
            </a:pPr>
            <a:endParaRPr lang="en-US" sz="2400" dirty="0"/>
          </a:p>
          <a:p>
            <a:pPr marL="0" indent="0">
              <a:buSzPct val="200000"/>
              <a:buNone/>
            </a:pPr>
            <a:endParaRPr lang="en-US" sz="2400" dirty="0"/>
          </a:p>
          <a:p>
            <a:pPr>
              <a:buSzPct val="200000"/>
              <a:buBlip>
                <a:blip r:embed="rId2"/>
              </a:buBlip>
            </a:pPr>
            <a:endParaRPr lang="en-US" sz="2400" dirty="0"/>
          </a:p>
        </p:txBody>
      </p:sp>
      <p:sp>
        <p:nvSpPr>
          <p:cNvPr id="4" name="Slide Number Placeholder 3">
            <a:extLst>
              <a:ext uri="{FF2B5EF4-FFF2-40B4-BE49-F238E27FC236}">
                <a16:creationId xmlns="" xmlns:a16="http://schemas.microsoft.com/office/drawing/2014/main" id="{73DCDF59-A560-4FC4-A8E3-AF32A2924D35}"/>
              </a:ext>
            </a:extLst>
          </p:cNvPr>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2948513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14" y="313386"/>
            <a:ext cx="10200068" cy="1320800"/>
          </a:xfrm>
        </p:spPr>
        <p:txBody>
          <a:bodyPr>
            <a:noAutofit/>
          </a:bodyPr>
          <a:lstStyle/>
          <a:p>
            <a:r>
              <a:rPr lang="en-US" sz="2400" dirty="0"/>
              <a:t>III.   PROCESS</a:t>
            </a:r>
            <a:br>
              <a:rPr lang="en-US" sz="2400" dirty="0"/>
            </a:br>
            <a:r>
              <a:rPr lang="en-US" sz="2400" dirty="0"/>
              <a:t>B. Contact Tracing and disinfection: Your Company Agrees to do the Following</a:t>
            </a:r>
          </a:p>
        </p:txBody>
      </p:sp>
      <p:sp>
        <p:nvSpPr>
          <p:cNvPr id="3" name="Content Placeholder 2"/>
          <p:cNvSpPr>
            <a:spLocks noGrp="1"/>
          </p:cNvSpPr>
          <p:nvPr>
            <p:ph idx="1"/>
          </p:nvPr>
        </p:nvSpPr>
        <p:spPr>
          <a:xfrm>
            <a:off x="640714" y="1993163"/>
            <a:ext cx="9367352" cy="3880773"/>
          </a:xfrm>
        </p:spPr>
        <p:txBody>
          <a:bodyPr>
            <a:normAutofit/>
          </a:bodyPr>
          <a:lstStyle/>
          <a:p>
            <a:pPr>
              <a:buSzPct val="200000"/>
              <a:buBlip>
                <a:blip r:embed="rId2"/>
              </a:buBlip>
            </a:pPr>
            <a:r>
              <a:rPr lang="en-US" sz="2400" dirty="0"/>
              <a:t>Have a plan for cleaning, disinfecting, and contact tracing in the event of a positive case</a:t>
            </a:r>
            <a:endParaRPr lang="en-US" sz="2200" dirty="0"/>
          </a:p>
          <a:p>
            <a:pPr marL="0" indent="0">
              <a:buSzPct val="200000"/>
              <a:buNone/>
            </a:pPr>
            <a:endParaRPr lang="en-US" sz="2400" dirty="0"/>
          </a:p>
        </p:txBody>
      </p:sp>
      <p:sp>
        <p:nvSpPr>
          <p:cNvPr id="4" name="Slide Number Placeholder 3">
            <a:extLst>
              <a:ext uri="{FF2B5EF4-FFF2-40B4-BE49-F238E27FC236}">
                <a16:creationId xmlns="" xmlns:a16="http://schemas.microsoft.com/office/drawing/2014/main" id="{E8E1815B-99DE-495D-A1AE-E42A16D76831}"/>
              </a:ext>
            </a:extLst>
          </p:cNvPr>
          <p:cNvSpPr>
            <a:spLocks noGrp="1"/>
          </p:cNvSpPr>
          <p:nvPr>
            <p:ph type="sldNum" sz="quarter" idx="12"/>
          </p:nvPr>
        </p:nvSpPr>
        <p:spPr/>
        <p:txBody>
          <a:bodyPr/>
          <a:lstStyle/>
          <a:p>
            <a:fld id="{519954A3-9DFD-4C44-94BA-B95130A3BA1C}" type="slidenum">
              <a:rPr lang="en-US" smtClean="0"/>
              <a:t>30</a:t>
            </a:fld>
            <a:endParaRPr lang="en-US" dirty="0"/>
          </a:p>
        </p:txBody>
      </p:sp>
    </p:spTree>
    <p:extLst>
      <p:ext uri="{BB962C8B-B14F-4D97-AF65-F5344CB8AC3E}">
        <p14:creationId xmlns:p14="http://schemas.microsoft.com/office/powerpoint/2010/main" val="2274091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2" y="313386"/>
            <a:ext cx="8458190" cy="1320800"/>
          </a:xfrm>
        </p:spPr>
        <p:txBody>
          <a:bodyPr>
            <a:noAutofit/>
          </a:bodyPr>
          <a:lstStyle/>
          <a:p>
            <a:r>
              <a:rPr lang="en-US" sz="2400" dirty="0"/>
              <a:t>III.   PROCESS</a:t>
            </a:r>
            <a:br>
              <a:rPr lang="en-US" sz="2400" dirty="0"/>
            </a:br>
            <a:r>
              <a:rPr lang="en-US" sz="2400" dirty="0"/>
              <a:t>B. Contact Tracing and disinfection</a:t>
            </a:r>
          </a:p>
        </p:txBody>
      </p:sp>
      <p:sp>
        <p:nvSpPr>
          <p:cNvPr id="3" name="Content Placeholder 2"/>
          <p:cNvSpPr>
            <a:spLocks noGrp="1"/>
          </p:cNvSpPr>
          <p:nvPr>
            <p:ph idx="1"/>
          </p:nvPr>
        </p:nvSpPr>
        <p:spPr>
          <a:xfrm>
            <a:off x="499047" y="2482561"/>
            <a:ext cx="9367352" cy="3880773"/>
          </a:xfrm>
        </p:spPr>
        <p:txBody>
          <a:bodyPr>
            <a:normAutofit fontScale="92500" lnSpcReduction="10000"/>
          </a:bodyPr>
          <a:lstStyle/>
          <a:p>
            <a:pPr>
              <a:buSzPct val="200000"/>
              <a:buBlip>
                <a:blip r:embed="rId2"/>
              </a:buBlip>
            </a:pPr>
            <a:r>
              <a:rPr lang="en-US" sz="2400" dirty="0"/>
              <a:t>In the case of an employee testing positive for COVID-19, how will you clean the applicable contaminated area?</a:t>
            </a:r>
          </a:p>
          <a:p>
            <a:pPr>
              <a:buSzPct val="200000"/>
              <a:buBlip>
                <a:blip r:embed="rId2"/>
              </a:buBlip>
            </a:pPr>
            <a:r>
              <a:rPr lang="en-US" sz="2400" dirty="0"/>
              <a:t>What products identified as effective against COVID-19 will you need?</a:t>
            </a:r>
          </a:p>
          <a:p>
            <a:pPr>
              <a:buSzPct val="200000"/>
              <a:buBlip>
                <a:blip r:embed="rId2"/>
              </a:buBlip>
            </a:pPr>
            <a:r>
              <a:rPr lang="en-US" sz="2400" dirty="0"/>
              <a:t>How will you acquire them?</a:t>
            </a:r>
          </a:p>
          <a:p>
            <a:pPr>
              <a:buSzPct val="200000"/>
              <a:buBlip>
                <a:blip r:embed="rId2"/>
              </a:buBlip>
            </a:pPr>
            <a:r>
              <a:rPr lang="en-US" sz="2400" dirty="0"/>
              <a:t>In the case of an employee testing positive for COVID-19, how will you trace close contacts in the workplace?</a:t>
            </a:r>
          </a:p>
          <a:p>
            <a:pPr>
              <a:buSzPct val="200000"/>
              <a:buBlip>
                <a:blip r:embed="rId2"/>
              </a:buBlip>
            </a:pPr>
            <a:r>
              <a:rPr lang="en-US" sz="2400" dirty="0"/>
              <a:t>How will you inform close contacts that they may have been exposed to COVID-19? while maintaining confidentiality of positive employee</a:t>
            </a:r>
            <a:endParaRPr lang="en-US" sz="2200" dirty="0"/>
          </a:p>
          <a:p>
            <a:pPr marL="0" indent="0">
              <a:buSzPct val="200000"/>
              <a:buNone/>
            </a:pPr>
            <a:endParaRPr lang="en-US" sz="2400" dirty="0"/>
          </a:p>
        </p:txBody>
      </p:sp>
      <p:pic>
        <p:nvPicPr>
          <p:cNvPr id="4" name="Picture 3"/>
          <p:cNvPicPr>
            <a:picLocks noChangeAspect="1"/>
          </p:cNvPicPr>
          <p:nvPr/>
        </p:nvPicPr>
        <p:blipFill>
          <a:blip r:embed="rId3"/>
          <a:stretch>
            <a:fillRect/>
          </a:stretch>
        </p:blipFill>
        <p:spPr>
          <a:xfrm>
            <a:off x="0" y="0"/>
            <a:ext cx="1841152" cy="2225233"/>
          </a:xfrm>
          <a:prstGeom prst="rect">
            <a:avLst/>
          </a:prstGeom>
        </p:spPr>
      </p:pic>
      <p:sp>
        <p:nvSpPr>
          <p:cNvPr id="5" name="Slide Number Placeholder 4">
            <a:extLst>
              <a:ext uri="{FF2B5EF4-FFF2-40B4-BE49-F238E27FC236}">
                <a16:creationId xmlns="" xmlns:a16="http://schemas.microsoft.com/office/drawing/2014/main" id="{98ED93A2-EB50-4C1E-8BC6-9529653F7AB6}"/>
              </a:ext>
            </a:extLst>
          </p:cNvPr>
          <p:cNvSpPr>
            <a:spLocks noGrp="1"/>
          </p:cNvSpPr>
          <p:nvPr>
            <p:ph type="sldNum" sz="quarter" idx="12"/>
          </p:nvPr>
        </p:nvSpPr>
        <p:spPr/>
        <p:txBody>
          <a:bodyPr/>
          <a:lstStyle/>
          <a:p>
            <a:fld id="{519954A3-9DFD-4C44-94BA-B95130A3BA1C}" type="slidenum">
              <a:rPr lang="en-US" smtClean="0"/>
              <a:t>31</a:t>
            </a:fld>
            <a:endParaRPr lang="en-US" dirty="0"/>
          </a:p>
        </p:txBody>
      </p:sp>
    </p:spTree>
    <p:extLst>
      <p:ext uri="{BB962C8B-B14F-4D97-AF65-F5344CB8AC3E}">
        <p14:creationId xmlns:p14="http://schemas.microsoft.com/office/powerpoint/2010/main" val="1413438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929" y="-58723"/>
            <a:ext cx="8596668" cy="1320800"/>
          </a:xfrm>
        </p:spPr>
        <p:txBody>
          <a:bodyPr>
            <a:noAutofit/>
          </a:bodyPr>
          <a:lstStyle/>
          <a:p>
            <a:r>
              <a:rPr lang="en-US" sz="2400" dirty="0"/>
              <a:t>III.   PROCESS</a:t>
            </a:r>
            <a:br>
              <a:rPr lang="en-US" sz="2400" dirty="0"/>
            </a:br>
            <a:r>
              <a:rPr lang="en-US" sz="2400" dirty="0"/>
              <a:t>B. Contact Tracing and disinfection: </a:t>
            </a:r>
          </a:p>
        </p:txBody>
      </p:sp>
      <p:sp>
        <p:nvSpPr>
          <p:cNvPr id="3" name="Content Placeholder 2"/>
          <p:cNvSpPr>
            <a:spLocks noGrp="1"/>
          </p:cNvSpPr>
          <p:nvPr>
            <p:ph idx="1"/>
          </p:nvPr>
        </p:nvSpPr>
        <p:spPr>
          <a:xfrm>
            <a:off x="213695" y="887209"/>
            <a:ext cx="9582638" cy="5299258"/>
          </a:xfrm>
        </p:spPr>
        <p:txBody>
          <a:bodyPr>
            <a:normAutofit/>
          </a:bodyPr>
          <a:lstStyle/>
          <a:p>
            <a:r>
              <a:rPr lang="en-US" dirty="0">
                <a:solidFill>
                  <a:schemeClr val="tx1"/>
                </a:solidFill>
              </a:rPr>
              <a:t>In the event of a suspected or confirmed COVID-19 case, additional cleaning / disinfecting actions must be taken following the CDC guidelines</a:t>
            </a:r>
          </a:p>
          <a:p>
            <a:pPr lvl="1"/>
            <a:r>
              <a:rPr lang="en-US" dirty="0">
                <a:solidFill>
                  <a:schemeClr val="tx1"/>
                </a:solidFill>
              </a:rPr>
              <a:t>Develop a decontamination protocol to follow before such an event occurs</a:t>
            </a:r>
          </a:p>
          <a:p>
            <a:pPr lvl="2"/>
            <a:r>
              <a:rPr lang="en-US" dirty="0">
                <a:solidFill>
                  <a:schemeClr val="tx1"/>
                </a:solidFill>
              </a:rPr>
              <a:t>Affected areas used by the employee should be closed off and if possible open outside doors / windows to increase circulation</a:t>
            </a:r>
          </a:p>
          <a:p>
            <a:pPr lvl="2"/>
            <a:r>
              <a:rPr lang="en-US" dirty="0">
                <a:solidFill>
                  <a:schemeClr val="tx1"/>
                </a:solidFill>
              </a:rPr>
              <a:t>Wait 24 hours before cleaning. If waiting 24 hours is too long, wait as long as possible to clean impacted area</a:t>
            </a:r>
          </a:p>
          <a:p>
            <a:pPr lvl="2"/>
            <a:r>
              <a:rPr lang="en-US" dirty="0">
                <a:solidFill>
                  <a:schemeClr val="tx1"/>
                </a:solidFill>
              </a:rPr>
              <a:t>Clean all areas used by the employee, this may include common or shared areas  / equipment</a:t>
            </a:r>
          </a:p>
          <a:p>
            <a:pPr lvl="2"/>
            <a:r>
              <a:rPr lang="en-US" dirty="0">
                <a:solidFill>
                  <a:schemeClr val="tx1"/>
                </a:solidFill>
              </a:rPr>
              <a:t>Determine ahead any need, whether or not an external agency could assist in the decontamination </a:t>
            </a:r>
          </a:p>
          <a:p>
            <a:pPr lvl="3"/>
            <a:r>
              <a:rPr lang="en-US" dirty="0">
                <a:solidFill>
                  <a:schemeClr val="tx1"/>
                </a:solidFill>
              </a:rPr>
              <a:t>Perform due diligence on vendors who could perform this service</a:t>
            </a:r>
          </a:p>
          <a:p>
            <a:pPr lvl="3"/>
            <a:endParaRPr lang="en-US" dirty="0">
              <a:solidFill>
                <a:schemeClr val="tx1"/>
              </a:solidFill>
            </a:endParaRPr>
          </a:p>
          <a:p>
            <a:r>
              <a:rPr lang="en-US" dirty="0">
                <a:solidFill>
                  <a:schemeClr val="tx1"/>
                </a:solidFill>
              </a:rPr>
              <a:t>Employees who were not in close contact with the suspected or confirmed COVID-19 employee may return to area after disinfecting.</a:t>
            </a:r>
          </a:p>
          <a:p>
            <a:r>
              <a:rPr lang="en-US" dirty="0">
                <a:solidFill>
                  <a:schemeClr val="tx1"/>
                </a:solidFill>
              </a:rPr>
              <a:t>If more than 7 days have passed since the last time the suspect or confirmed COVID-19 employee visited or used the facility, additional cleaning not required</a:t>
            </a:r>
          </a:p>
          <a:p>
            <a:pPr lvl="1"/>
            <a:endParaRPr lang="en-US" dirty="0">
              <a:solidFill>
                <a:schemeClr val="tx1"/>
              </a:solidFill>
            </a:endParaRPr>
          </a:p>
        </p:txBody>
      </p:sp>
      <p:sp>
        <p:nvSpPr>
          <p:cNvPr id="4" name="Slide Number Placeholder 3">
            <a:extLst>
              <a:ext uri="{FF2B5EF4-FFF2-40B4-BE49-F238E27FC236}">
                <a16:creationId xmlns="" xmlns:a16="http://schemas.microsoft.com/office/drawing/2014/main" id="{E0A72A04-4B61-415A-9E99-A96333D5139C}"/>
              </a:ext>
            </a:extLst>
          </p:cNvPr>
          <p:cNvSpPr>
            <a:spLocks noGrp="1"/>
          </p:cNvSpPr>
          <p:nvPr>
            <p:ph type="sldNum" sz="quarter" idx="12"/>
          </p:nvPr>
        </p:nvSpPr>
        <p:spPr/>
        <p:txBody>
          <a:bodyPr/>
          <a:lstStyle/>
          <a:p>
            <a:fld id="{519954A3-9DFD-4C44-94BA-B95130A3BA1C}" type="slidenum">
              <a:rPr lang="en-US" smtClean="0"/>
              <a:t>32</a:t>
            </a:fld>
            <a:endParaRPr lang="en-US" dirty="0"/>
          </a:p>
        </p:txBody>
      </p:sp>
    </p:spTree>
    <p:extLst>
      <p:ext uri="{BB962C8B-B14F-4D97-AF65-F5344CB8AC3E}">
        <p14:creationId xmlns:p14="http://schemas.microsoft.com/office/powerpoint/2010/main" val="2482611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0"/>
            <a:ext cx="8596668" cy="1320800"/>
          </a:xfrm>
        </p:spPr>
        <p:txBody>
          <a:bodyPr>
            <a:noAutofit/>
          </a:bodyPr>
          <a:lstStyle/>
          <a:p>
            <a:r>
              <a:rPr lang="en-US" sz="2400" dirty="0"/>
              <a:t>III.   PROCESS</a:t>
            </a:r>
            <a:br>
              <a:rPr lang="en-US" sz="2400" dirty="0"/>
            </a:br>
            <a:r>
              <a:rPr lang="en-US" sz="2400" dirty="0"/>
              <a:t>B. Contact Tracing and disinfection: </a:t>
            </a:r>
          </a:p>
        </p:txBody>
      </p:sp>
      <p:sp>
        <p:nvSpPr>
          <p:cNvPr id="3" name="Content Placeholder 2"/>
          <p:cNvSpPr>
            <a:spLocks noGrp="1"/>
          </p:cNvSpPr>
          <p:nvPr>
            <p:ph idx="1"/>
          </p:nvPr>
        </p:nvSpPr>
        <p:spPr>
          <a:xfrm>
            <a:off x="213695" y="887209"/>
            <a:ext cx="9582638" cy="5299258"/>
          </a:xfrm>
        </p:spPr>
        <p:txBody>
          <a:bodyPr>
            <a:normAutofit fontScale="92500" lnSpcReduction="10000"/>
          </a:bodyPr>
          <a:lstStyle/>
          <a:p>
            <a:r>
              <a:rPr lang="en-US" dirty="0">
                <a:solidFill>
                  <a:schemeClr val="tx1"/>
                </a:solidFill>
              </a:rPr>
              <a:t>Employers will need to identify personnel who will be responsible for DOH notification and assistance in contact tracing</a:t>
            </a:r>
          </a:p>
          <a:p>
            <a:r>
              <a:rPr lang="en-US" dirty="0">
                <a:solidFill>
                  <a:schemeClr val="tx1"/>
                </a:solidFill>
              </a:rPr>
              <a:t>Employees understand that they are responsible and required to contact their employer:</a:t>
            </a:r>
          </a:p>
          <a:p>
            <a:pPr lvl="1"/>
            <a:r>
              <a:rPr lang="en-US" dirty="0">
                <a:solidFill>
                  <a:schemeClr val="tx1"/>
                </a:solidFill>
              </a:rPr>
              <a:t> Of a positive test result</a:t>
            </a:r>
          </a:p>
          <a:p>
            <a:pPr lvl="1"/>
            <a:r>
              <a:rPr lang="en-US" dirty="0">
                <a:solidFill>
                  <a:schemeClr val="tx1"/>
                </a:solidFill>
              </a:rPr>
              <a:t>Development of COVID-19 symptoms</a:t>
            </a:r>
          </a:p>
          <a:p>
            <a:pPr lvl="1"/>
            <a:r>
              <a:rPr lang="en-US" dirty="0">
                <a:solidFill>
                  <a:schemeClr val="tx1"/>
                </a:solidFill>
              </a:rPr>
              <a:t>Who have been alerted, via tracing , tracking, or other mechanism that they had an exposure with a confirmed COVID-19 case</a:t>
            </a:r>
          </a:p>
          <a:p>
            <a:r>
              <a:rPr lang="en-US" dirty="0">
                <a:solidFill>
                  <a:schemeClr val="tx1"/>
                </a:solidFill>
              </a:rPr>
              <a:t>In the event of any positive COVID-19 test result of an employee, the employer must:</a:t>
            </a:r>
          </a:p>
          <a:p>
            <a:pPr lvl="1"/>
            <a:r>
              <a:rPr lang="en-US" dirty="0">
                <a:solidFill>
                  <a:schemeClr val="tx1"/>
                </a:solidFill>
              </a:rPr>
              <a:t>Notify both the county DOH  Orange County ( 845-291-2332) and  New York State DOH( COVID-19 Hotline 888-364-3065)</a:t>
            </a:r>
          </a:p>
          <a:p>
            <a:r>
              <a:rPr lang="en-US" dirty="0">
                <a:solidFill>
                  <a:schemeClr val="tx1"/>
                </a:solidFill>
              </a:rPr>
              <a:t>In the event of any positive COVID-19 test result of an employee or visitor, the employer must:</a:t>
            </a:r>
          </a:p>
          <a:p>
            <a:pPr lvl="1"/>
            <a:r>
              <a:rPr lang="en-US" dirty="0">
                <a:solidFill>
                  <a:schemeClr val="tx1"/>
                </a:solidFill>
              </a:rPr>
              <a:t>Cooperate with the  local health department to trace all contacts in the work place and notify the DOH of all employees and visitors who entered the site dating back 48 hours before employee developed symptoms or tested positive- which ever is earlier while maintaining confidentiality as required by law</a:t>
            </a:r>
          </a:p>
          <a:p>
            <a:pPr lvl="1"/>
            <a:r>
              <a:rPr lang="en-US" dirty="0">
                <a:solidFill>
                  <a:schemeClr val="tx1"/>
                </a:solidFill>
              </a:rPr>
              <a:t>Daily health screening review records capture date, names of employees  / visitors and that a review was performed </a:t>
            </a:r>
          </a:p>
          <a:p>
            <a:pPr marL="914400" lvl="2" indent="0">
              <a:buNone/>
            </a:pPr>
            <a:endParaRPr lang="en-US" dirty="0">
              <a:solidFill>
                <a:schemeClr val="tx1"/>
              </a:solidFill>
            </a:endParaRPr>
          </a:p>
          <a:p>
            <a:pPr marL="457200" lvl="1" indent="0">
              <a:buNone/>
            </a:pPr>
            <a:endParaRPr lang="en-US" dirty="0">
              <a:solidFill>
                <a:schemeClr val="tx1"/>
              </a:solidFill>
            </a:endParaRPr>
          </a:p>
        </p:txBody>
      </p:sp>
      <p:sp>
        <p:nvSpPr>
          <p:cNvPr id="4" name="Slide Number Placeholder 3">
            <a:extLst>
              <a:ext uri="{FF2B5EF4-FFF2-40B4-BE49-F238E27FC236}">
                <a16:creationId xmlns="" xmlns:a16="http://schemas.microsoft.com/office/drawing/2014/main" id="{D28178EE-6FE1-48B5-878E-89B144A3B761}"/>
              </a:ext>
            </a:extLst>
          </p:cNvPr>
          <p:cNvSpPr>
            <a:spLocks noGrp="1"/>
          </p:cNvSpPr>
          <p:nvPr>
            <p:ph type="sldNum" sz="quarter" idx="12"/>
          </p:nvPr>
        </p:nvSpPr>
        <p:spPr/>
        <p:txBody>
          <a:bodyPr/>
          <a:lstStyle/>
          <a:p>
            <a:fld id="{519954A3-9DFD-4C44-94BA-B95130A3BA1C}" type="slidenum">
              <a:rPr lang="en-US" smtClean="0"/>
              <a:t>33</a:t>
            </a:fld>
            <a:endParaRPr lang="en-US" dirty="0"/>
          </a:p>
        </p:txBody>
      </p:sp>
    </p:spTree>
    <p:extLst>
      <p:ext uri="{BB962C8B-B14F-4D97-AF65-F5344CB8AC3E}">
        <p14:creationId xmlns:p14="http://schemas.microsoft.com/office/powerpoint/2010/main" val="3072823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0"/>
            <a:ext cx="8596668" cy="1320800"/>
          </a:xfrm>
        </p:spPr>
        <p:txBody>
          <a:bodyPr>
            <a:noAutofit/>
          </a:bodyPr>
          <a:lstStyle/>
          <a:p>
            <a:r>
              <a:rPr lang="en-US" sz="2400" dirty="0"/>
              <a:t>III.   PROCESS</a:t>
            </a:r>
            <a:br>
              <a:rPr lang="en-US" sz="2400" dirty="0"/>
            </a:br>
            <a:r>
              <a:rPr lang="en-US" sz="2400" dirty="0"/>
              <a:t>B. Contact Tracing Screen review documented: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2046580"/>
              </p:ext>
            </p:extLst>
          </p:nvPr>
        </p:nvGraphicFramePr>
        <p:xfrm>
          <a:off x="0" y="1005626"/>
          <a:ext cx="11466828" cy="2277173"/>
        </p:xfrm>
        <a:graphic>
          <a:graphicData uri="http://schemas.openxmlformats.org/drawingml/2006/table">
            <a:tbl>
              <a:tblPr>
                <a:tableStyleId>{5C22544A-7EE6-4342-B048-85BDC9FD1C3A}</a:tableStyleId>
              </a:tblPr>
              <a:tblGrid>
                <a:gridCol w="850006">
                  <a:extLst>
                    <a:ext uri="{9D8B030D-6E8A-4147-A177-3AD203B41FA5}">
                      <a16:colId xmlns="" xmlns:a16="http://schemas.microsoft.com/office/drawing/2014/main" val="20000"/>
                    </a:ext>
                  </a:extLst>
                </a:gridCol>
                <a:gridCol w="1635617">
                  <a:extLst>
                    <a:ext uri="{9D8B030D-6E8A-4147-A177-3AD203B41FA5}">
                      <a16:colId xmlns="" xmlns:a16="http://schemas.microsoft.com/office/drawing/2014/main" val="20001"/>
                    </a:ext>
                  </a:extLst>
                </a:gridCol>
                <a:gridCol w="1056067">
                  <a:extLst>
                    <a:ext uri="{9D8B030D-6E8A-4147-A177-3AD203B41FA5}">
                      <a16:colId xmlns="" xmlns:a16="http://schemas.microsoft.com/office/drawing/2014/main" val="20002"/>
                    </a:ext>
                  </a:extLst>
                </a:gridCol>
                <a:gridCol w="953037">
                  <a:extLst>
                    <a:ext uri="{9D8B030D-6E8A-4147-A177-3AD203B41FA5}">
                      <a16:colId xmlns="" xmlns:a16="http://schemas.microsoft.com/office/drawing/2014/main" val="20003"/>
                    </a:ext>
                  </a:extLst>
                </a:gridCol>
                <a:gridCol w="1056067">
                  <a:extLst>
                    <a:ext uri="{9D8B030D-6E8A-4147-A177-3AD203B41FA5}">
                      <a16:colId xmlns="" xmlns:a16="http://schemas.microsoft.com/office/drawing/2014/main" val="20004"/>
                    </a:ext>
                  </a:extLst>
                </a:gridCol>
                <a:gridCol w="965916">
                  <a:extLst>
                    <a:ext uri="{9D8B030D-6E8A-4147-A177-3AD203B41FA5}">
                      <a16:colId xmlns="" xmlns:a16="http://schemas.microsoft.com/office/drawing/2014/main" val="20005"/>
                    </a:ext>
                  </a:extLst>
                </a:gridCol>
                <a:gridCol w="811369">
                  <a:extLst>
                    <a:ext uri="{9D8B030D-6E8A-4147-A177-3AD203B41FA5}">
                      <a16:colId xmlns="" xmlns:a16="http://schemas.microsoft.com/office/drawing/2014/main" val="20006"/>
                    </a:ext>
                  </a:extLst>
                </a:gridCol>
                <a:gridCol w="1635617">
                  <a:extLst>
                    <a:ext uri="{9D8B030D-6E8A-4147-A177-3AD203B41FA5}">
                      <a16:colId xmlns="" xmlns:a16="http://schemas.microsoft.com/office/drawing/2014/main" val="20007"/>
                    </a:ext>
                  </a:extLst>
                </a:gridCol>
                <a:gridCol w="2503132"/>
              </a:tblGrid>
              <a:tr h="549295">
                <a:tc>
                  <a:txBody>
                    <a:bodyPr/>
                    <a:lstStyle/>
                    <a:p>
                      <a:pPr algn="l" fontAlgn="b"/>
                      <a:r>
                        <a:rPr lang="en-US" sz="1200" b="1" u="none" strike="noStrike" dirty="0">
                          <a:effectLst/>
                        </a:rPr>
                        <a:t>Date</a:t>
                      </a:r>
                      <a:endParaRPr lang="en-US" sz="1200" b="1"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u="none" strike="noStrike">
                          <a:effectLst/>
                        </a:rPr>
                        <a:t>Name</a:t>
                      </a:r>
                      <a:endParaRPr lang="en-US" sz="1200" b="1"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u="none" strike="noStrike">
                          <a:effectLst/>
                        </a:rPr>
                        <a:t>Employee  or Visitor</a:t>
                      </a:r>
                      <a:br>
                        <a:rPr lang="en-US" sz="1200" b="1" u="none" strike="noStrike">
                          <a:effectLst/>
                        </a:rPr>
                      </a:br>
                      <a:r>
                        <a:rPr lang="en-US" sz="1200" b="1" u="none" strike="noStrike">
                          <a:effectLst/>
                        </a:rPr>
                        <a:t>E or V</a:t>
                      </a:r>
                      <a:endParaRPr lang="en-US" sz="1200" b="1"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u="none" strike="noStrike">
                          <a:effectLst/>
                        </a:rPr>
                        <a:t>Temperature Check</a:t>
                      </a:r>
                      <a:br>
                        <a:rPr lang="en-US" sz="1200" b="1" u="none" strike="noStrike">
                          <a:effectLst/>
                        </a:rPr>
                      </a:br>
                      <a:r>
                        <a:rPr lang="en-US" sz="1200" b="1" u="none" strike="noStrike">
                          <a:effectLst/>
                        </a:rPr>
                        <a:t>Check box if done</a:t>
                      </a:r>
                      <a:endParaRPr lang="en-US" sz="1200" b="1"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u="none" strike="noStrike">
                          <a:effectLst/>
                        </a:rPr>
                        <a:t>Symptomology Check</a:t>
                      </a:r>
                      <a:br>
                        <a:rPr lang="en-US" sz="1200" b="1" u="none" strike="noStrike">
                          <a:effectLst/>
                        </a:rPr>
                      </a:br>
                      <a:r>
                        <a:rPr lang="en-US" sz="1200" b="1" u="none" strike="noStrike">
                          <a:effectLst/>
                        </a:rPr>
                        <a:t>Check box if done</a:t>
                      </a:r>
                      <a:endParaRPr lang="en-US" sz="1200" b="1"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u="none" strike="noStrike">
                          <a:effectLst/>
                        </a:rPr>
                        <a:t>Exposure Check</a:t>
                      </a:r>
                      <a:br>
                        <a:rPr lang="en-US" sz="1200" b="1" u="none" strike="noStrike">
                          <a:effectLst/>
                        </a:rPr>
                      </a:br>
                      <a:r>
                        <a:rPr lang="en-US" sz="1200" b="1" u="none" strike="noStrike">
                          <a:effectLst/>
                        </a:rPr>
                        <a:t>Check box if done</a:t>
                      </a:r>
                      <a:endParaRPr lang="en-US" sz="1200" b="1"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u="none" strike="noStrike">
                          <a:effectLst/>
                        </a:rPr>
                        <a:t>Allowed in Facility Yes or No</a:t>
                      </a:r>
                      <a:endParaRPr lang="en-US" sz="1200" b="1"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u="none" strike="noStrike" dirty="0">
                          <a:effectLst/>
                        </a:rPr>
                        <a:t>Screener Name </a:t>
                      </a:r>
                      <a:endParaRPr lang="en-US" sz="1200" b="1"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r>
                        <a:rPr lang="en-US" sz="1200" b="1" i="0" u="none" strike="noStrike" dirty="0" smtClean="0">
                          <a:solidFill>
                            <a:srgbClr val="000000"/>
                          </a:solidFill>
                          <a:effectLst/>
                          <a:latin typeface="Calibri" panose="020F0502020204030204" pitchFamily="34" charset="0"/>
                        </a:rPr>
                        <a:t>Action Taken</a:t>
                      </a:r>
                      <a:r>
                        <a:rPr lang="en-US" sz="1200" b="1" i="0" u="none" strike="noStrike" baseline="0" dirty="0" smtClean="0">
                          <a:solidFill>
                            <a:srgbClr val="000000"/>
                          </a:solidFill>
                          <a:effectLst/>
                          <a:latin typeface="Calibri" panose="020F0502020204030204" pitchFamily="34" charset="0"/>
                        </a:rPr>
                        <a:t> if any</a:t>
                      </a:r>
                      <a:endParaRPr lang="en-US" sz="1200" b="1" i="0" u="none" strike="noStrike" dirty="0">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0"/>
                  </a:ext>
                </a:extLst>
              </a:tr>
              <a:tr h="183098">
                <a:tc>
                  <a:txBody>
                    <a:bodyPr/>
                    <a:lstStyle/>
                    <a:p>
                      <a:pPr algn="r" fontAlgn="b"/>
                      <a:r>
                        <a:rPr lang="en-US" sz="1200" u="none" strike="noStrike" dirty="0">
                          <a:effectLst/>
                        </a:rPr>
                        <a:t>5/20/2020</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dirty="0" err="1">
                          <a:effectLst/>
                        </a:rPr>
                        <a:t>P.Klein</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E</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dirty="0">
                          <a:effectLst/>
                        </a:rPr>
                        <a:t>X</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dirty="0" smtClean="0">
                          <a:effectLst/>
                        </a:rPr>
                        <a:t>Y</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a:effectLst/>
                        </a:rPr>
                        <a:t>Ludwig van Beethoven </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1"/>
                  </a:ext>
                </a:extLst>
              </a:tr>
              <a:tr h="183098">
                <a:tc>
                  <a:txBody>
                    <a:bodyPr/>
                    <a:lstStyle/>
                    <a:p>
                      <a:pPr algn="r" fontAlgn="b"/>
                      <a:r>
                        <a:rPr lang="en-US" sz="1200" u="none" strike="noStrike">
                          <a:effectLst/>
                        </a:rPr>
                        <a:t>5/20/2020</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dirty="0">
                          <a:effectLst/>
                        </a:rPr>
                        <a:t> Ludwig van Beethoven </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dirty="0">
                          <a:effectLst/>
                        </a:rPr>
                        <a:t>E</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l" fontAlgn="b"/>
                      <a:r>
                        <a:rPr lang="en-US" sz="1200" u="none" strike="noStrike">
                          <a:effectLst/>
                        </a:rPr>
                        <a:t>P.Klein</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2"/>
                  </a:ext>
                </a:extLst>
              </a:tr>
              <a:tr h="183098">
                <a:tc>
                  <a:txBody>
                    <a:bodyPr/>
                    <a:lstStyle/>
                    <a:p>
                      <a:pPr algn="r" fontAlgn="b"/>
                      <a:r>
                        <a:rPr lang="en-US" sz="1200" u="none" strike="noStrike">
                          <a:effectLst/>
                        </a:rPr>
                        <a:t>5/20/2020</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dirty="0">
                          <a:effectLst/>
                        </a:rPr>
                        <a:t>W. Amadeus Mozart</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dirty="0">
                          <a:effectLst/>
                        </a:rPr>
                        <a:t>E</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ctr" fontAlgn="ctr"/>
                      <a:r>
                        <a:rPr lang="en-US" sz="1200" u="none" strike="noStrike" dirty="0">
                          <a:effectLst/>
                        </a:rPr>
                        <a:t>X</a:t>
                      </a:r>
                      <a:endParaRPr lang="en-US" sz="1200" b="0" i="0" u="none" strike="noStrike" dirty="0">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l" fontAlgn="b"/>
                      <a:r>
                        <a:rPr lang="en-US" sz="1200" u="none" strike="noStrike">
                          <a:effectLst/>
                        </a:rPr>
                        <a:t>P.Klein</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3"/>
                  </a:ext>
                </a:extLst>
              </a:tr>
              <a:tr h="183098">
                <a:tc>
                  <a:txBody>
                    <a:bodyPr/>
                    <a:lstStyle/>
                    <a:p>
                      <a:pPr algn="r" fontAlgn="b"/>
                      <a:r>
                        <a:rPr lang="en-US" sz="1200" u="none" strike="noStrike">
                          <a:effectLst/>
                        </a:rPr>
                        <a:t>5/25/2020</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a:effectLst/>
                        </a:rPr>
                        <a:t>P.Klein</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E</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ctr"/>
                      <a:r>
                        <a:rPr lang="en-US" sz="1200" u="none" strike="noStrike" dirty="0">
                          <a:effectLst/>
                        </a:rPr>
                        <a:t>X</a:t>
                      </a:r>
                      <a:endParaRPr lang="en-US" sz="1200" b="0" i="0" u="none" strike="noStrike" dirty="0">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l" fontAlgn="b"/>
                      <a:r>
                        <a:rPr lang="en-US" sz="1200" u="none" strike="noStrike">
                          <a:effectLst/>
                        </a:rPr>
                        <a:t>Ludwig van Beethoven </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4"/>
                  </a:ext>
                </a:extLst>
              </a:tr>
              <a:tr h="183098">
                <a:tc>
                  <a:txBody>
                    <a:bodyPr/>
                    <a:lstStyle/>
                    <a:p>
                      <a:pPr algn="r" fontAlgn="b"/>
                      <a:r>
                        <a:rPr lang="en-US" sz="1200" u="none" strike="noStrike">
                          <a:effectLst/>
                        </a:rPr>
                        <a:t>5/25/2020</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a:effectLst/>
                        </a:rPr>
                        <a:t>Pyotr Ilyich Tchaikovsky</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V</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9155" marR="9155" marT="9155" marB="0" anchor="ctr"/>
                </a:tc>
                <a:tc>
                  <a:txBody>
                    <a:bodyPr/>
                    <a:lstStyle/>
                    <a:p>
                      <a:pPr algn="l" fontAlgn="b"/>
                      <a:r>
                        <a:rPr lang="en-US" sz="1200" u="none" strike="noStrike">
                          <a:effectLst/>
                        </a:rPr>
                        <a:t>P.Klein</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b="0" i="0" u="none" strike="noStrike" dirty="0" smtClean="0">
                          <a:solidFill>
                            <a:srgbClr val="000000"/>
                          </a:solidFill>
                          <a:effectLst/>
                          <a:latin typeface="Calibri" panose="020F0502020204030204" pitchFamily="34" charset="0"/>
                        </a:rPr>
                        <a:t>To</a:t>
                      </a:r>
                      <a:r>
                        <a:rPr lang="en-US" sz="1200" b="0" i="0" u="none" strike="noStrike" baseline="0" dirty="0" smtClean="0">
                          <a:solidFill>
                            <a:srgbClr val="000000"/>
                          </a:solidFill>
                          <a:effectLst/>
                          <a:latin typeface="Calibri" panose="020F0502020204030204" pitchFamily="34" charset="0"/>
                        </a:rPr>
                        <a:t> report to employer</a:t>
                      </a:r>
                      <a:endParaRPr lang="en-US" sz="1200" b="0" i="0" u="none" strike="noStrike" dirty="0">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5"/>
                  </a:ext>
                </a:extLst>
              </a:tr>
              <a:tr h="183098">
                <a:tc>
                  <a:txBody>
                    <a:bodyPr/>
                    <a:lstStyle/>
                    <a:p>
                      <a:pPr algn="r" fontAlgn="b"/>
                      <a:r>
                        <a:rPr lang="en-US" sz="1200" u="none" strike="noStrike">
                          <a:effectLst/>
                        </a:rPr>
                        <a:t>5/25/2020</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a:effectLst/>
                        </a:rPr>
                        <a:t> Frédéric Chopin</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E</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9155" marR="9155" marT="9155" marB="0" anchor="ctr"/>
                </a:tc>
                <a:tc>
                  <a:txBody>
                    <a:bodyPr/>
                    <a:lstStyle/>
                    <a:p>
                      <a:pPr algn="l" fontAlgn="b"/>
                      <a:r>
                        <a:rPr lang="en-US" sz="1200" u="none" strike="noStrike" dirty="0" err="1">
                          <a:effectLst/>
                        </a:rPr>
                        <a:t>P.Klein</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6"/>
                  </a:ext>
                </a:extLst>
              </a:tr>
              <a:tr h="183098">
                <a:tc>
                  <a:txBody>
                    <a:bodyPr/>
                    <a:lstStyle/>
                    <a:p>
                      <a:pPr algn="r" fontAlgn="b"/>
                      <a:r>
                        <a:rPr lang="en-US" sz="1200" u="none" strike="noStrike">
                          <a:effectLst/>
                        </a:rPr>
                        <a:t>5/25/2020</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a:effectLst/>
                        </a:rPr>
                        <a:t> Ludwig van Beethoven </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E</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ctr" fontAlgn="ctr"/>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9155" marR="9155" marT="9155" marB="0" anchor="ctr"/>
                </a:tc>
                <a:tc>
                  <a:txBody>
                    <a:bodyPr/>
                    <a:lstStyle/>
                    <a:p>
                      <a:pPr algn="l" fontAlgn="b"/>
                      <a:r>
                        <a:rPr lang="en-US" sz="1200" u="none" strike="noStrike" dirty="0" err="1">
                          <a:effectLst/>
                        </a:rPr>
                        <a:t>P.Klein</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7"/>
                  </a:ext>
                </a:extLst>
              </a:tr>
              <a:tr h="192253">
                <a:tc>
                  <a:txBody>
                    <a:bodyPr/>
                    <a:lstStyle/>
                    <a:p>
                      <a:pPr algn="r" fontAlgn="b"/>
                      <a:r>
                        <a:rPr lang="en-US" sz="1200" u="none" strike="noStrike" dirty="0">
                          <a:effectLst/>
                        </a:rPr>
                        <a:t>5/25/2020</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dirty="0">
                          <a:effectLst/>
                        </a:rPr>
                        <a:t>W. Amadeus Mozart</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E</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9155" marR="9155" marT="9155" marB="0" anchor="b"/>
                </a:tc>
                <a:tc>
                  <a:txBody>
                    <a:bodyPr/>
                    <a:lstStyle/>
                    <a:p>
                      <a:pPr algn="l" fontAlgn="b"/>
                      <a:r>
                        <a:rPr lang="en-US" sz="1200" u="none" strike="noStrike" dirty="0" err="1">
                          <a:effectLst/>
                        </a:rPr>
                        <a:t>P.Klein</a:t>
                      </a:r>
                      <a:endParaRPr lang="en-US" sz="1200" b="0" i="0" u="none" strike="noStrike" dirty="0">
                        <a:solidFill>
                          <a:srgbClr val="000000"/>
                        </a:solidFill>
                        <a:effectLst/>
                        <a:latin typeface="Calibri" panose="020F0502020204030204" pitchFamily="34" charset="0"/>
                      </a:endParaRPr>
                    </a:p>
                  </a:txBody>
                  <a:tcPr marL="9155" marR="9155" marT="9155" marB="0" anchor="b"/>
                </a:tc>
                <a:tc>
                  <a:txBody>
                    <a:bodyPr/>
                    <a:lstStyle/>
                    <a:p>
                      <a:pPr algn="l" fontAlgn="b"/>
                      <a:r>
                        <a:rPr lang="en-US" sz="1200" b="0" i="0" u="none" strike="noStrike" dirty="0" smtClean="0">
                          <a:solidFill>
                            <a:srgbClr val="000000"/>
                          </a:solidFill>
                          <a:effectLst/>
                          <a:latin typeface="Calibri" panose="020F0502020204030204" pitchFamily="34" charset="0"/>
                        </a:rPr>
                        <a:t>Told</a:t>
                      </a:r>
                      <a:r>
                        <a:rPr lang="en-US" sz="1200" b="0" i="0" u="none" strike="noStrike" baseline="0" dirty="0" smtClean="0">
                          <a:solidFill>
                            <a:srgbClr val="000000"/>
                          </a:solidFill>
                          <a:effectLst/>
                          <a:latin typeface="Calibri" panose="020F0502020204030204" pitchFamily="34" charset="0"/>
                        </a:rPr>
                        <a:t> to contact Healthcare Provider</a:t>
                      </a:r>
                      <a:endParaRPr lang="en-US" sz="1200" b="0" i="0" u="none" strike="noStrike" dirty="0">
                        <a:solidFill>
                          <a:srgbClr val="000000"/>
                        </a:solidFill>
                        <a:effectLst/>
                        <a:latin typeface="Calibri" panose="020F0502020204030204" pitchFamily="34" charset="0"/>
                      </a:endParaRPr>
                    </a:p>
                  </a:txBody>
                  <a:tcPr marL="9155" marR="9155" marT="9155" marB="0" anchor="b"/>
                </a:tc>
                <a:extLst>
                  <a:ext uri="{0D108BD9-81ED-4DB2-BD59-A6C34878D82A}">
                    <a16:rowId xmlns="" xmlns:a16="http://schemas.microsoft.com/office/drawing/2014/main" val="10008"/>
                  </a:ext>
                </a:extLst>
              </a:tr>
            </a:tbl>
          </a:graphicData>
        </a:graphic>
      </p:graphicFrame>
      <p:sp>
        <p:nvSpPr>
          <p:cNvPr id="5" name="Content Placeholder 2"/>
          <p:cNvSpPr txBox="1">
            <a:spLocks/>
          </p:cNvSpPr>
          <p:nvPr/>
        </p:nvSpPr>
        <p:spPr>
          <a:xfrm>
            <a:off x="265211" y="4282561"/>
            <a:ext cx="10424254" cy="159625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solidFill>
                  <a:schemeClr val="tx1"/>
                </a:solidFill>
              </a:rPr>
              <a:t>Employers need to document that a screening review was done along with dates and names</a:t>
            </a:r>
          </a:p>
          <a:p>
            <a:r>
              <a:rPr lang="en-US" dirty="0">
                <a:solidFill>
                  <a:schemeClr val="tx1"/>
                </a:solidFill>
              </a:rPr>
              <a:t>Employers are to maintain a log daily for who is on site </a:t>
            </a:r>
          </a:p>
          <a:p>
            <a:r>
              <a:rPr lang="en-US" dirty="0">
                <a:solidFill>
                  <a:schemeClr val="tx1"/>
                </a:solidFill>
              </a:rPr>
              <a:t>The daily screening review may be used to perform the contact tracing with DOH </a:t>
            </a:r>
          </a:p>
          <a:p>
            <a:r>
              <a:rPr lang="en-US" dirty="0">
                <a:solidFill>
                  <a:schemeClr val="tx1"/>
                </a:solidFill>
              </a:rPr>
              <a:t>For employees who are for symptomatic or tested COVID-19 positive</a:t>
            </a:r>
          </a:p>
          <a:p>
            <a:pPr lvl="1"/>
            <a:r>
              <a:rPr lang="en-US" dirty="0">
                <a:solidFill>
                  <a:schemeClr val="tx1"/>
                </a:solidFill>
              </a:rPr>
              <a:t>Contact tracing will be required for the contacts of these employees for the 48 hours before symptomatic or positive test which ever is earlier. </a:t>
            </a:r>
          </a:p>
          <a:p>
            <a:pPr marL="914400" lvl="2" indent="0">
              <a:buFont typeface="Wingdings 3" charset="2"/>
              <a:buNone/>
            </a:pPr>
            <a:endParaRPr lang="en-US" sz="1800" dirty="0">
              <a:solidFill>
                <a:schemeClr val="tx1"/>
              </a:solidFill>
            </a:endParaRPr>
          </a:p>
          <a:p>
            <a:pPr marL="457200" lvl="1" indent="0">
              <a:buFont typeface="Wingdings 3" charset="2"/>
              <a:buNone/>
            </a:pPr>
            <a:endParaRPr lang="en-US" sz="1800" dirty="0">
              <a:solidFill>
                <a:schemeClr val="tx1"/>
              </a:solidFill>
            </a:endParaRPr>
          </a:p>
        </p:txBody>
      </p:sp>
      <p:sp>
        <p:nvSpPr>
          <p:cNvPr id="3" name="Slide Number Placeholder 2">
            <a:extLst>
              <a:ext uri="{FF2B5EF4-FFF2-40B4-BE49-F238E27FC236}">
                <a16:creationId xmlns="" xmlns:a16="http://schemas.microsoft.com/office/drawing/2014/main" id="{E9E9B127-F265-4C6A-A0C5-EB42429F3061}"/>
              </a:ext>
            </a:extLst>
          </p:cNvPr>
          <p:cNvSpPr>
            <a:spLocks noGrp="1"/>
          </p:cNvSpPr>
          <p:nvPr>
            <p:ph type="sldNum" sz="quarter" idx="12"/>
          </p:nvPr>
        </p:nvSpPr>
        <p:spPr/>
        <p:txBody>
          <a:bodyPr/>
          <a:lstStyle/>
          <a:p>
            <a:fld id="{519954A3-9DFD-4C44-94BA-B95130A3BA1C}" type="slidenum">
              <a:rPr lang="en-US" smtClean="0"/>
              <a:t>34</a:t>
            </a:fld>
            <a:endParaRPr lang="en-US" dirty="0"/>
          </a:p>
        </p:txBody>
      </p:sp>
    </p:spTree>
    <p:extLst>
      <p:ext uri="{BB962C8B-B14F-4D97-AF65-F5344CB8AC3E}">
        <p14:creationId xmlns:p14="http://schemas.microsoft.com/office/powerpoint/2010/main" val="432465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5970"/>
            <a:ext cx="8596668" cy="1320800"/>
          </a:xfrm>
        </p:spPr>
        <p:txBody>
          <a:bodyPr>
            <a:normAutofit/>
          </a:bodyPr>
          <a:lstStyle/>
          <a:p>
            <a:pPr algn="ctr"/>
            <a:r>
              <a:rPr lang="en-US" sz="2800" dirty="0"/>
              <a:t>IMPORTANT WEBSITES</a:t>
            </a:r>
          </a:p>
        </p:txBody>
      </p:sp>
      <p:sp>
        <p:nvSpPr>
          <p:cNvPr id="3" name="Content Placeholder 2"/>
          <p:cNvSpPr>
            <a:spLocks noGrp="1"/>
          </p:cNvSpPr>
          <p:nvPr>
            <p:ph idx="1"/>
          </p:nvPr>
        </p:nvSpPr>
        <p:spPr>
          <a:xfrm>
            <a:off x="246416" y="601565"/>
            <a:ext cx="10241280" cy="5915145"/>
          </a:xfrm>
        </p:spPr>
        <p:txBody>
          <a:bodyPr>
            <a:normAutofit fontScale="70000" lnSpcReduction="20000"/>
          </a:bodyPr>
          <a:lstStyle/>
          <a:p>
            <a:endParaRPr lang="en-US" sz="2000" dirty="0" smtClean="0">
              <a:hlinkClick r:id="rId2"/>
            </a:endParaRPr>
          </a:p>
          <a:p>
            <a:r>
              <a:rPr lang="en-US" sz="2600" dirty="0">
                <a:hlinkClick r:id="rId3"/>
              </a:rPr>
              <a:t>https://</a:t>
            </a:r>
            <a:r>
              <a:rPr lang="en-US" sz="2600" dirty="0" smtClean="0">
                <a:hlinkClick r:id="rId3"/>
              </a:rPr>
              <a:t>www.americanchemistry.com/Novel-Coronavirus-Fighting-Products-List.pdf</a:t>
            </a:r>
            <a:r>
              <a:rPr lang="en-US" sz="2600" dirty="0" smtClean="0"/>
              <a:t> Cleaning solutions</a:t>
            </a:r>
            <a:endParaRPr lang="en-US" sz="3400" dirty="0">
              <a:hlinkClick r:id="rId2"/>
            </a:endParaRPr>
          </a:p>
          <a:p>
            <a:r>
              <a:rPr lang="en-US" sz="2600" dirty="0" smtClean="0">
                <a:hlinkClick r:id="rId2"/>
              </a:rPr>
              <a:t>https</a:t>
            </a:r>
            <a:r>
              <a:rPr lang="en-US" sz="2600" dirty="0">
                <a:hlinkClick r:id="rId2"/>
              </a:rPr>
              <a:t>://</a:t>
            </a:r>
            <a:r>
              <a:rPr lang="en-US" sz="2600" dirty="0" smtClean="0">
                <a:hlinkClick r:id="rId2"/>
              </a:rPr>
              <a:t>www.cdc.gov/coronavirus/2019-ncov/communication/print-resources.html?Sort=Date%3A%3Adesc&amp;CDC_AA_refVal=https%3A%2F%2Fwww.cdc.gov%2Fcoronavirus%2F2019-ncov%2Fcommunication%2Ffactsheets.html&amp;Page=2</a:t>
            </a:r>
            <a:r>
              <a:rPr lang="en-US" sz="2600" dirty="0" smtClean="0"/>
              <a:t> </a:t>
            </a:r>
            <a:r>
              <a:rPr lang="en-US" sz="2000" dirty="0" smtClean="0"/>
              <a:t>Cleaning Solutions</a:t>
            </a:r>
          </a:p>
          <a:p>
            <a:r>
              <a:rPr lang="en-US" sz="2400" dirty="0" smtClean="0">
                <a:solidFill>
                  <a:schemeClr val="tx1"/>
                </a:solidFill>
                <a:hlinkClick r:id="rId4"/>
              </a:rPr>
              <a:t>https</a:t>
            </a:r>
            <a:r>
              <a:rPr lang="en-US" sz="2400" dirty="0">
                <a:solidFill>
                  <a:schemeClr val="tx1"/>
                </a:solidFill>
                <a:hlinkClick r:id="rId4"/>
              </a:rPr>
              <a:t>://www.cdc.gov/coronavirus/2019-ncov/community/reopen-guidance.html</a:t>
            </a:r>
            <a:r>
              <a:rPr lang="en-US" sz="2400" dirty="0">
                <a:solidFill>
                  <a:schemeClr val="tx1"/>
                </a:solidFill>
              </a:rPr>
              <a:t> CDC cleaning guidelines for businesses</a:t>
            </a:r>
          </a:p>
          <a:p>
            <a:r>
              <a:rPr lang="en-US" sz="2400" dirty="0">
                <a:solidFill>
                  <a:schemeClr val="tx1"/>
                </a:solidFill>
                <a:hlinkClick r:id="rId5"/>
              </a:rPr>
              <a:t>https://www.cdc.gov/coronavirus/2019-ncov/community/guidance-business-response.html</a:t>
            </a:r>
            <a:r>
              <a:rPr lang="en-US" sz="2400" dirty="0">
                <a:solidFill>
                  <a:schemeClr val="tx1"/>
                </a:solidFill>
              </a:rPr>
              <a:t> CDC guidance for businesses</a:t>
            </a:r>
          </a:p>
          <a:p>
            <a:r>
              <a:rPr lang="en-US" sz="2400" dirty="0">
                <a:hlinkClick r:id="rId6"/>
              </a:rPr>
              <a:t>https://www.epa.gov/pesticide-registration/list-n-disinfectants-use-against-sars-cov-2</a:t>
            </a:r>
            <a:r>
              <a:rPr lang="en-US" sz="2400" dirty="0"/>
              <a:t> Lists effective disinfectants against COVID-19</a:t>
            </a:r>
          </a:p>
          <a:p>
            <a:r>
              <a:rPr lang="en-US" sz="2400" dirty="0">
                <a:hlinkClick r:id="rId7"/>
              </a:rPr>
              <a:t>https://www.cdc.gov/coronavirus/2019-ncov/downloads/critical-workers-implementing-safety-practices.pdf</a:t>
            </a:r>
            <a:r>
              <a:rPr lang="en-US" sz="2400" dirty="0"/>
              <a:t> CDC guidance on monitoring an employee who has had a COVID -19 exposure and is not symptomatic</a:t>
            </a:r>
            <a:endParaRPr lang="en-US" sz="2400" i="1" dirty="0"/>
          </a:p>
          <a:p>
            <a:r>
              <a:rPr lang="en-US" sz="2400" dirty="0">
                <a:hlinkClick r:id="rId8"/>
              </a:rPr>
              <a:t>https://www.cdc.gov/coronavirus/2019-ncov/community/organizations/disinfecting-transport-vehicles.html</a:t>
            </a:r>
            <a:r>
              <a:rPr lang="en-US" sz="2400" dirty="0"/>
              <a:t> cleaning transport vehicles</a:t>
            </a:r>
            <a:endParaRPr lang="en-US" sz="2400" dirty="0">
              <a:solidFill>
                <a:schemeClr val="tx1"/>
              </a:solidFill>
            </a:endParaRPr>
          </a:p>
          <a:p>
            <a:r>
              <a:rPr lang="en-US" sz="2400" dirty="0">
                <a:solidFill>
                  <a:schemeClr val="tx1"/>
                </a:solidFill>
                <a:hlinkClick r:id="rId9"/>
              </a:rPr>
              <a:t>https://www.osha.gov/Publications/OSHA3990.pdf</a:t>
            </a:r>
            <a:r>
              <a:rPr lang="en-US" sz="2400" dirty="0">
                <a:solidFill>
                  <a:schemeClr val="tx1"/>
                </a:solidFill>
              </a:rPr>
              <a:t> OSHA recommendations </a:t>
            </a:r>
          </a:p>
          <a:p>
            <a:r>
              <a:rPr lang="en-US" sz="2400" dirty="0">
                <a:hlinkClick r:id="rId10"/>
              </a:rPr>
              <a:t>https://esd.ny.gov/guidance-executive-order-2026</a:t>
            </a:r>
            <a:r>
              <a:rPr lang="en-US" sz="2400" dirty="0"/>
              <a:t> Essential businesses defined</a:t>
            </a:r>
            <a:endParaRPr lang="en-US" sz="2400" dirty="0">
              <a:solidFill>
                <a:schemeClr val="tx1"/>
              </a:solidFill>
              <a:hlinkClick r:id="rId11"/>
            </a:endParaRPr>
          </a:p>
          <a:p>
            <a:r>
              <a:rPr lang="en-US" sz="2400" dirty="0">
                <a:solidFill>
                  <a:schemeClr val="tx1"/>
                </a:solidFill>
                <a:hlinkClick r:id="rId11"/>
              </a:rPr>
              <a:t>https://forward.ny.gov/</a:t>
            </a:r>
            <a:endParaRPr lang="en-US" sz="2400" dirty="0">
              <a:solidFill>
                <a:schemeClr val="tx1"/>
              </a:solidFill>
            </a:endParaRPr>
          </a:p>
          <a:p>
            <a:r>
              <a:rPr lang="en-US" sz="2400" dirty="0">
                <a:solidFill>
                  <a:schemeClr val="tx1"/>
                </a:solidFill>
                <a:hlinkClick r:id="rId12"/>
              </a:rPr>
              <a:t>https://forward.ny.gov/industries-reopening-phase</a:t>
            </a:r>
            <a:r>
              <a:rPr lang="en-US" sz="2400" dirty="0">
                <a:solidFill>
                  <a:schemeClr val="tx1"/>
                </a:solidFill>
              </a:rPr>
              <a:t> Resource for building your safety plan</a:t>
            </a:r>
          </a:p>
        </p:txBody>
      </p:sp>
      <p:sp>
        <p:nvSpPr>
          <p:cNvPr id="4" name="Slide Number Placeholder 3">
            <a:extLst>
              <a:ext uri="{FF2B5EF4-FFF2-40B4-BE49-F238E27FC236}">
                <a16:creationId xmlns="" xmlns:a16="http://schemas.microsoft.com/office/drawing/2014/main" id="{C4808634-E656-49BB-9113-D732C3F9D364}"/>
              </a:ext>
            </a:extLst>
          </p:cNvPr>
          <p:cNvSpPr>
            <a:spLocks noGrp="1"/>
          </p:cNvSpPr>
          <p:nvPr>
            <p:ph type="sldNum" sz="quarter" idx="12"/>
          </p:nvPr>
        </p:nvSpPr>
        <p:spPr/>
        <p:txBody>
          <a:bodyPr/>
          <a:lstStyle/>
          <a:p>
            <a:fld id="{519954A3-9DFD-4C44-94BA-B95130A3BA1C}" type="slidenum">
              <a:rPr lang="en-US" smtClean="0"/>
              <a:t>35</a:t>
            </a:fld>
            <a:endParaRPr lang="en-US" dirty="0"/>
          </a:p>
        </p:txBody>
      </p:sp>
    </p:spTree>
    <p:extLst>
      <p:ext uri="{BB962C8B-B14F-4D97-AF65-F5344CB8AC3E}">
        <p14:creationId xmlns:p14="http://schemas.microsoft.com/office/powerpoint/2010/main" val="3685838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80" y="142240"/>
            <a:ext cx="9334962" cy="1320800"/>
          </a:xfrm>
        </p:spPr>
        <p:txBody>
          <a:bodyPr>
            <a:normAutofit/>
          </a:bodyPr>
          <a:lstStyle/>
          <a:p>
            <a:r>
              <a:rPr lang="en-US" sz="3200" dirty="0"/>
              <a:t>PHASE -1 REOPENING COVID-19 MITIGATION SAFTEY PLAN BUSINESSES MUST PUT IN PLACE </a:t>
            </a:r>
          </a:p>
        </p:txBody>
      </p:sp>
      <p:sp>
        <p:nvSpPr>
          <p:cNvPr id="3" name="Content Placeholder 2"/>
          <p:cNvSpPr>
            <a:spLocks noGrp="1"/>
          </p:cNvSpPr>
          <p:nvPr>
            <p:ph idx="1"/>
          </p:nvPr>
        </p:nvSpPr>
        <p:spPr>
          <a:xfrm>
            <a:off x="895607" y="1463040"/>
            <a:ext cx="3829366" cy="5015033"/>
          </a:xfrm>
        </p:spPr>
        <p:txBody>
          <a:bodyPr>
            <a:noAutofit/>
          </a:bodyPr>
          <a:lstStyle/>
          <a:p>
            <a:pPr marL="0" indent="0">
              <a:buNone/>
            </a:pPr>
            <a:r>
              <a:rPr lang="en-US" sz="2400" b="1" dirty="0">
                <a:latin typeface="Calibri" panose="020F0502020204030204" pitchFamily="34" charset="0"/>
              </a:rPr>
              <a:t>I.   PEOPLE</a:t>
            </a:r>
          </a:p>
          <a:p>
            <a:pPr marL="0" indent="0">
              <a:buNone/>
            </a:pPr>
            <a:r>
              <a:rPr lang="en-US" sz="2400" dirty="0">
                <a:latin typeface="Calibri" panose="020F0502020204030204" pitchFamily="34" charset="0"/>
              </a:rPr>
              <a:t>A. Physical distancing:</a:t>
            </a:r>
          </a:p>
          <a:p>
            <a:pPr marL="0" indent="0">
              <a:buNone/>
            </a:pPr>
            <a:endParaRPr lang="en-US" sz="2400" dirty="0">
              <a:latin typeface="Calibri" panose="020F0502020204030204" pitchFamily="34" charset="0"/>
            </a:endParaRPr>
          </a:p>
          <a:p>
            <a:pPr marL="0" indent="0">
              <a:buNone/>
            </a:pPr>
            <a:r>
              <a:rPr lang="en-US" sz="2400" b="1" dirty="0">
                <a:latin typeface="Calibri" panose="020F0502020204030204" pitchFamily="34" charset="0"/>
              </a:rPr>
              <a:t>II.   PLACES</a:t>
            </a:r>
          </a:p>
          <a:p>
            <a:pPr marL="0" indent="0">
              <a:buNone/>
            </a:pPr>
            <a:r>
              <a:rPr lang="en-US" sz="2400" dirty="0">
                <a:latin typeface="Calibri" panose="020F0502020204030204" pitchFamily="34" charset="0"/>
              </a:rPr>
              <a:t>A. Protective Equipment: </a:t>
            </a:r>
          </a:p>
          <a:p>
            <a:pPr marL="0" indent="0">
              <a:buNone/>
            </a:pPr>
            <a:r>
              <a:rPr lang="en-US" sz="2400" dirty="0">
                <a:latin typeface="Calibri" panose="020F0502020204030204" pitchFamily="34" charset="0"/>
              </a:rPr>
              <a:t>B. Hygiene and Cleaning: </a:t>
            </a:r>
          </a:p>
          <a:p>
            <a:pPr marL="0" indent="0">
              <a:buNone/>
            </a:pPr>
            <a:r>
              <a:rPr lang="en-US" sz="2400" dirty="0">
                <a:latin typeface="Calibri" panose="020F0502020204030204" pitchFamily="34" charset="0"/>
              </a:rPr>
              <a:t>C. Communication:</a:t>
            </a:r>
          </a:p>
        </p:txBody>
      </p:sp>
      <p:sp>
        <p:nvSpPr>
          <p:cNvPr id="4" name="Content Placeholder 2"/>
          <p:cNvSpPr txBox="1">
            <a:spLocks/>
          </p:cNvSpPr>
          <p:nvPr/>
        </p:nvSpPr>
        <p:spPr>
          <a:xfrm>
            <a:off x="5031299" y="1463040"/>
            <a:ext cx="4730887" cy="41460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400" b="1" dirty="0">
                <a:latin typeface="Calibri" panose="020F0502020204030204" pitchFamily="34" charset="0"/>
              </a:rPr>
              <a:t>III.   PROCESS</a:t>
            </a:r>
          </a:p>
          <a:p>
            <a:pPr marL="0" indent="0">
              <a:buFont typeface="Wingdings 3" charset="2"/>
              <a:buNone/>
            </a:pPr>
            <a:r>
              <a:rPr lang="en-US" sz="2400" dirty="0">
                <a:latin typeface="Calibri" panose="020F0502020204030204" pitchFamily="34" charset="0"/>
              </a:rPr>
              <a:t>A. Screening: </a:t>
            </a:r>
          </a:p>
          <a:p>
            <a:pPr marL="0" indent="0">
              <a:buFont typeface="Wingdings 3" charset="2"/>
              <a:buNone/>
            </a:pPr>
            <a:r>
              <a:rPr lang="en-US" sz="2400" dirty="0">
                <a:latin typeface="Calibri" panose="020F0502020204030204" pitchFamily="34" charset="0"/>
              </a:rPr>
              <a:t>B. Contact Tracing and Disinfection of contaminated areas:</a:t>
            </a:r>
          </a:p>
          <a:p>
            <a:pPr marL="0" indent="0">
              <a:buFont typeface="Wingdings 3" charset="2"/>
              <a:buNone/>
            </a:pPr>
            <a:endParaRPr lang="en-US" sz="2400" dirty="0">
              <a:latin typeface="Calibri" panose="020F0502020204030204" pitchFamily="34" charset="0"/>
            </a:endParaRPr>
          </a:p>
          <a:p>
            <a:pPr marL="0" indent="0">
              <a:buFont typeface="Wingdings 3" charset="2"/>
              <a:buNone/>
            </a:pPr>
            <a:r>
              <a:rPr lang="en-US" sz="2400" b="1" dirty="0">
                <a:latin typeface="Calibri" panose="020F0502020204030204" pitchFamily="34" charset="0"/>
              </a:rPr>
              <a:t>IV   OTHER</a:t>
            </a:r>
          </a:p>
          <a:p>
            <a:pPr marL="0" indent="0">
              <a:buFont typeface="Wingdings 3" charset="2"/>
              <a:buNone/>
            </a:pPr>
            <a:r>
              <a:rPr lang="en-US" sz="2400" dirty="0">
                <a:latin typeface="Calibri" panose="020F0502020204030204" pitchFamily="34" charset="0"/>
              </a:rPr>
              <a:t>A. To ensure that the business will stay up to date on the guidance that is being issued by the state</a:t>
            </a:r>
          </a:p>
        </p:txBody>
      </p:sp>
      <p:sp>
        <p:nvSpPr>
          <p:cNvPr id="5" name="Slide Number Placeholder 4">
            <a:extLst>
              <a:ext uri="{FF2B5EF4-FFF2-40B4-BE49-F238E27FC236}">
                <a16:creationId xmlns="" xmlns:a16="http://schemas.microsoft.com/office/drawing/2014/main" id="{F80C2335-7CD7-43EC-B061-4CCA1B95B144}"/>
              </a:ext>
            </a:extLst>
          </p:cNvPr>
          <p:cNvSpPr>
            <a:spLocks noGrp="1"/>
          </p:cNvSpPr>
          <p:nvPr>
            <p:ph type="sldNum" sz="quarter" idx="12"/>
          </p:nvPr>
        </p:nvSpPr>
        <p:spPr/>
        <p:txBody>
          <a:bodyPr/>
          <a:lstStyle/>
          <a:p>
            <a:fld id="{519954A3-9DFD-4C44-94BA-B95130A3BA1C}" type="slidenum">
              <a:rPr lang="en-US" smtClean="0"/>
              <a:t>36</a:t>
            </a:fld>
            <a:endParaRPr lang="en-US" dirty="0"/>
          </a:p>
        </p:txBody>
      </p:sp>
    </p:spTree>
    <p:extLst>
      <p:ext uri="{BB962C8B-B14F-4D97-AF65-F5344CB8AC3E}">
        <p14:creationId xmlns:p14="http://schemas.microsoft.com/office/powerpoint/2010/main" val="1768698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208" y="150256"/>
            <a:ext cx="6828704" cy="1320800"/>
          </a:xfrm>
        </p:spPr>
        <p:txBody>
          <a:bodyPr>
            <a:normAutofit/>
          </a:bodyPr>
          <a:lstStyle/>
          <a:p>
            <a:r>
              <a:rPr lang="en-US" sz="3200" dirty="0"/>
              <a:t>Questions</a:t>
            </a:r>
          </a:p>
        </p:txBody>
      </p:sp>
      <p:sp>
        <p:nvSpPr>
          <p:cNvPr id="4" name="Content Placeholder 2"/>
          <p:cNvSpPr txBox="1">
            <a:spLocks/>
          </p:cNvSpPr>
          <p:nvPr/>
        </p:nvSpPr>
        <p:spPr>
          <a:xfrm>
            <a:off x="459300" y="5394960"/>
            <a:ext cx="6981736" cy="13208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000" b="1" dirty="0">
                <a:latin typeface="Calibri" panose="020F0502020204030204" pitchFamily="34" charset="0"/>
              </a:rPr>
              <a:t>Petra Klein GTG CEO</a:t>
            </a:r>
          </a:p>
          <a:p>
            <a:pPr marL="0" indent="0">
              <a:buFont typeface="Wingdings 3" charset="2"/>
              <a:buNone/>
            </a:pPr>
            <a:r>
              <a:rPr lang="en-US" sz="2000" b="1" dirty="0">
                <a:latin typeface="Calibri" panose="020F0502020204030204" pitchFamily="34" charset="0"/>
              </a:rPr>
              <a:t>Petra@galileotechnologygroup.com</a:t>
            </a:r>
            <a:endParaRPr lang="en-US" sz="2000" dirty="0">
              <a:latin typeface="Calibri" panose="020F0502020204030204" pitchFamily="34" charset="0"/>
            </a:endParaRPr>
          </a:p>
        </p:txBody>
      </p:sp>
      <p:sp>
        <p:nvSpPr>
          <p:cNvPr id="5" name="Slide Number Placeholder 4">
            <a:extLst>
              <a:ext uri="{FF2B5EF4-FFF2-40B4-BE49-F238E27FC236}">
                <a16:creationId xmlns="" xmlns:a16="http://schemas.microsoft.com/office/drawing/2014/main" id="{F80C2335-7CD7-43EC-B061-4CCA1B95B144}"/>
              </a:ext>
            </a:extLst>
          </p:cNvPr>
          <p:cNvSpPr>
            <a:spLocks noGrp="1"/>
          </p:cNvSpPr>
          <p:nvPr>
            <p:ph type="sldNum" sz="quarter" idx="12"/>
          </p:nvPr>
        </p:nvSpPr>
        <p:spPr/>
        <p:txBody>
          <a:bodyPr/>
          <a:lstStyle/>
          <a:p>
            <a:fld id="{519954A3-9DFD-4C44-94BA-B95130A3BA1C}" type="slidenum">
              <a:rPr lang="en-US" smtClean="0"/>
              <a:t>37</a:t>
            </a:fld>
            <a:endParaRPr lang="en-US" dirty="0"/>
          </a:p>
        </p:txBody>
      </p:sp>
      <p:pic>
        <p:nvPicPr>
          <p:cNvPr id="6" name="Picture 5">
            <a:extLst>
              <a:ext uri="{FF2B5EF4-FFF2-40B4-BE49-F238E27FC236}">
                <a16:creationId xmlns="" xmlns:a16="http://schemas.microsoft.com/office/drawing/2014/main" id="{22195D3B-4936-4A7F-B20C-49608814B622}"/>
              </a:ext>
            </a:extLst>
          </p:cNvPr>
          <p:cNvPicPr>
            <a:picLocks noChangeAspect="1"/>
          </p:cNvPicPr>
          <p:nvPr/>
        </p:nvPicPr>
        <p:blipFill>
          <a:blip r:embed="rId2"/>
          <a:stretch>
            <a:fillRect/>
          </a:stretch>
        </p:blipFill>
        <p:spPr>
          <a:xfrm>
            <a:off x="2516697" y="802640"/>
            <a:ext cx="3498278" cy="4228051"/>
          </a:xfrm>
          <a:prstGeom prst="rect">
            <a:avLst/>
          </a:prstGeom>
        </p:spPr>
      </p:pic>
    </p:spTree>
    <p:extLst>
      <p:ext uri="{BB962C8B-B14F-4D97-AF65-F5344CB8AC3E}">
        <p14:creationId xmlns:p14="http://schemas.microsoft.com/office/powerpoint/2010/main" val="48343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261871"/>
            <a:ext cx="9878096" cy="1320800"/>
          </a:xfrm>
        </p:spPr>
        <p:txBody>
          <a:bodyPr>
            <a:noAutofit/>
          </a:bodyPr>
          <a:lstStyle/>
          <a:p>
            <a:r>
              <a:rPr lang="en-US" sz="2400" dirty="0"/>
              <a:t>I.   PEOPLE (continued…)</a:t>
            </a:r>
            <a:br>
              <a:rPr lang="en-US" sz="2400" dirty="0"/>
            </a:br>
            <a:r>
              <a:rPr lang="en-US" sz="2400" dirty="0"/>
              <a:t>A. Physical Distancing: Your Company Agrees to do the Following</a:t>
            </a:r>
            <a:br>
              <a:rPr lang="en-US" sz="2400" dirty="0"/>
            </a:br>
            <a:endParaRPr lang="en-US" sz="2400" dirty="0"/>
          </a:p>
        </p:txBody>
      </p:sp>
      <p:sp>
        <p:nvSpPr>
          <p:cNvPr id="3" name="Content Placeholder 2"/>
          <p:cNvSpPr>
            <a:spLocks noGrp="1"/>
          </p:cNvSpPr>
          <p:nvPr>
            <p:ph idx="1"/>
          </p:nvPr>
        </p:nvSpPr>
        <p:spPr>
          <a:xfrm>
            <a:off x="640714" y="1993163"/>
            <a:ext cx="8596668" cy="3880773"/>
          </a:xfrm>
        </p:spPr>
        <p:txBody>
          <a:bodyPr>
            <a:normAutofit/>
          </a:bodyPr>
          <a:lstStyle/>
          <a:p>
            <a:pPr>
              <a:buSzPct val="200000"/>
              <a:buBlip>
                <a:blip r:embed="rId2"/>
              </a:buBlip>
            </a:pPr>
            <a:r>
              <a:rPr lang="en-US" sz="2400" dirty="0"/>
              <a:t> Limit in person gatherings as much as possible and use tele / video conferencing whenever possible. Essential in-person gatherings (meetings) should be held in open, well ventilated  spaces with appropriate social distancing between people</a:t>
            </a:r>
          </a:p>
          <a:p>
            <a:pPr>
              <a:buSzPct val="200000"/>
              <a:buBlip>
                <a:blip r:embed="rId2"/>
              </a:buBlip>
            </a:pPr>
            <a:endParaRPr lang="en-US" sz="2400" dirty="0"/>
          </a:p>
          <a:p>
            <a:pPr>
              <a:buSzPct val="200000"/>
              <a:buBlip>
                <a:blip r:embed="rId2"/>
              </a:buBlip>
            </a:pPr>
            <a:r>
              <a:rPr lang="en-US" sz="2400" dirty="0"/>
              <a:t>Establish designated areas for pick-up and deliveries. Limiting contact as much as possible</a:t>
            </a:r>
          </a:p>
          <a:p>
            <a:pPr>
              <a:buSzPct val="200000"/>
              <a:buBlip>
                <a:blip r:embed="rId2"/>
              </a:buBlip>
            </a:pPr>
            <a:endParaRPr lang="en-US" sz="2400" dirty="0"/>
          </a:p>
          <a:p>
            <a:pPr marL="0" indent="0">
              <a:buSzPct val="200000"/>
              <a:buNone/>
            </a:pPr>
            <a:endParaRPr lang="en-US" sz="2400" dirty="0"/>
          </a:p>
          <a:p>
            <a:pPr>
              <a:buSzPct val="200000"/>
              <a:buBlip>
                <a:blip r:embed="rId2"/>
              </a:buBlip>
            </a:pPr>
            <a:endParaRPr lang="en-US" sz="2400" dirty="0"/>
          </a:p>
        </p:txBody>
      </p:sp>
      <p:sp>
        <p:nvSpPr>
          <p:cNvPr id="4" name="Slide Number Placeholder 3">
            <a:extLst>
              <a:ext uri="{FF2B5EF4-FFF2-40B4-BE49-F238E27FC236}">
                <a16:creationId xmlns="" xmlns:a16="http://schemas.microsoft.com/office/drawing/2014/main" id="{094AC289-EC58-4CAD-BBA7-96EE77DE82D0}"/>
              </a:ext>
            </a:extLst>
          </p:cNvPr>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2853865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988" y="659484"/>
            <a:ext cx="9878096" cy="1320800"/>
          </a:xfrm>
        </p:spPr>
        <p:txBody>
          <a:bodyPr>
            <a:noAutofit/>
          </a:bodyPr>
          <a:lstStyle/>
          <a:p>
            <a:r>
              <a:rPr lang="en-US" sz="2400" dirty="0"/>
              <a:t>I.   PEOPLE </a:t>
            </a:r>
            <a:br>
              <a:rPr lang="en-US" sz="2400" dirty="0"/>
            </a:br>
            <a:r>
              <a:rPr lang="en-US" sz="2400" dirty="0"/>
              <a:t>A. Physical Distancing:</a:t>
            </a:r>
          </a:p>
        </p:txBody>
      </p:sp>
      <p:sp>
        <p:nvSpPr>
          <p:cNvPr id="3" name="Content Placeholder 2"/>
          <p:cNvSpPr>
            <a:spLocks noGrp="1"/>
          </p:cNvSpPr>
          <p:nvPr>
            <p:ph idx="1"/>
          </p:nvPr>
        </p:nvSpPr>
        <p:spPr>
          <a:xfrm>
            <a:off x="447531" y="2418166"/>
            <a:ext cx="9069956" cy="3880773"/>
          </a:xfrm>
        </p:spPr>
        <p:txBody>
          <a:bodyPr>
            <a:normAutofit/>
          </a:bodyPr>
          <a:lstStyle/>
          <a:p>
            <a:pPr>
              <a:buSzPct val="200000"/>
              <a:buBlip>
                <a:blip r:embed="rId2"/>
              </a:buBlip>
            </a:pPr>
            <a:r>
              <a:rPr lang="en-US" sz="2400" dirty="0"/>
              <a:t> What are the common situations that may not allow 6 </a:t>
            </a:r>
            <a:r>
              <a:rPr lang="en-US" sz="2400" dirty="0" err="1"/>
              <a:t>ft</a:t>
            </a:r>
            <a:r>
              <a:rPr lang="en-US" sz="2400" dirty="0"/>
              <a:t> distance between individuals in my business?</a:t>
            </a:r>
          </a:p>
          <a:p>
            <a:pPr>
              <a:buSzPct val="200000"/>
              <a:buBlip>
                <a:blip r:embed="rId2"/>
              </a:buBlip>
            </a:pPr>
            <a:r>
              <a:rPr lang="en-US" sz="2400" dirty="0"/>
              <a:t>What measures will be implemented to ensure the safety of your employees, visitors, clients in such situations?</a:t>
            </a:r>
          </a:p>
          <a:p>
            <a:pPr>
              <a:buSzPct val="200000"/>
              <a:buBlip>
                <a:blip r:embed="rId2"/>
              </a:buBlip>
            </a:pPr>
            <a:r>
              <a:rPr lang="en-US" sz="2400" dirty="0"/>
              <a:t>How will your business manage engagement with clients and visitors on these requirement as applicable?</a:t>
            </a:r>
          </a:p>
          <a:p>
            <a:pPr>
              <a:buSzPct val="200000"/>
              <a:buBlip>
                <a:blip r:embed="rId2"/>
              </a:buBlip>
            </a:pPr>
            <a:r>
              <a:rPr lang="en-US" sz="2400" dirty="0"/>
              <a:t>How will you manage industry specific physical social distancing ?</a:t>
            </a:r>
          </a:p>
          <a:p>
            <a:pPr marL="0" indent="0">
              <a:buSzPct val="200000"/>
              <a:buNone/>
            </a:pPr>
            <a:endParaRPr lang="en-US" sz="2400" dirty="0"/>
          </a:p>
          <a:p>
            <a:pPr>
              <a:buSzPct val="200000"/>
              <a:buBlip>
                <a:blip r:embed="rId2"/>
              </a:buBlip>
            </a:pPr>
            <a:endParaRPr lang="en-US" sz="2400" dirty="0"/>
          </a:p>
        </p:txBody>
      </p:sp>
      <p:pic>
        <p:nvPicPr>
          <p:cNvPr id="1026" name="Picture 2" descr="Figure Sitting In A Blue Question Mark - Question Mark Clip Ar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43589" cy="222804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 xmlns:a16="http://schemas.microsoft.com/office/drawing/2014/main" id="{BCD1B9C3-A2DA-414C-AB1D-7CDC954DC503}"/>
              </a:ext>
            </a:extLst>
          </p:cNvPr>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414251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51" y="287627"/>
            <a:ext cx="8596668" cy="1320800"/>
          </a:xfrm>
        </p:spPr>
        <p:txBody>
          <a:bodyPr>
            <a:noAutofit/>
          </a:bodyPr>
          <a:lstStyle/>
          <a:p>
            <a:r>
              <a:rPr lang="en-US" sz="2400" dirty="0"/>
              <a:t>I.   PEOPLE </a:t>
            </a:r>
            <a:br>
              <a:rPr lang="en-US" sz="2400" dirty="0"/>
            </a:br>
            <a:r>
              <a:rPr lang="en-US" sz="2400" dirty="0"/>
              <a:t>A. Physical Distancing: Some Examples from Essential Businesses Who Have Been Open  </a:t>
            </a:r>
          </a:p>
        </p:txBody>
      </p:sp>
      <p:sp>
        <p:nvSpPr>
          <p:cNvPr id="3" name="Content Placeholder 2"/>
          <p:cNvSpPr>
            <a:spLocks noGrp="1"/>
          </p:cNvSpPr>
          <p:nvPr>
            <p:ph idx="1"/>
          </p:nvPr>
        </p:nvSpPr>
        <p:spPr>
          <a:xfrm>
            <a:off x="484151" y="1787101"/>
            <a:ext cx="8596668" cy="4742488"/>
          </a:xfrm>
        </p:spPr>
        <p:txBody>
          <a:bodyPr>
            <a:normAutofit fontScale="92500" lnSpcReduction="10000"/>
          </a:bodyPr>
          <a:lstStyle/>
          <a:p>
            <a:r>
              <a:rPr lang="en-US" dirty="0">
                <a:solidFill>
                  <a:schemeClr val="tx1"/>
                </a:solidFill>
              </a:rPr>
              <a:t>Reduce employee density on site or job location </a:t>
            </a:r>
          </a:p>
          <a:p>
            <a:pPr lvl="1"/>
            <a:r>
              <a:rPr lang="en-US" dirty="0">
                <a:solidFill>
                  <a:schemeClr val="tx1"/>
                </a:solidFill>
              </a:rPr>
              <a:t>Continue telecommuting if already in place and workable for your business.</a:t>
            </a:r>
          </a:p>
          <a:p>
            <a:pPr lvl="1"/>
            <a:r>
              <a:rPr lang="en-US" dirty="0">
                <a:solidFill>
                  <a:schemeClr val="tx1"/>
                </a:solidFill>
              </a:rPr>
              <a:t> Alternate work schedules</a:t>
            </a:r>
          </a:p>
          <a:p>
            <a:pPr lvl="1"/>
            <a:r>
              <a:rPr lang="en-US" dirty="0">
                <a:solidFill>
                  <a:schemeClr val="tx1"/>
                </a:solidFill>
              </a:rPr>
              <a:t>Avoid multiple crews or teams from working at the same area at the same time</a:t>
            </a:r>
          </a:p>
          <a:p>
            <a:r>
              <a:rPr lang="en-US" dirty="0">
                <a:solidFill>
                  <a:schemeClr val="tx1"/>
                </a:solidFill>
              </a:rPr>
              <a:t>Limit non-essential visitors on-site or employee non-essential travel</a:t>
            </a:r>
          </a:p>
          <a:p>
            <a:pPr lvl="1"/>
            <a:r>
              <a:rPr lang="en-US" dirty="0">
                <a:solidFill>
                  <a:schemeClr val="tx1"/>
                </a:solidFill>
              </a:rPr>
              <a:t>No cold call visitors</a:t>
            </a:r>
          </a:p>
          <a:p>
            <a:pPr lvl="1"/>
            <a:r>
              <a:rPr lang="en-US" dirty="0">
                <a:solidFill>
                  <a:schemeClr val="tx1"/>
                </a:solidFill>
              </a:rPr>
              <a:t>Pre-authorization for visitors</a:t>
            </a:r>
          </a:p>
          <a:p>
            <a:pPr lvl="1"/>
            <a:r>
              <a:rPr lang="en-US" dirty="0">
                <a:solidFill>
                  <a:schemeClr val="tx1"/>
                </a:solidFill>
              </a:rPr>
              <a:t>Determine criticality of visit or travel– required for continued operations or safety</a:t>
            </a:r>
          </a:p>
          <a:p>
            <a:pPr lvl="1"/>
            <a:r>
              <a:rPr lang="en-US" dirty="0">
                <a:solidFill>
                  <a:schemeClr val="tx1"/>
                </a:solidFill>
              </a:rPr>
              <a:t>If traveling to perform work, ascertain the level of COVID mitigation in place at that location and adjust to assure employees have information and PPE</a:t>
            </a:r>
          </a:p>
          <a:p>
            <a:r>
              <a:rPr lang="en-US" dirty="0">
                <a:solidFill>
                  <a:schemeClr val="tx1"/>
                </a:solidFill>
              </a:rPr>
              <a:t>Establish a designated pick up and delivery area</a:t>
            </a:r>
          </a:p>
          <a:p>
            <a:pPr lvl="1"/>
            <a:r>
              <a:rPr lang="en-US" dirty="0">
                <a:solidFill>
                  <a:schemeClr val="tx1"/>
                </a:solidFill>
              </a:rPr>
              <a:t>Tape off or mark a designated area for pickup and delivery</a:t>
            </a:r>
          </a:p>
          <a:p>
            <a:pPr lvl="2"/>
            <a:r>
              <a:rPr lang="en-US" dirty="0">
                <a:solidFill>
                  <a:schemeClr val="tx1"/>
                </a:solidFill>
              </a:rPr>
              <a:t>Allows for contactless pickup and delivery </a:t>
            </a:r>
          </a:p>
          <a:p>
            <a:pPr lvl="2"/>
            <a:r>
              <a:rPr lang="en-US" dirty="0">
                <a:solidFill>
                  <a:schemeClr val="tx1"/>
                </a:solidFill>
              </a:rPr>
              <a:t>Pickup and delivery personnel are required to wear face masks and perform hand hygiene if unable to maintain 6 </a:t>
            </a:r>
            <a:r>
              <a:rPr lang="en-US" dirty="0" err="1">
                <a:solidFill>
                  <a:schemeClr val="tx1"/>
                </a:solidFill>
              </a:rPr>
              <a:t>ft</a:t>
            </a:r>
            <a:r>
              <a:rPr lang="en-US" dirty="0">
                <a:solidFill>
                  <a:schemeClr val="tx1"/>
                </a:solidFill>
              </a:rPr>
              <a:t> social distance </a:t>
            </a:r>
          </a:p>
        </p:txBody>
      </p:sp>
      <p:sp>
        <p:nvSpPr>
          <p:cNvPr id="4" name="Slide Number Placeholder 3">
            <a:extLst>
              <a:ext uri="{FF2B5EF4-FFF2-40B4-BE49-F238E27FC236}">
                <a16:creationId xmlns="" xmlns:a16="http://schemas.microsoft.com/office/drawing/2014/main" id="{3F0B74AE-F262-421A-8401-2404EA61D159}"/>
              </a:ext>
            </a:extLst>
          </p:cNvPr>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54806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133081"/>
            <a:ext cx="8596668" cy="1320800"/>
          </a:xfrm>
        </p:spPr>
        <p:txBody>
          <a:bodyPr>
            <a:noAutofit/>
          </a:bodyPr>
          <a:lstStyle/>
          <a:p>
            <a:r>
              <a:rPr lang="en-US" sz="2400" dirty="0"/>
              <a:t>I.   PEOPLE </a:t>
            </a:r>
            <a:br>
              <a:rPr lang="en-US" sz="2400" dirty="0"/>
            </a:br>
            <a:r>
              <a:rPr lang="en-US" sz="2400" dirty="0"/>
              <a:t>A. Physical Distancing: Some Examples from Essential Businesses Who Have Been Open  </a:t>
            </a:r>
          </a:p>
        </p:txBody>
      </p:sp>
      <p:sp>
        <p:nvSpPr>
          <p:cNvPr id="3" name="Content Placeholder 2"/>
          <p:cNvSpPr>
            <a:spLocks noGrp="1"/>
          </p:cNvSpPr>
          <p:nvPr>
            <p:ph idx="1"/>
          </p:nvPr>
        </p:nvSpPr>
        <p:spPr>
          <a:xfrm>
            <a:off x="497030" y="1568161"/>
            <a:ext cx="8596668" cy="4742488"/>
          </a:xfrm>
        </p:spPr>
        <p:txBody>
          <a:bodyPr>
            <a:normAutofit lnSpcReduction="10000"/>
          </a:bodyPr>
          <a:lstStyle/>
          <a:p>
            <a:r>
              <a:rPr lang="en-US" dirty="0">
                <a:solidFill>
                  <a:schemeClr val="tx1"/>
                </a:solidFill>
              </a:rPr>
              <a:t>Space out work areas </a:t>
            </a:r>
          </a:p>
          <a:p>
            <a:pPr lvl="1"/>
            <a:r>
              <a:rPr lang="en-US" dirty="0">
                <a:solidFill>
                  <a:schemeClr val="tx1"/>
                </a:solidFill>
              </a:rPr>
              <a:t>Move desks, limit office occupancy, spread out production cells </a:t>
            </a:r>
          </a:p>
          <a:p>
            <a:pPr lvl="1"/>
            <a:r>
              <a:rPr lang="en-US" dirty="0">
                <a:solidFill>
                  <a:schemeClr val="tx1"/>
                </a:solidFill>
              </a:rPr>
              <a:t>Establish maximum occupancy for communal areas, meeting rooms, break rooms and rest rooms, to maintain social distancing </a:t>
            </a:r>
          </a:p>
          <a:p>
            <a:pPr lvl="1"/>
            <a:r>
              <a:rPr lang="en-US" dirty="0">
                <a:solidFill>
                  <a:schemeClr val="tx1"/>
                </a:solidFill>
              </a:rPr>
              <a:t>Use tape markings on floor and / or signage in areas of congregation or tight quarters encouraging to social distance and  to wear face coverings</a:t>
            </a:r>
          </a:p>
          <a:p>
            <a:pPr lvl="1"/>
            <a:r>
              <a:rPr lang="en-US" dirty="0">
                <a:solidFill>
                  <a:schemeClr val="tx1"/>
                </a:solidFill>
              </a:rPr>
              <a:t>Limit occupancy in company vehicles.  If not possible, limit duration, require face coverings of both occupants with frequent disinfection /  sanitation  of vehicle and hand hygiene and ventilation. </a:t>
            </a:r>
          </a:p>
          <a:p>
            <a:r>
              <a:rPr lang="en-US" dirty="0">
                <a:solidFill>
                  <a:schemeClr val="tx1"/>
                </a:solidFill>
              </a:rPr>
              <a:t>Provide employees PPE- appropriate face covering</a:t>
            </a:r>
          </a:p>
          <a:p>
            <a:pPr lvl="1"/>
            <a:r>
              <a:rPr lang="en-US" dirty="0">
                <a:solidFill>
                  <a:schemeClr val="tx1"/>
                </a:solidFill>
              </a:rPr>
              <a:t> Wear appropriate face covering when social / physical distancing of 6ft cannot be maintained </a:t>
            </a:r>
            <a:r>
              <a:rPr lang="en-US" b="1" dirty="0">
                <a:solidFill>
                  <a:schemeClr val="tx1"/>
                </a:solidFill>
              </a:rPr>
              <a:t>NYS Executive Order </a:t>
            </a:r>
          </a:p>
          <a:p>
            <a:pPr lvl="1"/>
            <a:r>
              <a:rPr lang="en-US" dirty="0">
                <a:solidFill>
                  <a:schemeClr val="tx1"/>
                </a:solidFill>
              </a:rPr>
              <a:t>Employers are required to provide appropriate face coverings for their employees </a:t>
            </a:r>
          </a:p>
          <a:p>
            <a:pPr lvl="2"/>
            <a:r>
              <a:rPr lang="en-US" dirty="0">
                <a:solidFill>
                  <a:schemeClr val="tx1"/>
                </a:solidFill>
              </a:rPr>
              <a:t>Employees must be trained on how to properly don, remove and clean masks</a:t>
            </a:r>
          </a:p>
          <a:p>
            <a:pPr lvl="1"/>
            <a:r>
              <a:rPr lang="en-US" dirty="0">
                <a:solidFill>
                  <a:schemeClr val="tx1"/>
                </a:solidFill>
              </a:rPr>
              <a:t>Some employers mandate face coverings anytime in the facility or business</a:t>
            </a:r>
          </a:p>
        </p:txBody>
      </p:sp>
      <p:sp>
        <p:nvSpPr>
          <p:cNvPr id="4" name="Slide Number Placeholder 3">
            <a:extLst>
              <a:ext uri="{FF2B5EF4-FFF2-40B4-BE49-F238E27FC236}">
                <a16:creationId xmlns="" xmlns:a16="http://schemas.microsoft.com/office/drawing/2014/main" id="{4FCCBC3C-8E6D-443A-8C64-29987B65B778}"/>
              </a:ext>
            </a:extLst>
          </p:cNvPr>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137952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F75199-5999-4A1E-B3E7-E3A6145D541C}"/>
              </a:ext>
            </a:extLst>
          </p:cNvPr>
          <p:cNvSpPr>
            <a:spLocks noGrp="1"/>
          </p:cNvSpPr>
          <p:nvPr>
            <p:ph type="title"/>
          </p:nvPr>
        </p:nvSpPr>
        <p:spPr>
          <a:xfrm>
            <a:off x="290463" y="451513"/>
            <a:ext cx="8392143" cy="1320800"/>
          </a:xfrm>
        </p:spPr>
        <p:txBody>
          <a:bodyPr>
            <a:noAutofit/>
          </a:bodyPr>
          <a:lstStyle/>
          <a:p>
            <a:r>
              <a:rPr lang="en-US" sz="2400" dirty="0"/>
              <a:t>Phase One Retail:</a:t>
            </a:r>
            <a:br>
              <a:rPr lang="en-US" sz="2400" dirty="0"/>
            </a:br>
            <a:r>
              <a:rPr lang="en-US" sz="2400" dirty="0"/>
              <a:t>Includes delivery, curbside, and in-store pickup service only for the following businesses:</a:t>
            </a:r>
            <a:br>
              <a:rPr lang="en-US" sz="2400" dirty="0"/>
            </a:br>
            <a:endParaRPr lang="en-US" sz="2400" dirty="0"/>
          </a:p>
        </p:txBody>
      </p:sp>
      <p:sp>
        <p:nvSpPr>
          <p:cNvPr id="3" name="Content Placeholder 2">
            <a:extLst>
              <a:ext uri="{FF2B5EF4-FFF2-40B4-BE49-F238E27FC236}">
                <a16:creationId xmlns="" xmlns:a16="http://schemas.microsoft.com/office/drawing/2014/main" id="{C99404F1-765F-4181-8CD3-7673F8631271}"/>
              </a:ext>
            </a:extLst>
          </p:cNvPr>
          <p:cNvSpPr>
            <a:spLocks noGrp="1"/>
          </p:cNvSpPr>
          <p:nvPr>
            <p:ph idx="1"/>
          </p:nvPr>
        </p:nvSpPr>
        <p:spPr>
          <a:xfrm>
            <a:off x="214963" y="2108433"/>
            <a:ext cx="4733565" cy="2340528"/>
          </a:xfrm>
        </p:spPr>
        <p:txBody>
          <a:bodyPr>
            <a:normAutofit fontScale="70000" lnSpcReduction="20000"/>
          </a:bodyPr>
          <a:lstStyle/>
          <a:p>
            <a:r>
              <a:rPr lang="en-US" sz="2300" dirty="0"/>
              <a:t>Clothing Stores</a:t>
            </a:r>
          </a:p>
          <a:p>
            <a:r>
              <a:rPr lang="en-US" sz="2300" dirty="0"/>
              <a:t>Direct Selling Establishments</a:t>
            </a:r>
          </a:p>
          <a:p>
            <a:r>
              <a:rPr lang="en-US" sz="2300" dirty="0"/>
              <a:t>Electronics and Appliance Stores</a:t>
            </a:r>
          </a:p>
          <a:p>
            <a:r>
              <a:rPr lang="en-US" sz="2300" dirty="0"/>
              <a:t>Electronic Shopping and Mail-Order Houses</a:t>
            </a:r>
          </a:p>
          <a:p>
            <a:r>
              <a:rPr lang="en-US" sz="2300" dirty="0"/>
              <a:t>Furniture and Home Furnishing Stores</a:t>
            </a:r>
          </a:p>
          <a:p>
            <a:r>
              <a:rPr lang="en-US" sz="2300" dirty="0"/>
              <a:t>Florists</a:t>
            </a:r>
          </a:p>
          <a:p>
            <a:r>
              <a:rPr lang="en-US" sz="2300" dirty="0"/>
              <a:t>General Merchandise Stores</a:t>
            </a:r>
          </a:p>
          <a:p>
            <a:pPr marL="0" indent="0">
              <a:buNone/>
            </a:pPr>
            <a:endParaRPr lang="en-US" sz="1600" dirty="0"/>
          </a:p>
        </p:txBody>
      </p:sp>
      <p:sp>
        <p:nvSpPr>
          <p:cNvPr id="4" name="Content Placeholder 2">
            <a:extLst>
              <a:ext uri="{FF2B5EF4-FFF2-40B4-BE49-F238E27FC236}">
                <a16:creationId xmlns="" xmlns:a16="http://schemas.microsoft.com/office/drawing/2014/main" id="{DBB50A66-B28A-4D35-B003-71F420074A9B}"/>
              </a:ext>
            </a:extLst>
          </p:cNvPr>
          <p:cNvSpPr txBox="1">
            <a:spLocks/>
          </p:cNvSpPr>
          <p:nvPr/>
        </p:nvSpPr>
        <p:spPr>
          <a:xfrm>
            <a:off x="5076737" y="2108433"/>
            <a:ext cx="4733565" cy="26411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1600" dirty="0"/>
              <a:t>Health and Personal Care Stores </a:t>
            </a:r>
          </a:p>
          <a:p>
            <a:r>
              <a:rPr lang="en-US" sz="1600" dirty="0"/>
              <a:t>Jewelry, Luggage, and Leather Goods Stores</a:t>
            </a:r>
          </a:p>
          <a:p>
            <a:r>
              <a:rPr lang="en-US" sz="1600" dirty="0"/>
              <a:t>Lawn and Garden Equipment and Supplies Stores</a:t>
            </a:r>
          </a:p>
          <a:p>
            <a:r>
              <a:rPr lang="en-US" sz="1600" dirty="0"/>
              <a:t>Office Supplies, Stationery, and Gift Stores</a:t>
            </a:r>
          </a:p>
          <a:p>
            <a:r>
              <a:rPr lang="en-US" sz="1600" dirty="0"/>
              <a:t>Used Merchandise Stores</a:t>
            </a:r>
          </a:p>
          <a:p>
            <a:r>
              <a:rPr lang="en-US" sz="1600" dirty="0"/>
              <a:t>Shoe Stores</a:t>
            </a:r>
          </a:p>
          <a:p>
            <a:r>
              <a:rPr lang="en-US" sz="1600" dirty="0"/>
              <a:t>Sporting Goods, Hobby, Musical Instrument and Book Stores</a:t>
            </a:r>
          </a:p>
          <a:p>
            <a:r>
              <a:rPr lang="en-US" sz="1600" dirty="0"/>
              <a:t>Other Miscellaneous Store Retailers</a:t>
            </a:r>
          </a:p>
          <a:p>
            <a:endParaRPr lang="en-US" sz="1600" dirty="0"/>
          </a:p>
        </p:txBody>
      </p:sp>
      <p:sp>
        <p:nvSpPr>
          <p:cNvPr id="5" name="Slide Number Placeholder 4">
            <a:extLst>
              <a:ext uri="{FF2B5EF4-FFF2-40B4-BE49-F238E27FC236}">
                <a16:creationId xmlns="" xmlns:a16="http://schemas.microsoft.com/office/drawing/2014/main" id="{B6B63E81-B551-4E95-A03C-CFC31547EB3D}"/>
              </a:ext>
            </a:extLst>
          </p:cNvPr>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178121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A3710B-D6BA-4BC2-85E0-96A841769569}"/>
              </a:ext>
            </a:extLst>
          </p:cNvPr>
          <p:cNvSpPr>
            <a:spLocks noGrp="1"/>
          </p:cNvSpPr>
          <p:nvPr>
            <p:ph type="title"/>
          </p:nvPr>
        </p:nvSpPr>
        <p:spPr>
          <a:xfrm>
            <a:off x="1659366" y="258326"/>
            <a:ext cx="10212946" cy="1320800"/>
          </a:xfrm>
        </p:spPr>
        <p:txBody>
          <a:bodyPr>
            <a:normAutofit/>
          </a:bodyPr>
          <a:lstStyle/>
          <a:p>
            <a:r>
              <a:rPr lang="en-US" sz="2400" dirty="0"/>
              <a:t>Additional Physical Social Distancing</a:t>
            </a:r>
            <a:br>
              <a:rPr lang="en-US" sz="2400" dirty="0"/>
            </a:br>
            <a:r>
              <a:rPr lang="en-US" sz="2400" dirty="0"/>
              <a:t>  Considerations for Retail </a:t>
            </a:r>
          </a:p>
        </p:txBody>
      </p:sp>
      <p:sp>
        <p:nvSpPr>
          <p:cNvPr id="3" name="Content Placeholder 2">
            <a:extLst>
              <a:ext uri="{FF2B5EF4-FFF2-40B4-BE49-F238E27FC236}">
                <a16:creationId xmlns="" xmlns:a16="http://schemas.microsoft.com/office/drawing/2014/main" id="{3AF5A782-A5C6-4A81-9027-EF687026BE65}"/>
              </a:ext>
            </a:extLst>
          </p:cNvPr>
          <p:cNvSpPr>
            <a:spLocks noGrp="1"/>
          </p:cNvSpPr>
          <p:nvPr>
            <p:ph idx="1"/>
          </p:nvPr>
        </p:nvSpPr>
        <p:spPr>
          <a:xfrm>
            <a:off x="257577" y="1246898"/>
            <a:ext cx="10200068" cy="5037992"/>
          </a:xfrm>
        </p:spPr>
        <p:txBody>
          <a:bodyPr>
            <a:noAutofit/>
          </a:bodyPr>
          <a:lstStyle/>
          <a:p>
            <a:r>
              <a:rPr lang="en-US" sz="2000" b="1" dirty="0"/>
              <a:t/>
            </a:r>
            <a:br>
              <a:rPr lang="en-US" sz="2000" b="1" dirty="0"/>
            </a:br>
            <a:r>
              <a:rPr lang="en-US" sz="2000" dirty="0"/>
              <a:t>In-store pickup is defined as a customer placing an order for specific item(s) by phone or internet in advance, then collecting such order at the retail location.  </a:t>
            </a:r>
          </a:p>
          <a:p>
            <a:r>
              <a:rPr lang="en-US" sz="2000" dirty="0"/>
              <a:t>The retail location must abide by physical distancing requirements which prohibit occupancy within the location to no more than 50% of the maximum occupancy, including both employees and customers.  </a:t>
            </a:r>
          </a:p>
          <a:p>
            <a:r>
              <a:rPr lang="en-US" sz="2000" dirty="0"/>
              <a:t>Customers are only allowed on the premise to retrieve their prearranged order; not to browse or place an in-person order.  </a:t>
            </a:r>
          </a:p>
          <a:p>
            <a:r>
              <a:rPr lang="en-US" sz="2000" dirty="0"/>
              <a:t>Customers must maintain 6 feet of space from others or wear an acceptable face covering, if unable to maintain such distance.​</a:t>
            </a:r>
          </a:p>
          <a:p>
            <a:r>
              <a:rPr lang="en-US" sz="2000" dirty="0"/>
              <a:t>Stagger customer arrival times by advisement of pick up time windows and avoid direct hand off</a:t>
            </a:r>
          </a:p>
        </p:txBody>
      </p:sp>
      <p:sp>
        <p:nvSpPr>
          <p:cNvPr id="4" name="Slide Number Placeholder 3">
            <a:extLst>
              <a:ext uri="{FF2B5EF4-FFF2-40B4-BE49-F238E27FC236}">
                <a16:creationId xmlns="" xmlns:a16="http://schemas.microsoft.com/office/drawing/2014/main" id="{9E5EBA10-C5F5-49A6-8FBA-98139CFE86CA}"/>
              </a:ext>
            </a:extLst>
          </p:cNvPr>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34456594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623</TotalTime>
  <Words>3539</Words>
  <Application>Microsoft Office PowerPoint</Application>
  <PresentationFormat>Widescreen</PresentationFormat>
  <Paragraphs>477</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Symbol</vt:lpstr>
      <vt:lpstr>Times New Roman</vt:lpstr>
      <vt:lpstr>Trebuchet MS</vt:lpstr>
      <vt:lpstr>Wingdings 3</vt:lpstr>
      <vt:lpstr>Facet</vt:lpstr>
      <vt:lpstr>RE-OPENING NY PHASE 1 INDUSTRIES </vt:lpstr>
      <vt:lpstr>PHASE -1 REOPENING COVID-19 MITIGATION SAFETY PLAN BUSINESSES MUST PUT IN PLACE </vt:lpstr>
      <vt:lpstr>I.   PEOPLE A. Physical Distancing: Your Company Agrees to do the Following </vt:lpstr>
      <vt:lpstr>I.   PEOPLE (continued…) A. Physical Distancing: Your Company Agrees to do the Following </vt:lpstr>
      <vt:lpstr>I.   PEOPLE  A. Physical Distancing:</vt:lpstr>
      <vt:lpstr>I.   PEOPLE  A. Physical Distancing: Some Examples from Essential Businesses Who Have Been Open  </vt:lpstr>
      <vt:lpstr>I.   PEOPLE  A. Physical Distancing: Some Examples from Essential Businesses Who Have Been Open  </vt:lpstr>
      <vt:lpstr>Phase One Retail: Includes delivery, curbside, and in-store pickup service only for the following businesses: </vt:lpstr>
      <vt:lpstr>Additional Physical Social Distancing   Considerations for Retail </vt:lpstr>
      <vt:lpstr>Additional Physical Social Distancing   Considerations for Retail </vt:lpstr>
      <vt:lpstr>II.   PLACES A. Protective Equipment: Your Company Agrees to do the Following </vt:lpstr>
      <vt:lpstr>II.   PLACES A. Protective Equipment</vt:lpstr>
      <vt:lpstr>II.   PLACES A. Protective Equipment: Some Examples from Essential Businesses Who Have Been Open  </vt:lpstr>
      <vt:lpstr>II.   PLACES B. Hygiene and cleaning: Your Company Agrees to do the Following </vt:lpstr>
      <vt:lpstr>II.   PLACES B. Hygiene and cleaning</vt:lpstr>
      <vt:lpstr>II.   PLACES B. Hygiene and Cleaning: Some Examples from Essential Businesses Who Have Been Open  </vt:lpstr>
      <vt:lpstr>II.   PLACES B. Hygiene and Cleaning: Some Examples from Essential Businesses Who Have Been Open  </vt:lpstr>
      <vt:lpstr>II.   PLACES C. Communication: Your Company Agrees to do  the Following </vt:lpstr>
      <vt:lpstr>II.   PLACES C. Communication </vt:lpstr>
      <vt:lpstr>II.   PLACES C. Communication Some Examples from Essential Businesses Who Have Been Open  </vt:lpstr>
      <vt:lpstr>II.   PLACES C. Communication</vt:lpstr>
      <vt:lpstr>III.   PROCESS A. Daily Screening: </vt:lpstr>
      <vt:lpstr>III.   PROCESS A. Daily Screening: Your Company agrees to do the  Following: </vt:lpstr>
      <vt:lpstr>III.   PROCESS A. Daily Screening: </vt:lpstr>
      <vt:lpstr>III.   PROCESS A. Mandatory Daily Screening:</vt:lpstr>
      <vt:lpstr>III.   PROCESS A. Mandatory Daily Screening:</vt:lpstr>
      <vt:lpstr>Employee Monitoring After Exposure to Suspected or Confirmed COVID-19 </vt:lpstr>
      <vt:lpstr>Employee Monitoring After Exposure to Suspected or Confirmed COVID-19  CDC Guidance</vt:lpstr>
      <vt:lpstr>Employee Monitoring After Exposure to Suspected or Confirmed COVID-19  CDC Guidance</vt:lpstr>
      <vt:lpstr>III.   PROCESS B. Contact Tracing and disinfection: Your Company Agrees to do the Following</vt:lpstr>
      <vt:lpstr>III.   PROCESS B. Contact Tracing and disinfection</vt:lpstr>
      <vt:lpstr>III.   PROCESS B. Contact Tracing and disinfection: </vt:lpstr>
      <vt:lpstr>III.   PROCESS B. Contact Tracing and disinfection: </vt:lpstr>
      <vt:lpstr>III.   PROCESS B. Contact Tracing Screen review documented: </vt:lpstr>
      <vt:lpstr>IMPORTANT WEBSITES</vt:lpstr>
      <vt:lpstr>PHASE -1 REOPENING COVID-19 MITIGATION SAFTEY PLAN BUSINESSES MUST PUT IN PLACE </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RE-OPENING NY PHASE 1 INDUSTRIES</dc:title>
  <dc:creator>Petra Klein</dc:creator>
  <cp:lastModifiedBy>Petra Klein</cp:lastModifiedBy>
  <cp:revision>63</cp:revision>
  <cp:lastPrinted>2020-05-26T18:34:12Z</cp:lastPrinted>
  <dcterms:created xsi:type="dcterms:W3CDTF">2020-05-26T12:14:29Z</dcterms:created>
  <dcterms:modified xsi:type="dcterms:W3CDTF">2020-05-28T17:09:42Z</dcterms:modified>
</cp:coreProperties>
</file>