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8"/>
  </p:notesMasterIdLst>
  <p:sldIdLst>
    <p:sldId id="256" r:id="rId2"/>
    <p:sldId id="259" r:id="rId3"/>
    <p:sldId id="297" r:id="rId4"/>
    <p:sldId id="298" r:id="rId5"/>
    <p:sldId id="315" r:id="rId6"/>
    <p:sldId id="318" r:id="rId7"/>
    <p:sldId id="319" r:id="rId8"/>
    <p:sldId id="320" r:id="rId9"/>
    <p:sldId id="321" r:id="rId10"/>
    <p:sldId id="299" r:id="rId11"/>
    <p:sldId id="300" r:id="rId12"/>
    <p:sldId id="304" r:id="rId13"/>
    <p:sldId id="302" r:id="rId14"/>
    <p:sldId id="305" r:id="rId15"/>
    <p:sldId id="301" r:id="rId16"/>
    <p:sldId id="322" r:id="rId17"/>
    <p:sldId id="355" r:id="rId18"/>
    <p:sldId id="323" r:id="rId19"/>
    <p:sldId id="324" r:id="rId20"/>
    <p:sldId id="326" r:id="rId21"/>
    <p:sldId id="325" r:id="rId22"/>
    <p:sldId id="327" r:id="rId23"/>
    <p:sldId id="328" r:id="rId24"/>
    <p:sldId id="295" r:id="rId25"/>
    <p:sldId id="329" r:id="rId26"/>
    <p:sldId id="330" r:id="rId27"/>
    <p:sldId id="308" r:id="rId28"/>
    <p:sldId id="309" r:id="rId29"/>
    <p:sldId id="331" r:id="rId30"/>
    <p:sldId id="332" r:id="rId31"/>
    <p:sldId id="333" r:id="rId32"/>
    <p:sldId id="358" r:id="rId33"/>
    <p:sldId id="357" r:id="rId34"/>
    <p:sldId id="334" r:id="rId35"/>
    <p:sldId id="335" r:id="rId36"/>
    <p:sldId id="303" r:id="rId37"/>
    <p:sldId id="306" r:id="rId38"/>
    <p:sldId id="372" r:id="rId39"/>
    <p:sldId id="371" r:id="rId40"/>
    <p:sldId id="307" r:id="rId41"/>
    <p:sldId id="336" r:id="rId42"/>
    <p:sldId id="285" r:id="rId43"/>
    <p:sldId id="339" r:id="rId44"/>
    <p:sldId id="340" r:id="rId45"/>
    <p:sldId id="272" r:id="rId46"/>
    <p:sldId id="276" r:id="rId47"/>
    <p:sldId id="337" r:id="rId48"/>
    <p:sldId id="356" r:id="rId49"/>
    <p:sldId id="364" r:id="rId50"/>
    <p:sldId id="362" r:id="rId51"/>
    <p:sldId id="363" r:id="rId52"/>
    <p:sldId id="344" r:id="rId53"/>
    <p:sldId id="341" r:id="rId54"/>
    <p:sldId id="361" r:id="rId55"/>
    <p:sldId id="349" r:id="rId56"/>
    <p:sldId id="353" r:id="rId57"/>
    <p:sldId id="359" r:id="rId58"/>
    <p:sldId id="360" r:id="rId59"/>
    <p:sldId id="365" r:id="rId60"/>
    <p:sldId id="366" r:id="rId61"/>
    <p:sldId id="367" r:id="rId62"/>
    <p:sldId id="368" r:id="rId63"/>
    <p:sldId id="374" r:id="rId64"/>
    <p:sldId id="354" r:id="rId65"/>
    <p:sldId id="375" r:id="rId66"/>
    <p:sldId id="294" r:id="rId6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660"/>
  </p:normalViewPr>
  <p:slideViewPr>
    <p:cSldViewPr snapToGrid="0">
      <p:cViewPr varScale="1">
        <p:scale>
          <a:sx n="106" d="100"/>
          <a:sy n="106" d="100"/>
        </p:scale>
        <p:origin x="156" y="228"/>
      </p:cViewPr>
      <p:guideLst/>
    </p:cSldViewPr>
  </p:slideViewPr>
  <p:notesTextViewPr>
    <p:cViewPr>
      <p:scale>
        <a:sx n="1" d="1"/>
        <a:sy n="1" d="1"/>
      </p:scale>
      <p:origin x="0" y="0"/>
    </p:cViewPr>
  </p:notesTextViewPr>
  <p:sorterViewPr>
    <p:cViewPr>
      <p:scale>
        <a:sx n="100" d="100"/>
        <a:sy n="100" d="100"/>
      </p:scale>
      <p:origin x="0" y="-106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01CF6A4A-FDF1-4429-9121-7142972D7C72}" type="datetimeFigureOut">
              <a:rPr lang="en-US" smtClean="0"/>
              <a:t>6/7/2020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D0458A1C-3D65-4177-AB3D-237E799A7583}" type="slidenum">
              <a:rPr lang="en-US" smtClean="0"/>
              <a:t>‹#›</a:t>
            </a:fld>
            <a:endParaRPr lang="en-US"/>
          </a:p>
        </p:txBody>
      </p:sp>
    </p:spTree>
    <p:extLst>
      <p:ext uri="{BB962C8B-B14F-4D97-AF65-F5344CB8AC3E}">
        <p14:creationId xmlns:p14="http://schemas.microsoft.com/office/powerpoint/2010/main" val="53949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3E79C2-1828-41F0-9DE1-DA3EA23D0A44}" type="datetime1">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897D4-46BC-465B-B22C-39A10ED218F4}" type="datetime1">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30F95D-A336-449F-BB12-9E76A02567D2}" type="datetime1">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3D9BBE-E3B1-40C8-9973-8B8B6978DF1A}" type="datetime1">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6F2136-2376-4BD0-9CC7-33C78E9ADD12}" type="datetime1">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9F4F00-A51F-4CF0-890F-CEB1608C3BFF}" type="datetime1">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1C9C3-F4E5-4061-87C8-04AA1FD11FAB}" type="datetime1">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5CA6A-431F-4E65-BD00-0997618F78F3}" type="datetime1">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7C9F8-F7CE-49CA-8F56-50E8FEBAB6F1}" type="datetime1">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DE453D-EEC8-42A2-96C6-9AC940458439}" type="datetime1">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8C5A1F-2840-4EE7-B239-67160672D362}" type="datetime1">
              <a:rPr lang="en-US" smtClean="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64EB9A-CDCD-4C7F-B310-2E5DBA188BBB}" type="datetime1">
              <a:rPr lang="en-US" smtClean="0"/>
              <a:t>6/7/2020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8DF78C-BD32-4134-B587-6D2B011C5654}" type="datetime1">
              <a:rPr lang="en-US" smtClean="0"/>
              <a:t>6/7/2020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C6C2E-7FC3-45DD-B9C6-3DF7FA011DAD}" type="datetime1">
              <a:rPr lang="en-US" smtClean="0"/>
              <a:t>6/7/2020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9D06BD-DD6D-4A53-AC09-1FA5A8351BB6}" type="datetime1">
              <a:rPr lang="en-US" smtClean="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85CAFAFB-59A2-4422-9571-DC89B3A05D99}" type="datetime1">
              <a:rPr lang="en-US" smtClean="0"/>
              <a:t>6/7/2020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13FBAC-DA89-40AD-AD62-D88734B9064A}" type="datetime1">
              <a:rPr lang="en-US" smtClean="0"/>
              <a:t>6/7/2020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ogle.com/search?q=orange+county+doh+contact+information&amp;rlz=1C1JZAP_enUS838US838&amp;oq=ORANGE+CO+DOH+CONTACT&amp;aqs=chrome.1.69i57j33l2.13607j0j8&amp;sourceid=chrome&amp;ie=UTF-8"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forward.ny.gov/phase-two-industrie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2626" y="2404531"/>
            <a:ext cx="7766936" cy="1646302"/>
          </a:xfrm>
        </p:spPr>
        <p:txBody>
          <a:bodyPr/>
          <a:lstStyle/>
          <a:p>
            <a:pPr algn="ctr"/>
            <a:r>
              <a:rPr lang="en-US" dirty="0"/>
              <a:t>RE-OPENING NY PHASE II INDUSTRIES </a:t>
            </a:r>
          </a:p>
        </p:txBody>
      </p:sp>
      <p:sp>
        <p:nvSpPr>
          <p:cNvPr id="3" name="Subtitle 2"/>
          <p:cNvSpPr>
            <a:spLocks noGrp="1"/>
          </p:cNvSpPr>
          <p:nvPr>
            <p:ph type="subTitle" idx="1"/>
          </p:nvPr>
        </p:nvSpPr>
        <p:spPr/>
        <p:txBody>
          <a:bodyPr/>
          <a:lstStyle/>
          <a:p>
            <a:pPr algn="ctr"/>
            <a:r>
              <a:rPr lang="en-US" dirty="0"/>
              <a:t>P. KLEIN GALILEO TECHNOLOGY GROUP</a:t>
            </a:r>
          </a:p>
        </p:txBody>
      </p:sp>
      <p:sp>
        <p:nvSpPr>
          <p:cNvPr id="4" name="Slide Number Placeholder 3">
            <a:extLst>
              <a:ext uri="{FF2B5EF4-FFF2-40B4-BE49-F238E27FC236}">
                <a16:creationId xmlns:a16="http://schemas.microsoft.com/office/drawing/2014/main" id="{BC26CC72-41C9-4E87-AE7E-C821F49B2FCB}"/>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5" name="Rectangle 4">
            <a:extLst>
              <a:ext uri="{FF2B5EF4-FFF2-40B4-BE49-F238E27FC236}">
                <a16:creationId xmlns:a16="http://schemas.microsoft.com/office/drawing/2014/main" id="{59B342E3-FE30-45B1-BA33-5AAF964A1C9F}"/>
              </a:ext>
            </a:extLst>
          </p:cNvPr>
          <p:cNvSpPr/>
          <p:nvPr/>
        </p:nvSpPr>
        <p:spPr>
          <a:xfrm>
            <a:off x="2494663" y="5147732"/>
            <a:ext cx="6096000" cy="1177245"/>
          </a:xfrm>
          <a:prstGeom prst="rect">
            <a:avLst/>
          </a:prstGeom>
        </p:spPr>
        <p:txBody>
          <a:bodyPr>
            <a:spAutoFit/>
          </a:bodyPr>
          <a:lstStyle/>
          <a:p>
            <a:r>
              <a:rPr lang="en-US" sz="1000" dirty="0">
                <a:solidFill>
                  <a:srgbClr val="222222"/>
                </a:solidFill>
                <a:latin typeface="Arial" panose="020B0604020202020204" pitchFamily="34" charset="0"/>
              </a:rPr>
              <a:t>Orange County Industrial Development Agency, the Accelerator, and Galileo Technology Group offer this presentation for the sole purpose of providing general information. This presentation and the information presented alongside it, should not construed as advice or guidance with respect to the subjects and issues covered herein. Your participation in this presentation or consideration of the materials and information provided during it does not constitute a relationship between you, Orange County Industrial Development Agency, the Accelerator, and/or Galileo Technology Group.</a:t>
            </a:r>
            <a:endParaRPr lang="en-US" sz="1400" dirty="0">
              <a:solidFill>
                <a:srgbClr val="222222"/>
              </a:solidFill>
              <a:latin typeface="Arial" panose="020B0604020202020204" pitchFamily="34" charset="0"/>
            </a:endParaRPr>
          </a:p>
          <a:p>
            <a:r>
              <a:rPr lang="en-US" sz="1000" dirty="0">
                <a:solidFill>
                  <a:srgbClr val="222222"/>
                </a:solidFill>
                <a:latin typeface="Arial" panose="020B0604020202020204" pitchFamily="34" charset="0"/>
              </a:rPr>
              <a:t> </a:t>
            </a:r>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2988645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10</a:t>
            </a:fld>
            <a:endParaRPr lang="en-US" dirty="0"/>
          </a:p>
        </p:txBody>
      </p:sp>
      <p:pic>
        <p:nvPicPr>
          <p:cNvPr id="3" name="Picture 2">
            <a:extLst>
              <a:ext uri="{FF2B5EF4-FFF2-40B4-BE49-F238E27FC236}">
                <a16:creationId xmlns:a16="http://schemas.microsoft.com/office/drawing/2014/main" id="{9B145105-1FDE-4949-9124-0587569F0BD4}"/>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306120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11</a:t>
            </a:fld>
            <a:endParaRPr lang="en-US" dirty="0"/>
          </a:p>
        </p:txBody>
      </p:sp>
      <p:pic>
        <p:nvPicPr>
          <p:cNvPr id="2" name="Picture 1">
            <a:extLst>
              <a:ext uri="{FF2B5EF4-FFF2-40B4-BE49-F238E27FC236}">
                <a16:creationId xmlns:a16="http://schemas.microsoft.com/office/drawing/2014/main" id="{11266D71-D6C6-444A-BD20-108E3216214C}"/>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192676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12</a:t>
            </a:fld>
            <a:endParaRPr lang="en-US" dirty="0"/>
          </a:p>
        </p:txBody>
      </p:sp>
      <p:pic>
        <p:nvPicPr>
          <p:cNvPr id="3" name="Picture 2">
            <a:extLst>
              <a:ext uri="{FF2B5EF4-FFF2-40B4-BE49-F238E27FC236}">
                <a16:creationId xmlns:a16="http://schemas.microsoft.com/office/drawing/2014/main" id="{9B145105-1FDE-4949-9124-0587569F0BD4}"/>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1184371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13</a:t>
            </a:fld>
            <a:endParaRPr lang="en-US" dirty="0"/>
          </a:p>
        </p:txBody>
      </p:sp>
      <p:pic>
        <p:nvPicPr>
          <p:cNvPr id="2" name="Picture 1">
            <a:extLst>
              <a:ext uri="{FF2B5EF4-FFF2-40B4-BE49-F238E27FC236}">
                <a16:creationId xmlns:a16="http://schemas.microsoft.com/office/drawing/2014/main" id="{BA095EDF-8F1F-4B01-A43E-56A353C06871}"/>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2182935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14</a:t>
            </a:fld>
            <a:endParaRPr lang="en-US" dirty="0"/>
          </a:p>
        </p:txBody>
      </p:sp>
      <p:pic>
        <p:nvPicPr>
          <p:cNvPr id="3" name="Picture 2">
            <a:extLst>
              <a:ext uri="{FF2B5EF4-FFF2-40B4-BE49-F238E27FC236}">
                <a16:creationId xmlns:a16="http://schemas.microsoft.com/office/drawing/2014/main" id="{9B145105-1FDE-4949-9124-0587569F0BD4}"/>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3662007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15</a:t>
            </a:fld>
            <a:endParaRPr lang="en-US" dirty="0"/>
          </a:p>
        </p:txBody>
      </p:sp>
      <p:pic>
        <p:nvPicPr>
          <p:cNvPr id="2" name="Picture 1">
            <a:extLst>
              <a:ext uri="{FF2B5EF4-FFF2-40B4-BE49-F238E27FC236}">
                <a16:creationId xmlns:a16="http://schemas.microsoft.com/office/drawing/2014/main" id="{8D2DF29E-2926-46F7-8E6B-A00AE54F27EE}"/>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123489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49" y="719015"/>
            <a:ext cx="9334962" cy="1320800"/>
          </a:xfrm>
        </p:spPr>
        <p:txBody>
          <a:bodyPr>
            <a:normAutofit/>
          </a:bodyPr>
          <a:lstStyle/>
          <a:p>
            <a:pPr algn="ctr"/>
            <a:r>
              <a:rPr lang="en-US" sz="2400" dirty="0"/>
              <a:t>PHASE -II REOPENING </a:t>
            </a:r>
            <a:br>
              <a:rPr lang="en-US" sz="2400" dirty="0"/>
            </a:br>
            <a:r>
              <a:rPr lang="en-US" sz="2400" dirty="0"/>
              <a:t>MANDATORY REQUIREMENTS FOR ALL PHASE II BUSINESSES</a:t>
            </a:r>
            <a:br>
              <a:rPr lang="en-US" sz="2400" dirty="0"/>
            </a:br>
            <a:r>
              <a:rPr lang="en-US" sz="1600" dirty="0">
                <a:hlinkClick r:id="rId2"/>
              </a:rPr>
              <a:t>https://forward.ny.gov/phase-two-industries</a:t>
            </a:r>
            <a:endParaRPr lang="en-US" sz="2400" dirty="0"/>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16</a:t>
            </a:fld>
            <a:endParaRPr lang="en-US" dirty="0"/>
          </a:p>
        </p:txBody>
      </p:sp>
      <p:sp>
        <p:nvSpPr>
          <p:cNvPr id="7" name="Content Placeholder 6"/>
          <p:cNvSpPr>
            <a:spLocks noGrp="1"/>
          </p:cNvSpPr>
          <p:nvPr>
            <p:ph idx="1"/>
          </p:nvPr>
        </p:nvSpPr>
        <p:spPr/>
        <p:txBody>
          <a:bodyPr/>
          <a:lstStyle/>
          <a:p>
            <a:r>
              <a:rPr lang="en-US" dirty="0"/>
              <a:t>OFFICES</a:t>
            </a:r>
          </a:p>
          <a:p>
            <a:r>
              <a:rPr lang="en-US" dirty="0"/>
              <a:t>REAL ESTATE</a:t>
            </a:r>
          </a:p>
          <a:p>
            <a:r>
              <a:rPr lang="en-US" dirty="0"/>
              <a:t>ESSENTIAL AND PHASE II INSTORE RETAIL</a:t>
            </a:r>
          </a:p>
          <a:p>
            <a:r>
              <a:rPr lang="en-US" dirty="0"/>
              <a:t>VEHICLE SALES, LEASES AND RENTALS</a:t>
            </a:r>
          </a:p>
          <a:p>
            <a:r>
              <a:rPr lang="en-US" dirty="0"/>
              <a:t>RETAIL RENTAL, REPAIRE AND CLEANING</a:t>
            </a:r>
          </a:p>
          <a:p>
            <a:r>
              <a:rPr lang="en-US" dirty="0"/>
              <a:t>COMMERICAL BUILDING MANAGEMENT</a:t>
            </a:r>
          </a:p>
          <a:p>
            <a:r>
              <a:rPr lang="en-US" dirty="0"/>
              <a:t>HAIR SALONS / BARBER SHOPS</a:t>
            </a:r>
          </a:p>
          <a:p>
            <a:r>
              <a:rPr lang="en-US" dirty="0"/>
              <a:t>OUTDOOR AND TAKE OUT/DELIVERY FOOD SERVICES</a:t>
            </a:r>
          </a:p>
        </p:txBody>
      </p:sp>
    </p:spTree>
    <p:extLst>
      <p:ext uri="{BB962C8B-B14F-4D97-AF65-F5344CB8AC3E}">
        <p14:creationId xmlns:p14="http://schemas.microsoft.com/office/powerpoint/2010/main" val="3294965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PHYSICAL DISTANCING</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399561" y="760606"/>
            <a:ext cx="10299699" cy="5015033"/>
          </a:xfrm>
        </p:spPr>
        <p:txBody>
          <a:bodyPr>
            <a:noAutofit/>
          </a:bodyPr>
          <a:lstStyle/>
          <a:p>
            <a:pPr marL="0" indent="0">
              <a:buNone/>
            </a:pPr>
            <a:r>
              <a:rPr lang="en-US" sz="2400" b="1" dirty="0">
                <a:latin typeface="Calibri" panose="020F0502020204030204" pitchFamily="34" charset="0"/>
              </a:rPr>
              <a:t>I.   PEOPLE</a:t>
            </a:r>
          </a:p>
          <a:p>
            <a:pPr marL="0" indent="0">
              <a:buNone/>
            </a:pPr>
            <a:r>
              <a:rPr lang="en-US" sz="2400" dirty="0">
                <a:latin typeface="Calibri" panose="020F0502020204030204" pitchFamily="34" charset="0"/>
              </a:rPr>
              <a:t>Physical distancing: </a:t>
            </a:r>
            <a:r>
              <a:rPr lang="en-US" dirty="0"/>
              <a:t>Reduce physical density of people to help ensure 6 ft distancing </a:t>
            </a:r>
          </a:p>
          <a:p>
            <a:r>
              <a:rPr lang="en-US" dirty="0"/>
              <a:t>Ensure that total occupancy is limited to 50 % of the maximum occupancy for an area as set by the certificate of occupancy inclusive of:</a:t>
            </a:r>
          </a:p>
          <a:p>
            <a:pPr lvl="1"/>
            <a:r>
              <a:rPr lang="en-US" dirty="0"/>
              <a:t>Salespeople</a:t>
            </a:r>
          </a:p>
          <a:p>
            <a:pPr lvl="1"/>
            <a:r>
              <a:rPr lang="en-US" dirty="0"/>
              <a:t>Workers</a:t>
            </a:r>
          </a:p>
          <a:p>
            <a:pPr lvl="1"/>
            <a:r>
              <a:rPr lang="en-US" dirty="0"/>
              <a:t>Subcontractors </a:t>
            </a:r>
          </a:p>
          <a:p>
            <a:pPr lvl="1"/>
            <a:r>
              <a:rPr lang="en-US" dirty="0"/>
              <a:t>Vendors</a:t>
            </a:r>
          </a:p>
          <a:p>
            <a:pPr lvl="1"/>
            <a:r>
              <a:rPr lang="en-US" dirty="0"/>
              <a:t>Customers</a:t>
            </a:r>
          </a:p>
          <a:p>
            <a:pPr lvl="1"/>
            <a:r>
              <a:rPr lang="en-US" dirty="0"/>
              <a:t>Tenants – commercial building management</a:t>
            </a:r>
          </a:p>
          <a:p>
            <a:r>
              <a:rPr lang="en-US" dirty="0"/>
              <a:t>Employers will need to monitor the flow of traffic into the business to ensure 50 % capacity is not exceeded</a:t>
            </a:r>
          </a:p>
          <a:p>
            <a:r>
              <a:rPr lang="en-US" dirty="0"/>
              <a:t>A distance of 6 feet must be maintained amongst all individuals at all times unless core activities requires a shorter distance</a:t>
            </a:r>
          </a:p>
          <a:p>
            <a:r>
              <a:rPr lang="en-US" dirty="0"/>
              <a:t>At any time individuals come within 6 feet of another person, acceptable face coverings must be worn</a:t>
            </a:r>
          </a:p>
          <a:p>
            <a:pPr marL="0" indent="0">
              <a:buNone/>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17</a:t>
            </a:fld>
            <a:endParaRPr lang="en-US" dirty="0"/>
          </a:p>
        </p:txBody>
      </p:sp>
    </p:spTree>
    <p:extLst>
      <p:ext uri="{BB962C8B-B14F-4D97-AF65-F5344CB8AC3E}">
        <p14:creationId xmlns:p14="http://schemas.microsoft.com/office/powerpoint/2010/main" val="364550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PHYSICAL DISTANCING</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414020" y="761153"/>
            <a:ext cx="10299699" cy="5015033"/>
          </a:xfrm>
        </p:spPr>
        <p:txBody>
          <a:bodyPr>
            <a:noAutofit/>
          </a:bodyPr>
          <a:lstStyle/>
          <a:p>
            <a:pPr marL="0" indent="0">
              <a:buNone/>
            </a:pPr>
            <a:r>
              <a:rPr lang="en-US" sz="2400" b="1" dirty="0">
                <a:latin typeface="Calibri" panose="020F0502020204030204" pitchFamily="34" charset="0"/>
              </a:rPr>
              <a:t>I.   PEOPLE</a:t>
            </a:r>
          </a:p>
          <a:p>
            <a:pPr marL="0" indent="0">
              <a:buNone/>
            </a:pPr>
            <a:r>
              <a:rPr lang="en-US" sz="2400" dirty="0">
                <a:latin typeface="Calibri" panose="020F0502020204030204" pitchFamily="34" charset="0"/>
              </a:rPr>
              <a:t>Physical distancing: </a:t>
            </a:r>
            <a:r>
              <a:rPr lang="en-US" dirty="0"/>
              <a:t>Reduce physical density of people to help ensure 6 ft distancing </a:t>
            </a:r>
          </a:p>
          <a:p>
            <a:r>
              <a:rPr lang="en-US" dirty="0"/>
              <a:t>Prohibit use of confined space by more than one person at a time, unless all individuals are wearing face coverings. If occupied by more than one person keep occupancy less than 50 % of max capacity</a:t>
            </a:r>
          </a:p>
          <a:p>
            <a:pPr lvl="1"/>
            <a:r>
              <a:rPr lang="en-US" dirty="0"/>
              <a:t>Elevators</a:t>
            </a:r>
          </a:p>
          <a:p>
            <a:pPr lvl="1"/>
            <a:r>
              <a:rPr lang="en-US" dirty="0"/>
              <a:t>Stock rooms</a:t>
            </a:r>
          </a:p>
          <a:p>
            <a:pPr lvl="1"/>
            <a:r>
              <a:rPr lang="en-US" dirty="0"/>
              <a:t>Vehicles</a:t>
            </a:r>
          </a:p>
          <a:p>
            <a:pPr lvl="1"/>
            <a:r>
              <a:rPr lang="en-US" dirty="0"/>
              <a:t>Behind cash registers</a:t>
            </a:r>
          </a:p>
          <a:p>
            <a:pPr lvl="1"/>
            <a:r>
              <a:rPr lang="en-US" dirty="0"/>
              <a:t>Narrow aisles </a:t>
            </a:r>
          </a:p>
          <a:p>
            <a:r>
              <a:rPr lang="en-US" dirty="0"/>
              <a:t>Limit in person gatherings as much as possible and use tele- or video-conferencing whenever possible. Essential in person meetings should be held in open, well ventilated spaces with appropriate social distancing among participants</a:t>
            </a:r>
          </a:p>
          <a:p>
            <a:pPr marL="0" indent="0">
              <a:buNone/>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18</a:t>
            </a:fld>
            <a:endParaRPr lang="en-US" dirty="0"/>
          </a:p>
        </p:txBody>
      </p:sp>
    </p:spTree>
    <p:extLst>
      <p:ext uri="{BB962C8B-B14F-4D97-AF65-F5344CB8AC3E}">
        <p14:creationId xmlns:p14="http://schemas.microsoft.com/office/powerpoint/2010/main" val="842257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PHYSICAL DISTANCING</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589280" y="812179"/>
            <a:ext cx="10299699" cy="5015033"/>
          </a:xfrm>
        </p:spPr>
        <p:txBody>
          <a:bodyPr>
            <a:noAutofit/>
          </a:bodyPr>
          <a:lstStyle/>
          <a:p>
            <a:pPr marL="0" indent="0">
              <a:buNone/>
            </a:pPr>
            <a:r>
              <a:rPr lang="en-US" sz="2400" b="1" dirty="0">
                <a:latin typeface="Calibri" panose="020F0502020204030204" pitchFamily="34" charset="0"/>
              </a:rPr>
              <a:t>I.   PEOPLE</a:t>
            </a:r>
          </a:p>
          <a:p>
            <a:pPr marL="0" indent="0">
              <a:buNone/>
            </a:pPr>
            <a:r>
              <a:rPr lang="en-US" sz="2400" dirty="0">
                <a:latin typeface="Calibri" panose="020F0502020204030204" pitchFamily="34" charset="0"/>
              </a:rPr>
              <a:t>Physical distancing: </a:t>
            </a:r>
            <a:r>
              <a:rPr lang="en-US" dirty="0"/>
              <a:t>Reduce physical density of people to help ensure 6 ft distancing </a:t>
            </a:r>
          </a:p>
          <a:p>
            <a:r>
              <a:rPr lang="en-US" dirty="0"/>
              <a:t>Modify seating in common areas to ensure that individuals are at least 6 feet apart in all directions i.e. side-by- side and when facing one another</a:t>
            </a:r>
          </a:p>
          <a:p>
            <a:pPr lvl="1"/>
            <a:r>
              <a:rPr lang="en-US" dirty="0"/>
              <a:t>Lobbies</a:t>
            </a:r>
          </a:p>
          <a:p>
            <a:pPr lvl="1"/>
            <a:r>
              <a:rPr lang="en-US" dirty="0"/>
              <a:t>Waiting areas</a:t>
            </a:r>
          </a:p>
          <a:p>
            <a:pPr lvl="1"/>
            <a:r>
              <a:rPr lang="en-US" dirty="0"/>
              <a:t>Seating areas</a:t>
            </a:r>
          </a:p>
          <a:p>
            <a:r>
              <a:rPr lang="en-US" dirty="0"/>
              <a:t>Exception for retail rental </a:t>
            </a:r>
          </a:p>
          <a:p>
            <a:pPr lvl="1"/>
            <a:r>
              <a:rPr lang="en-US" dirty="0"/>
              <a:t> Consider closing waiting room with 6 ft distance markings outside the shop for customers</a:t>
            </a:r>
          </a:p>
          <a:p>
            <a:r>
              <a:rPr lang="en-US" dirty="0"/>
              <a:t>Exception Hair salons &amp; barber shops </a:t>
            </a:r>
          </a:p>
          <a:p>
            <a:pPr lvl="1"/>
            <a:r>
              <a:rPr lang="en-US" dirty="0"/>
              <a:t>Waiting rooms must be closed</a:t>
            </a:r>
          </a:p>
          <a:p>
            <a:pPr lvl="1"/>
            <a:r>
              <a:rPr lang="en-US" dirty="0"/>
              <a:t> Walk in customers who cannot be served immediately must be turned away (no lingering)</a:t>
            </a:r>
          </a:p>
          <a:p>
            <a:pPr marL="0" indent="0">
              <a:buNone/>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19</a:t>
            </a:fld>
            <a:endParaRPr lang="en-US" dirty="0"/>
          </a:p>
        </p:txBody>
      </p:sp>
    </p:spTree>
    <p:extLst>
      <p:ext uri="{BB962C8B-B14F-4D97-AF65-F5344CB8AC3E}">
        <p14:creationId xmlns:p14="http://schemas.microsoft.com/office/powerpoint/2010/main" val="4181988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142240"/>
            <a:ext cx="9334962" cy="1320800"/>
          </a:xfrm>
        </p:spPr>
        <p:txBody>
          <a:bodyPr>
            <a:normAutofit/>
          </a:bodyPr>
          <a:lstStyle/>
          <a:p>
            <a:pPr algn="ctr"/>
            <a:r>
              <a:rPr lang="en-US" sz="2400" dirty="0"/>
              <a:t>PHASE -II REOPENING </a:t>
            </a:r>
            <a:br>
              <a:rPr lang="en-US" sz="2400" dirty="0"/>
            </a:br>
            <a:r>
              <a:rPr lang="en-US" sz="2400" dirty="0"/>
              <a:t>COVID-19 MITIGATION SAFETY PLAN</a:t>
            </a:r>
            <a:br>
              <a:rPr lang="en-US" sz="2400" dirty="0"/>
            </a:br>
            <a:r>
              <a:rPr lang="en-US" sz="2400" dirty="0">
                <a:hlinkClick r:id="rId2"/>
              </a:rPr>
              <a:t>https://forward.ny.gov/phase-two-industries</a:t>
            </a:r>
            <a:endParaRPr lang="en-US" sz="2400" dirty="0"/>
          </a:p>
        </p:txBody>
      </p:sp>
      <p:sp>
        <p:nvSpPr>
          <p:cNvPr id="3" name="Content Placeholder 2"/>
          <p:cNvSpPr>
            <a:spLocks noGrp="1"/>
          </p:cNvSpPr>
          <p:nvPr>
            <p:ph idx="1"/>
          </p:nvPr>
        </p:nvSpPr>
        <p:spPr>
          <a:xfrm>
            <a:off x="895607" y="1463040"/>
            <a:ext cx="3829366" cy="5015033"/>
          </a:xfrm>
        </p:spPr>
        <p:txBody>
          <a:bodyPr>
            <a:noAutofit/>
          </a:bodyPr>
          <a:lstStyle/>
          <a:p>
            <a:pPr marL="0" indent="0">
              <a:buNone/>
            </a:pPr>
            <a:r>
              <a:rPr lang="en-US" sz="2400" b="1" dirty="0">
                <a:latin typeface="Calibri" panose="020F0502020204030204" pitchFamily="34" charset="0"/>
              </a:rPr>
              <a:t>I.   PEOPLE</a:t>
            </a:r>
          </a:p>
          <a:p>
            <a:pPr marL="0" indent="0">
              <a:buNone/>
            </a:pPr>
            <a:r>
              <a:rPr lang="en-US" sz="2400" dirty="0">
                <a:latin typeface="Calibri" panose="020F0502020204030204" pitchFamily="34" charset="0"/>
              </a:rPr>
              <a:t>A. Physical distancing:</a:t>
            </a:r>
          </a:p>
          <a:p>
            <a:pPr marL="0" indent="0">
              <a:buNone/>
            </a:pPr>
            <a:endParaRPr lang="en-US" sz="2400" dirty="0">
              <a:latin typeface="Calibri" panose="020F0502020204030204" pitchFamily="34" charset="0"/>
            </a:endParaRPr>
          </a:p>
          <a:p>
            <a:pPr marL="0" indent="0">
              <a:buNone/>
            </a:pPr>
            <a:r>
              <a:rPr lang="en-US" sz="2400" b="1" dirty="0">
                <a:latin typeface="Calibri" panose="020F0502020204030204" pitchFamily="34" charset="0"/>
              </a:rPr>
              <a:t>II.   PLACES</a:t>
            </a:r>
          </a:p>
          <a:p>
            <a:pPr marL="0" indent="0">
              <a:buNone/>
            </a:pPr>
            <a:r>
              <a:rPr lang="en-US" sz="2400" dirty="0">
                <a:latin typeface="Calibri" panose="020F0502020204030204" pitchFamily="34" charset="0"/>
              </a:rPr>
              <a:t>A. Protective Equipment: </a:t>
            </a:r>
          </a:p>
          <a:p>
            <a:pPr marL="0" indent="0">
              <a:buNone/>
            </a:pPr>
            <a:r>
              <a:rPr lang="en-US" sz="2400" dirty="0">
                <a:latin typeface="Calibri" panose="020F0502020204030204" pitchFamily="34" charset="0"/>
              </a:rPr>
              <a:t>B. Hygiene and Cleaning: </a:t>
            </a:r>
          </a:p>
          <a:p>
            <a:pPr marL="0" indent="0">
              <a:buNone/>
            </a:pPr>
            <a:r>
              <a:rPr lang="en-US" sz="2400" dirty="0">
                <a:latin typeface="Calibri" panose="020F0502020204030204" pitchFamily="34" charset="0"/>
              </a:rPr>
              <a:t>C. Communication:</a:t>
            </a:r>
          </a:p>
        </p:txBody>
      </p:sp>
      <p:sp>
        <p:nvSpPr>
          <p:cNvPr id="4" name="Content Placeholder 2"/>
          <p:cNvSpPr txBox="1">
            <a:spLocks/>
          </p:cNvSpPr>
          <p:nvPr/>
        </p:nvSpPr>
        <p:spPr>
          <a:xfrm>
            <a:off x="5031299" y="1463040"/>
            <a:ext cx="4730887" cy="41460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400" b="1" dirty="0">
                <a:latin typeface="Calibri" panose="020F0502020204030204" pitchFamily="34" charset="0"/>
              </a:rPr>
              <a:t>III.   PROCESS</a:t>
            </a:r>
          </a:p>
          <a:p>
            <a:pPr marL="0" indent="0">
              <a:buFont typeface="Wingdings 3" charset="2"/>
              <a:buNone/>
            </a:pPr>
            <a:r>
              <a:rPr lang="en-US" sz="2400" dirty="0">
                <a:latin typeface="Calibri" panose="020F0502020204030204" pitchFamily="34" charset="0"/>
              </a:rPr>
              <a:t>A. Screening: </a:t>
            </a:r>
          </a:p>
          <a:p>
            <a:pPr marL="0" indent="0">
              <a:buFont typeface="Wingdings 3" charset="2"/>
              <a:buNone/>
            </a:pPr>
            <a:r>
              <a:rPr lang="en-US" sz="2400" dirty="0">
                <a:latin typeface="Calibri" panose="020F0502020204030204" pitchFamily="34" charset="0"/>
              </a:rPr>
              <a:t>B. Contact Tracing and Disinfection of contaminated areas:</a:t>
            </a:r>
          </a:p>
          <a:p>
            <a:pPr marL="0" indent="0">
              <a:buFont typeface="Wingdings 3" charset="2"/>
              <a:buNone/>
            </a:pPr>
            <a:endParaRPr lang="en-US" sz="2400" dirty="0">
              <a:latin typeface="Calibri" panose="020F0502020204030204" pitchFamily="34" charset="0"/>
            </a:endParaRPr>
          </a:p>
          <a:p>
            <a:pPr marL="0" indent="0">
              <a:buFont typeface="Wingdings 3" charset="2"/>
              <a:buNone/>
            </a:pPr>
            <a:r>
              <a:rPr lang="en-US" sz="2400" b="1" dirty="0">
                <a:latin typeface="Calibri" panose="020F0502020204030204" pitchFamily="34" charset="0"/>
              </a:rPr>
              <a:t>IV   OTHER</a:t>
            </a:r>
          </a:p>
          <a:p>
            <a:pPr marL="0" indent="0">
              <a:buFont typeface="Wingdings 3" charset="2"/>
              <a:buNone/>
            </a:pPr>
            <a:r>
              <a:rPr lang="en-US" sz="2400" dirty="0">
                <a:latin typeface="Calibri" panose="020F0502020204030204" pitchFamily="34" charset="0"/>
              </a:rPr>
              <a:t>A. To ensure that the business will stay up to date on the guidance that is being issued by the state</a:t>
            </a: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2</a:t>
            </a:fld>
            <a:endParaRPr lang="en-US" dirty="0"/>
          </a:p>
        </p:txBody>
      </p:sp>
    </p:spTree>
    <p:extLst>
      <p:ext uri="{BB962C8B-B14F-4D97-AF65-F5344CB8AC3E}">
        <p14:creationId xmlns:p14="http://schemas.microsoft.com/office/powerpoint/2010/main" val="2360738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PHYSICAL DISTANCING</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359156" y="766459"/>
            <a:ext cx="10299699" cy="5015033"/>
          </a:xfrm>
        </p:spPr>
        <p:txBody>
          <a:bodyPr>
            <a:noAutofit/>
          </a:bodyPr>
          <a:lstStyle/>
          <a:p>
            <a:pPr marL="0" indent="0">
              <a:buNone/>
            </a:pPr>
            <a:r>
              <a:rPr lang="en-US" sz="2400" b="1" dirty="0">
                <a:latin typeface="Calibri" panose="020F0502020204030204" pitchFamily="34" charset="0"/>
              </a:rPr>
              <a:t>I.   PEOPLE</a:t>
            </a:r>
          </a:p>
          <a:p>
            <a:pPr marL="0" indent="0">
              <a:buNone/>
            </a:pPr>
            <a:r>
              <a:rPr lang="en-US" sz="2400" dirty="0">
                <a:latin typeface="Calibri" panose="020F0502020204030204" pitchFamily="34" charset="0"/>
              </a:rPr>
              <a:t>Physical distancing: </a:t>
            </a:r>
            <a:r>
              <a:rPr lang="en-US" dirty="0"/>
              <a:t>Reduce physical density of people to help ensure 6 ft distancing </a:t>
            </a:r>
          </a:p>
          <a:p>
            <a:r>
              <a:rPr lang="en-US" dirty="0"/>
              <a:t>Implement practices to maintain adequate social distancing in small areas. Post social distancing markers using tape or signs that denote 6 ft of spacing in commonly used or other applicable areas:</a:t>
            </a:r>
          </a:p>
          <a:p>
            <a:pPr lvl="1"/>
            <a:r>
              <a:rPr lang="en-US" dirty="0"/>
              <a:t>Common areas</a:t>
            </a:r>
          </a:p>
          <a:p>
            <a:pPr lvl="1"/>
            <a:r>
              <a:rPr lang="en-US" dirty="0"/>
              <a:t>Clock in / out stations</a:t>
            </a:r>
          </a:p>
          <a:p>
            <a:pPr lvl="1"/>
            <a:r>
              <a:rPr lang="en-US" dirty="0"/>
              <a:t>Health screening stations</a:t>
            </a:r>
          </a:p>
          <a:p>
            <a:pPr lvl="1"/>
            <a:r>
              <a:rPr lang="en-US" dirty="0"/>
              <a:t>Break rooms</a:t>
            </a:r>
          </a:p>
          <a:p>
            <a:pPr lvl="1"/>
            <a:r>
              <a:rPr lang="en-US" dirty="0"/>
              <a:t>Cash registers</a:t>
            </a:r>
          </a:p>
          <a:p>
            <a:pPr lvl="1"/>
            <a:r>
              <a:rPr lang="en-US" dirty="0"/>
              <a:t>Merchandise aisles</a:t>
            </a:r>
          </a:p>
          <a:p>
            <a:pPr lvl="1"/>
            <a:r>
              <a:rPr lang="en-US" dirty="0"/>
              <a:t>Rest rooms for commercial management, office based, real estate</a:t>
            </a:r>
          </a:p>
          <a:p>
            <a:pPr lvl="1"/>
            <a:r>
              <a:rPr lang="en-US" dirty="0"/>
              <a:t>No indoor dining- restaurants must ensure an indoor capacity to accommodate for social distancing if patrons need to come inside</a:t>
            </a:r>
          </a:p>
          <a:p>
            <a:r>
              <a:rPr lang="en-US" dirty="0"/>
              <a:t>Establish a designated areas for deliveries and pick up , limiting contact as much as possible </a:t>
            </a:r>
          </a:p>
          <a:p>
            <a:endParaRPr lang="en-US" dirty="0"/>
          </a:p>
          <a:p>
            <a:pPr marL="0" indent="0">
              <a:buNone/>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20</a:t>
            </a:fld>
            <a:endParaRPr lang="en-US" dirty="0"/>
          </a:p>
        </p:txBody>
      </p:sp>
    </p:spTree>
    <p:extLst>
      <p:ext uri="{BB962C8B-B14F-4D97-AF65-F5344CB8AC3E}">
        <p14:creationId xmlns:p14="http://schemas.microsoft.com/office/powerpoint/2010/main" val="2928089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PHYSICAL DISTANCING</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368300" y="1022491"/>
            <a:ext cx="10299699" cy="5015033"/>
          </a:xfrm>
        </p:spPr>
        <p:txBody>
          <a:bodyPr>
            <a:noAutofit/>
          </a:bodyPr>
          <a:lstStyle/>
          <a:p>
            <a:pPr marL="0" indent="0">
              <a:buNone/>
            </a:pPr>
            <a:r>
              <a:rPr lang="en-US" sz="2400" b="1" dirty="0">
                <a:latin typeface="Calibri" panose="020F0502020204030204" pitchFamily="34" charset="0"/>
              </a:rPr>
              <a:t>I.   PEOPLE</a:t>
            </a:r>
          </a:p>
          <a:p>
            <a:pPr marL="0" indent="0">
              <a:buNone/>
            </a:pPr>
            <a:r>
              <a:rPr lang="en-US" sz="2400" dirty="0">
                <a:latin typeface="Calibri" panose="020F0502020204030204" pitchFamily="34" charset="0"/>
              </a:rPr>
              <a:t>Physical distancing: </a:t>
            </a:r>
            <a:r>
              <a:rPr lang="en-US" dirty="0"/>
              <a:t>Reduce physical density of people to help ensure 6 ft distancing </a:t>
            </a:r>
          </a:p>
          <a:p>
            <a:r>
              <a:rPr lang="en-US" dirty="0"/>
              <a:t>Reduce interpersonal contact and congregation through various methods applicable to your business</a:t>
            </a:r>
          </a:p>
          <a:p>
            <a:pPr lvl="1"/>
            <a:r>
              <a:rPr lang="en-US" dirty="0"/>
              <a:t>Adjust work hours</a:t>
            </a:r>
          </a:p>
          <a:p>
            <a:pPr lvl="1"/>
            <a:r>
              <a:rPr lang="en-US" dirty="0"/>
              <a:t>Limit in-person presence to necessary staff</a:t>
            </a:r>
          </a:p>
          <a:p>
            <a:pPr lvl="1"/>
            <a:r>
              <a:rPr lang="en-US" dirty="0"/>
              <a:t>Reduce on-site work force (remember 50% occupancy social distancing requirement inclusive of customers)</a:t>
            </a:r>
          </a:p>
          <a:p>
            <a:pPr lvl="1"/>
            <a:r>
              <a:rPr lang="en-US" dirty="0"/>
              <a:t>Stagger shifts</a:t>
            </a:r>
          </a:p>
          <a:p>
            <a:r>
              <a:rPr lang="en-US" dirty="0"/>
              <a:t>Adjust hours to spread employee and customer traffic over longer period of time </a:t>
            </a:r>
          </a:p>
          <a:p>
            <a:r>
              <a:rPr lang="en-US" dirty="0"/>
              <a:t>Ensure distancing rules are adhered to in restrooms by reducing capacity where feasible</a:t>
            </a:r>
          </a:p>
          <a:p>
            <a:pPr marL="0" indent="0">
              <a:buNone/>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21</a:t>
            </a:fld>
            <a:endParaRPr lang="en-US" dirty="0"/>
          </a:p>
        </p:txBody>
      </p:sp>
    </p:spTree>
    <p:extLst>
      <p:ext uri="{BB962C8B-B14F-4D97-AF65-F5344CB8AC3E}">
        <p14:creationId xmlns:p14="http://schemas.microsoft.com/office/powerpoint/2010/main" val="3799054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PROTECTIVE EQUIPMENT</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368300" y="1022491"/>
            <a:ext cx="10299699" cy="5015033"/>
          </a:xfrm>
        </p:spPr>
        <p:txBody>
          <a:bodyPr>
            <a:noAutofit/>
          </a:bodyPr>
          <a:lstStyle/>
          <a:p>
            <a:pPr marL="0" indent="0">
              <a:buNone/>
            </a:pPr>
            <a:r>
              <a:rPr lang="en-US" sz="2400" b="1" dirty="0">
                <a:latin typeface="Calibri" panose="020F0502020204030204" pitchFamily="34" charset="0"/>
              </a:rPr>
              <a:t>II.   PLACES</a:t>
            </a:r>
          </a:p>
          <a:p>
            <a:pPr marL="0" indent="0">
              <a:buNone/>
            </a:pPr>
            <a:r>
              <a:rPr lang="en-US" sz="2400" dirty="0">
                <a:latin typeface="Calibri" panose="020F0502020204030204" pitchFamily="34" charset="0"/>
              </a:rPr>
              <a:t>Protective Equipment:</a:t>
            </a:r>
          </a:p>
          <a:p>
            <a:r>
              <a:rPr lang="en-US" dirty="0"/>
              <a:t>Employers must provide employees with an acceptable face covering at no cost to workers / contractors and have adequate supply in case of need for replacement</a:t>
            </a:r>
          </a:p>
          <a:p>
            <a:r>
              <a:rPr lang="en-US" dirty="0"/>
              <a:t>Acceptable face coverings include but not limited to cloth (i.e. homemade sewn, quick cut, bandana) and surgical masks, unless the nature of the work requires stricter PPE ( N95 respirator, face shield)</a:t>
            </a:r>
          </a:p>
          <a:p>
            <a:r>
              <a:rPr lang="en-US" dirty="0"/>
              <a:t>The following business types may require additional PPE:</a:t>
            </a:r>
          </a:p>
          <a:p>
            <a:pPr lvl="1"/>
            <a:r>
              <a:rPr lang="en-US" dirty="0"/>
              <a:t>Office based work – face shield</a:t>
            </a:r>
          </a:p>
          <a:p>
            <a:pPr lvl="1"/>
            <a:r>
              <a:rPr lang="en-US" dirty="0"/>
              <a:t>Real estate – face shield</a:t>
            </a:r>
          </a:p>
          <a:p>
            <a:pPr lvl="1"/>
            <a:r>
              <a:rPr lang="en-US" dirty="0"/>
              <a:t>Outdoor dining and take out / delivery food services- face shield</a:t>
            </a:r>
          </a:p>
          <a:p>
            <a:pPr lvl="1"/>
            <a:r>
              <a:rPr lang="en-US" dirty="0"/>
              <a:t>Hair salon barber shops – N 95 respirators  &amp; face shields</a:t>
            </a:r>
          </a:p>
          <a:p>
            <a:pPr lvl="1"/>
            <a:r>
              <a:rPr lang="en-US" dirty="0"/>
              <a:t>Commercial building management- face shields</a:t>
            </a:r>
          </a:p>
          <a:p>
            <a:pPr lvl="1"/>
            <a:r>
              <a:rPr lang="en-US" dirty="0"/>
              <a:t>Vehicle sales, leases and rentals- face shields</a:t>
            </a:r>
          </a:p>
          <a:p>
            <a:r>
              <a:rPr lang="en-US" dirty="0"/>
              <a:t>Clean, replace and prohibit sharing of face coverings</a:t>
            </a:r>
          </a:p>
          <a:p>
            <a:pPr marL="0" indent="0">
              <a:buNone/>
            </a:pPr>
            <a:endParaRPr lang="en-US" sz="2400" dirty="0">
              <a:latin typeface="Calibri" panose="020F0502020204030204" pitchFamily="34" charset="0"/>
            </a:endParaRPr>
          </a:p>
          <a:p>
            <a:pPr marL="457200" indent="-457200">
              <a:buAutoNum type="alphaUcPeriod"/>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22</a:t>
            </a:fld>
            <a:endParaRPr lang="en-US" dirty="0"/>
          </a:p>
        </p:txBody>
      </p:sp>
    </p:spTree>
    <p:extLst>
      <p:ext uri="{BB962C8B-B14F-4D97-AF65-F5344CB8AC3E}">
        <p14:creationId xmlns:p14="http://schemas.microsoft.com/office/powerpoint/2010/main" val="4095414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PROTECTIVE EQUIPMENT</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393700" y="660400"/>
            <a:ext cx="10299699" cy="5015033"/>
          </a:xfrm>
        </p:spPr>
        <p:txBody>
          <a:bodyPr>
            <a:noAutofit/>
          </a:bodyPr>
          <a:lstStyle/>
          <a:p>
            <a:pPr marL="0" indent="0">
              <a:buNone/>
            </a:pPr>
            <a:r>
              <a:rPr lang="en-US" sz="2400" b="1" dirty="0">
                <a:latin typeface="Calibri" panose="020F0502020204030204" pitchFamily="34" charset="0"/>
              </a:rPr>
              <a:t>II.   PLACES</a:t>
            </a:r>
          </a:p>
          <a:p>
            <a:pPr marL="0" indent="0">
              <a:buNone/>
            </a:pPr>
            <a:r>
              <a:rPr lang="en-US" sz="2400" dirty="0">
                <a:latin typeface="Calibri" panose="020F0502020204030204" pitchFamily="34" charset="0"/>
              </a:rPr>
              <a:t>Protective Equipment:</a:t>
            </a:r>
          </a:p>
          <a:p>
            <a:r>
              <a:rPr lang="en-US" dirty="0"/>
              <a:t>Train workers / contractors how to don, remove, clean (as applicable) and discard PPE</a:t>
            </a:r>
          </a:p>
          <a:p>
            <a:r>
              <a:rPr lang="en-US" dirty="0"/>
              <a:t>When in touch with shared objects or surfaces wear gloves or sanitize  / wash hands before and after contact</a:t>
            </a:r>
          </a:p>
          <a:p>
            <a:r>
              <a:rPr lang="en-US" dirty="0"/>
              <a:t>If vehicle is required and more than one person is in the vehicle, all persons must wear face covering this includes test drive of a vehicle</a:t>
            </a:r>
          </a:p>
          <a:p>
            <a:r>
              <a:rPr lang="en-US" dirty="0"/>
              <a:t>For businesses with travel and interaction with customer is frequent, employees must wear face covering when with 6 ft of a customer</a:t>
            </a:r>
          </a:p>
          <a:p>
            <a:pPr lvl="1"/>
            <a:r>
              <a:rPr lang="en-US" dirty="0"/>
              <a:t>home appliance repair</a:t>
            </a:r>
          </a:p>
          <a:p>
            <a:pPr lvl="1"/>
            <a:r>
              <a:rPr lang="en-US" dirty="0"/>
              <a:t>residential cleaning services</a:t>
            </a:r>
          </a:p>
          <a:p>
            <a:r>
              <a:rPr lang="en-US" dirty="0"/>
              <a:t>Ensure anyone in a common area is wearing a face covering</a:t>
            </a:r>
          </a:p>
          <a:p>
            <a:r>
              <a:rPr lang="en-US" dirty="0"/>
              <a:t>Ensure anyone entering the business space is wearing an acceptable face mask if they are above the age of 2 and able medically to tolerate such covering See executive order </a:t>
            </a:r>
          </a:p>
          <a:p>
            <a:endParaRPr lang="en-US" dirty="0"/>
          </a:p>
          <a:p>
            <a:pPr marL="0" indent="0">
              <a:buNone/>
            </a:pPr>
            <a:endParaRPr lang="en-US" sz="2400" dirty="0">
              <a:latin typeface="Calibri" panose="020F0502020204030204" pitchFamily="34" charset="0"/>
            </a:endParaRPr>
          </a:p>
          <a:p>
            <a:pPr marL="457200" indent="-457200">
              <a:buAutoNum type="alphaUcPeriod"/>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23</a:t>
            </a:fld>
            <a:endParaRPr lang="en-US" dirty="0"/>
          </a:p>
        </p:txBody>
      </p:sp>
    </p:spTree>
    <p:extLst>
      <p:ext uri="{BB962C8B-B14F-4D97-AF65-F5344CB8AC3E}">
        <p14:creationId xmlns:p14="http://schemas.microsoft.com/office/powerpoint/2010/main" val="3104555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24</a:t>
            </a:fld>
            <a:endParaRPr lang="en-US" dirty="0"/>
          </a:p>
        </p:txBody>
      </p:sp>
      <p:pic>
        <p:nvPicPr>
          <p:cNvPr id="8" name="Picture 7">
            <a:extLst>
              <a:ext uri="{FF2B5EF4-FFF2-40B4-BE49-F238E27FC236}">
                <a16:creationId xmlns:a16="http://schemas.microsoft.com/office/drawing/2014/main" id="{13C74625-EA0E-4DD7-81B3-FD6505A1D686}"/>
              </a:ext>
            </a:extLst>
          </p:cNvPr>
          <p:cNvPicPr>
            <a:picLocks noChangeAspect="1"/>
          </p:cNvPicPr>
          <p:nvPr/>
        </p:nvPicPr>
        <p:blipFill>
          <a:blip r:embed="rId2"/>
          <a:stretch>
            <a:fillRect/>
          </a:stretch>
        </p:blipFill>
        <p:spPr>
          <a:xfrm>
            <a:off x="6633520" y="-305670"/>
            <a:ext cx="5558480" cy="6858000"/>
          </a:xfrm>
          <a:prstGeom prst="rect">
            <a:avLst/>
          </a:prstGeom>
        </p:spPr>
      </p:pic>
      <p:sp>
        <p:nvSpPr>
          <p:cNvPr id="10" name="Title 9">
            <a:extLst>
              <a:ext uri="{FF2B5EF4-FFF2-40B4-BE49-F238E27FC236}">
                <a16:creationId xmlns:a16="http://schemas.microsoft.com/office/drawing/2014/main" id="{4B0B08A4-F8F1-476D-8A5B-BD0977883C5C}"/>
              </a:ext>
            </a:extLst>
          </p:cNvPr>
          <p:cNvSpPr>
            <a:spLocks noGrp="1"/>
          </p:cNvSpPr>
          <p:nvPr>
            <p:ph type="title"/>
          </p:nvPr>
        </p:nvSpPr>
        <p:spPr>
          <a:xfrm>
            <a:off x="677334" y="609599"/>
            <a:ext cx="5598526" cy="5796887"/>
          </a:xfrm>
        </p:spPr>
        <p:txBody>
          <a:bodyPr>
            <a:normAutofit fontScale="90000"/>
          </a:bodyPr>
          <a:lstStyle/>
          <a:p>
            <a:pPr marL="0" marR="0">
              <a:lnSpc>
                <a:spcPct val="107000"/>
              </a:lnSpc>
              <a:spcBef>
                <a:spcPts val="0"/>
              </a:spcBef>
              <a:spcAft>
                <a:spcPts val="800"/>
              </a:spcAft>
            </a:pPr>
            <a:r>
              <a:rPr lang="en-US" sz="2200" dirty="0">
                <a:solidFill>
                  <a:srgbClr val="000000"/>
                </a:solidFill>
                <a:latin typeface="ProximaNovaRegular"/>
                <a:ea typeface="Calibri" panose="020F0502020204030204" pitchFamily="34" charset="0"/>
                <a:cs typeface="Times New Roman" panose="02020603050405020304" pitchFamily="18" charset="0"/>
              </a:rPr>
              <a:t>Business operators and building owners, and those authorized on their behalf shall have the discretion to ensure compliance with the directive in Executive Order 202.17 (requiring any individual over age two, and able to medically tolerate a face-covering, </a:t>
            </a:r>
            <a:r>
              <a:rPr lang="en-US" sz="2200" b="1" dirty="0">
                <a:solidFill>
                  <a:srgbClr val="FF0000"/>
                </a:solidFill>
                <a:latin typeface="ProximaNovaRegular"/>
                <a:ea typeface="Calibri" panose="020F0502020204030204" pitchFamily="34" charset="0"/>
                <a:cs typeface="Times New Roman" panose="02020603050405020304" pitchFamily="18" charset="0"/>
              </a:rPr>
              <a:t>be required to cover their nose and mouth with a mask or cloth face-covering when in a public place), including the discretion to deny admittance to individuals who fail to comply with the directive in Executive Order 202.17 or to require or compel their removal if they fail to adhere to such directive</a:t>
            </a:r>
            <a:r>
              <a:rPr lang="en-US" sz="1600" dirty="0">
                <a:solidFill>
                  <a:srgbClr val="000000"/>
                </a:solidFill>
                <a:latin typeface="ProximaNovaRegular"/>
                <a:ea typeface="Calibri" panose="020F0502020204030204" pitchFamily="34" charset="0"/>
                <a:cs typeface="Times New Roman" panose="02020603050405020304" pitchFamily="18" charset="0"/>
              </a:rPr>
              <a:t>, </a:t>
            </a:r>
            <a:r>
              <a:rPr lang="en-US" sz="1600" i="1" dirty="0">
                <a:solidFill>
                  <a:srgbClr val="000000"/>
                </a:solidFill>
                <a:latin typeface="ProximaNovaRegular"/>
                <a:ea typeface="Calibri" panose="020F0502020204030204" pitchFamily="34" charset="0"/>
                <a:cs typeface="Times New Roman" panose="02020603050405020304" pitchFamily="18" charset="0"/>
              </a:rPr>
              <a:t>and such owner or operator shall not be subject to a claim of violation of the covenant of quiet enjoyment, or frustration of purpose, solely due to their enforcement of such directive. Nothing in this directive shall prohibit or limit the right of State and local enforcement authorities from imposing fines or other penalties for any violation of the directive in Executive Order 202.17.  This directive shall be applied in a manner consistent with the American with Disabilities Act or any provision of either New York State or New York City Human Rights Law, or any other provision of law.</a:t>
            </a:r>
            <a:br>
              <a:rPr lang="en-US" sz="1400" i="1" dirty="0">
                <a:latin typeface="Calibri" panose="020F0502020204030204" pitchFamily="34" charset="0"/>
                <a:ea typeface="Calibri" panose="020F0502020204030204" pitchFamily="34" charset="0"/>
                <a:cs typeface="Times New Roman" panose="02020603050405020304" pitchFamily="18" charset="0"/>
              </a:rPr>
            </a:br>
            <a:endParaRPr lang="en-US" sz="1600" i="1" dirty="0">
              <a:solidFill>
                <a:schemeClr val="tx1"/>
              </a:solidFill>
            </a:endParaRPr>
          </a:p>
        </p:txBody>
      </p:sp>
      <p:cxnSp>
        <p:nvCxnSpPr>
          <p:cNvPr id="12" name="Straight Arrow Connector 11">
            <a:extLst>
              <a:ext uri="{FF2B5EF4-FFF2-40B4-BE49-F238E27FC236}">
                <a16:creationId xmlns:a16="http://schemas.microsoft.com/office/drawing/2014/main" id="{067C48B5-B89A-4A51-9BFC-4CCB8C2493A9}"/>
              </a:ext>
            </a:extLst>
          </p:cNvPr>
          <p:cNvCxnSpPr>
            <a:cxnSpLocks/>
          </p:cNvCxnSpPr>
          <p:nvPr/>
        </p:nvCxnSpPr>
        <p:spPr>
          <a:xfrm flipH="1" flipV="1">
            <a:off x="6450136" y="3905794"/>
            <a:ext cx="1015972" cy="1841864"/>
          </a:xfrm>
          <a:prstGeom prst="straightConnector1">
            <a:avLst/>
          </a:prstGeom>
          <a:ln w="57150">
            <a:headEnd w="lg" len="lg"/>
            <a:tailEnd type="triangle"/>
          </a:ln>
        </p:spPr>
        <p:style>
          <a:lnRef idx="1">
            <a:schemeClr val="accent2"/>
          </a:lnRef>
          <a:fillRef idx="0">
            <a:schemeClr val="accent2"/>
          </a:fillRef>
          <a:effectRef idx="0">
            <a:schemeClr val="accent2"/>
          </a:effectRef>
          <a:fontRef idx="minor">
            <a:schemeClr val="tx1"/>
          </a:fontRef>
        </p:style>
      </p:cxnSp>
      <p:sp>
        <p:nvSpPr>
          <p:cNvPr id="16" name="Oval 15">
            <a:extLst>
              <a:ext uri="{FF2B5EF4-FFF2-40B4-BE49-F238E27FC236}">
                <a16:creationId xmlns:a16="http://schemas.microsoft.com/office/drawing/2014/main" id="{865C2096-6DE8-4D5C-A0DF-E93506D666B9}"/>
              </a:ext>
            </a:extLst>
          </p:cNvPr>
          <p:cNvSpPr/>
          <p:nvPr/>
        </p:nvSpPr>
        <p:spPr>
          <a:xfrm>
            <a:off x="-250032" y="451514"/>
            <a:ext cx="7080068" cy="4872446"/>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505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PROTECTIVE EQUIPMENT</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393700" y="660400"/>
            <a:ext cx="10299699" cy="5015033"/>
          </a:xfrm>
        </p:spPr>
        <p:txBody>
          <a:bodyPr>
            <a:noAutofit/>
          </a:bodyPr>
          <a:lstStyle/>
          <a:p>
            <a:pPr marL="0" indent="0">
              <a:buNone/>
            </a:pPr>
            <a:r>
              <a:rPr lang="en-US" sz="2400" b="1" dirty="0">
                <a:latin typeface="Calibri" panose="020F0502020204030204" pitchFamily="34" charset="0"/>
              </a:rPr>
              <a:t>II.   PLACES</a:t>
            </a:r>
          </a:p>
          <a:p>
            <a:pPr marL="0" indent="0">
              <a:buNone/>
            </a:pPr>
            <a:r>
              <a:rPr lang="en-US" sz="2400" dirty="0">
                <a:latin typeface="Calibri" panose="020F0502020204030204" pitchFamily="34" charset="0"/>
              </a:rPr>
              <a:t>Protective Equipment:</a:t>
            </a:r>
          </a:p>
          <a:p>
            <a:r>
              <a:rPr lang="en-US" dirty="0"/>
              <a:t>Employees must wear face coverings when within 6 feet of customers or coworkers and at anytime there is an interaction with customer or coworker</a:t>
            </a:r>
          </a:p>
          <a:p>
            <a:r>
              <a:rPr lang="en-US" dirty="0"/>
              <a:t>Limit use of sharing of objects</a:t>
            </a:r>
          </a:p>
          <a:p>
            <a:pPr lvl="1"/>
            <a:r>
              <a:rPr lang="en-US" dirty="0"/>
              <a:t>Payment devices</a:t>
            </a:r>
          </a:p>
          <a:p>
            <a:pPr lvl="1"/>
            <a:r>
              <a:rPr lang="en-US" dirty="0"/>
              <a:t>Registers</a:t>
            </a:r>
          </a:p>
          <a:p>
            <a:pPr lvl="1"/>
            <a:r>
              <a:rPr lang="en-US" dirty="0"/>
              <a:t>Laptops</a:t>
            </a:r>
          </a:p>
          <a:p>
            <a:pPr lvl="1"/>
            <a:r>
              <a:rPr lang="en-US" dirty="0"/>
              <a:t>Touchscreen</a:t>
            </a:r>
          </a:p>
          <a:p>
            <a:pPr lvl="1"/>
            <a:r>
              <a:rPr lang="en-US" dirty="0"/>
              <a:t>Clippers, tools</a:t>
            </a:r>
          </a:p>
          <a:p>
            <a:pPr lvl="1"/>
            <a:r>
              <a:rPr lang="en-US" dirty="0"/>
              <a:t>Notebooks</a:t>
            </a:r>
          </a:p>
          <a:p>
            <a:endParaRPr lang="en-US" dirty="0"/>
          </a:p>
          <a:p>
            <a:r>
              <a:rPr lang="en-US" dirty="0"/>
              <a:t>When in touch with shared objects or surfaces wear gloves or sanitize  / wash hands before and after contact</a:t>
            </a:r>
          </a:p>
          <a:p>
            <a:pPr marL="0" indent="0">
              <a:buNone/>
            </a:pPr>
            <a:endParaRPr lang="en-US" sz="2400" dirty="0">
              <a:latin typeface="Calibri" panose="020F0502020204030204" pitchFamily="34" charset="0"/>
            </a:endParaRPr>
          </a:p>
          <a:p>
            <a:pPr marL="457200" indent="-457200">
              <a:buAutoNum type="alphaUcPeriod"/>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25</a:t>
            </a:fld>
            <a:endParaRPr lang="en-US" dirty="0"/>
          </a:p>
        </p:txBody>
      </p:sp>
      <p:sp>
        <p:nvSpPr>
          <p:cNvPr id="6" name="Content Placeholder 2">
            <a:extLst>
              <a:ext uri="{FF2B5EF4-FFF2-40B4-BE49-F238E27FC236}">
                <a16:creationId xmlns:a16="http://schemas.microsoft.com/office/drawing/2014/main" id="{0B664E99-2EE7-45D6-989F-8FB92204381D}"/>
              </a:ext>
            </a:extLst>
          </p:cNvPr>
          <p:cNvSpPr txBox="1">
            <a:spLocks/>
          </p:cNvSpPr>
          <p:nvPr/>
        </p:nvSpPr>
        <p:spPr>
          <a:xfrm>
            <a:off x="3440813" y="2755900"/>
            <a:ext cx="10299699" cy="50150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dirty="0"/>
              <a:t>Telephone</a:t>
            </a:r>
          </a:p>
          <a:p>
            <a:pPr lvl="1"/>
            <a:r>
              <a:rPr lang="en-US" dirty="0"/>
              <a:t>Writing utensils</a:t>
            </a:r>
          </a:p>
          <a:p>
            <a:pPr lvl="1"/>
            <a:r>
              <a:rPr lang="en-US" dirty="0"/>
              <a:t>Shared surfaces</a:t>
            </a:r>
          </a:p>
          <a:p>
            <a:pPr lvl="1"/>
            <a:r>
              <a:rPr lang="en-US" dirty="0"/>
              <a:t>Electronics</a:t>
            </a:r>
          </a:p>
          <a:p>
            <a:pPr lvl="1"/>
            <a:r>
              <a:rPr lang="en-US" dirty="0"/>
              <a:t>Keys</a:t>
            </a:r>
          </a:p>
          <a:p>
            <a:pPr lvl="1"/>
            <a:r>
              <a:rPr lang="en-US" dirty="0"/>
              <a:t>vehicles</a:t>
            </a:r>
          </a:p>
          <a:p>
            <a:endParaRPr lang="en-US" dirty="0"/>
          </a:p>
          <a:p>
            <a:pPr marL="0" indent="0">
              <a:buFont typeface="Wingdings 3" charset="2"/>
              <a:buNone/>
            </a:pPr>
            <a:endParaRPr lang="en-US" sz="2400" dirty="0">
              <a:latin typeface="Calibri" panose="020F0502020204030204" pitchFamily="34" charset="0"/>
            </a:endParaRPr>
          </a:p>
          <a:p>
            <a:pPr marL="457200" indent="-457200">
              <a:buFont typeface="Wingdings 3" charset="2"/>
              <a:buAutoNum type="alphaUcPeriod"/>
            </a:pPr>
            <a:endParaRPr lang="en-US" sz="2400" dirty="0">
              <a:latin typeface="Calibri" panose="020F0502020204030204" pitchFamily="34" charset="0"/>
            </a:endParaRPr>
          </a:p>
        </p:txBody>
      </p:sp>
    </p:spTree>
    <p:extLst>
      <p:ext uri="{BB962C8B-B14F-4D97-AF65-F5344CB8AC3E}">
        <p14:creationId xmlns:p14="http://schemas.microsoft.com/office/powerpoint/2010/main" val="517633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HYGIENE AND CLEANING</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393700" y="660400"/>
            <a:ext cx="10299699" cy="5015033"/>
          </a:xfrm>
        </p:spPr>
        <p:txBody>
          <a:bodyPr>
            <a:noAutofit/>
          </a:bodyPr>
          <a:lstStyle/>
          <a:p>
            <a:pPr marL="0" indent="0">
              <a:buNone/>
            </a:pPr>
            <a:r>
              <a:rPr lang="en-US" sz="2400" b="1" dirty="0">
                <a:latin typeface="Calibri" panose="020F0502020204030204" pitchFamily="34" charset="0"/>
              </a:rPr>
              <a:t>II.   PLACES</a:t>
            </a:r>
          </a:p>
          <a:p>
            <a:pPr marL="0" indent="0">
              <a:buNone/>
            </a:pPr>
            <a:r>
              <a:rPr lang="en-US" sz="2400" dirty="0">
                <a:latin typeface="Calibri" panose="020F0502020204030204" pitchFamily="34" charset="0"/>
              </a:rPr>
              <a:t>Hygiene and Cleaning:</a:t>
            </a:r>
          </a:p>
          <a:p>
            <a:r>
              <a:rPr lang="en-US" dirty="0"/>
              <a:t>Adhere to hygiene and sanitation requirements from the Centers for Disease Control and Prevention (CDC) and Department of Health (DOH) and maintain cleaning logs on site that document date, time, and scope of cleaning. </a:t>
            </a:r>
          </a:p>
          <a:p>
            <a:r>
              <a:rPr lang="en-US" dirty="0"/>
              <a:t>Rigorous cleaning and disinfection must occur after each shift, daily or more frequently as needed.</a:t>
            </a:r>
          </a:p>
          <a:p>
            <a:r>
              <a:rPr lang="en-US" dirty="0"/>
              <a:t>Cleaning and disinfecting of business areas, shared surfaces, and other areas, as well as equipment, should be performed using Department of Environmental Conservation (DEC) products identified by the Environmental Protection Agency (EPA) as effective against COVID-19. </a:t>
            </a:r>
          </a:p>
          <a:p>
            <a:r>
              <a:rPr lang="en-US" dirty="0"/>
              <a:t>If cleaning or disinfection products or the act of cleaning and disinfecting causes safety hazards or degrades the material or machinery, personnel should have access to a hand hygiene station between use and/or be supplied with disposable gloves</a:t>
            </a:r>
          </a:p>
          <a:p>
            <a:r>
              <a:rPr lang="en-US" dirty="0">
                <a:solidFill>
                  <a:schemeClr val="tx1"/>
                </a:solidFill>
              </a:rPr>
              <a:t>Provide employees with SDS sheets on cleaning / disinfecting agents</a:t>
            </a:r>
          </a:p>
          <a:p>
            <a:pPr lvl="1"/>
            <a:r>
              <a:rPr lang="en-US" dirty="0">
                <a:solidFill>
                  <a:schemeClr val="tx1"/>
                </a:solidFill>
              </a:rPr>
              <a:t>For proper use, storage and safety</a:t>
            </a:r>
          </a:p>
          <a:p>
            <a:pPr lvl="1"/>
            <a:r>
              <a:rPr lang="en-US" dirty="0">
                <a:solidFill>
                  <a:schemeClr val="tx1"/>
                </a:solidFill>
              </a:rPr>
              <a:t>For additional PPE required when using cleaning / disinfecting agents</a:t>
            </a:r>
          </a:p>
          <a:p>
            <a:pPr marL="457200" lvl="1" indent="0">
              <a:buNone/>
            </a:pPr>
            <a:endParaRPr lang="en-US" dirty="0"/>
          </a:p>
          <a:p>
            <a:pPr marL="0" indent="0">
              <a:buNone/>
            </a:pPr>
            <a:endParaRPr lang="en-US" sz="2400" dirty="0">
              <a:latin typeface="Calibri" panose="020F0502020204030204" pitchFamily="34" charset="0"/>
            </a:endParaRPr>
          </a:p>
          <a:p>
            <a:pPr marL="457200" indent="-457200">
              <a:buAutoNum type="alphaUcPeriod"/>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26</a:t>
            </a:fld>
            <a:endParaRPr lang="en-US" dirty="0"/>
          </a:p>
        </p:txBody>
      </p:sp>
    </p:spTree>
    <p:extLst>
      <p:ext uri="{BB962C8B-B14F-4D97-AF65-F5344CB8AC3E}">
        <p14:creationId xmlns:p14="http://schemas.microsoft.com/office/powerpoint/2010/main" val="3386842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27</a:t>
            </a:fld>
            <a:endParaRPr lang="en-US" dirty="0"/>
          </a:p>
        </p:txBody>
      </p:sp>
      <p:pic>
        <p:nvPicPr>
          <p:cNvPr id="2" name="Picture 1">
            <a:extLst>
              <a:ext uri="{FF2B5EF4-FFF2-40B4-BE49-F238E27FC236}">
                <a16:creationId xmlns:a16="http://schemas.microsoft.com/office/drawing/2014/main" id="{860AE026-41E7-4CA4-96A6-DCB477B7AD5D}"/>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788665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28</a:t>
            </a:fld>
            <a:endParaRPr lang="en-US" dirty="0"/>
          </a:p>
        </p:txBody>
      </p:sp>
      <p:pic>
        <p:nvPicPr>
          <p:cNvPr id="2" name="Picture 1">
            <a:extLst>
              <a:ext uri="{FF2B5EF4-FFF2-40B4-BE49-F238E27FC236}">
                <a16:creationId xmlns:a16="http://schemas.microsoft.com/office/drawing/2014/main" id="{6266542A-2BFF-4234-9E28-433E4EF5E55E}"/>
              </a:ext>
            </a:extLst>
          </p:cNvPr>
          <p:cNvPicPr>
            <a:picLocks noChangeAspect="1"/>
          </p:cNvPicPr>
          <p:nvPr/>
        </p:nvPicPr>
        <p:blipFill>
          <a:blip r:embed="rId2"/>
          <a:stretch>
            <a:fillRect/>
          </a:stretch>
        </p:blipFill>
        <p:spPr>
          <a:xfrm>
            <a:off x="515816" y="0"/>
            <a:ext cx="12192000" cy="6604000"/>
          </a:xfrm>
          <a:prstGeom prst="rect">
            <a:avLst/>
          </a:prstGeom>
        </p:spPr>
      </p:pic>
    </p:spTree>
    <p:extLst>
      <p:ext uri="{BB962C8B-B14F-4D97-AF65-F5344CB8AC3E}">
        <p14:creationId xmlns:p14="http://schemas.microsoft.com/office/powerpoint/2010/main" val="1227455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HYGIENE AND CLEANING</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393700" y="660400"/>
            <a:ext cx="10299699" cy="5015033"/>
          </a:xfrm>
        </p:spPr>
        <p:txBody>
          <a:bodyPr>
            <a:noAutofit/>
          </a:bodyPr>
          <a:lstStyle/>
          <a:p>
            <a:pPr marL="0" indent="0">
              <a:buNone/>
            </a:pPr>
            <a:r>
              <a:rPr lang="en-US" sz="2400" b="1" dirty="0">
                <a:latin typeface="Calibri" panose="020F0502020204030204" pitchFamily="34" charset="0"/>
              </a:rPr>
              <a:t>II.   PLACES</a:t>
            </a:r>
          </a:p>
          <a:p>
            <a:pPr marL="0" indent="0">
              <a:buNone/>
            </a:pPr>
            <a:r>
              <a:rPr lang="en-US" sz="2400" dirty="0">
                <a:latin typeface="Calibri" panose="020F0502020204030204" pitchFamily="34" charset="0"/>
              </a:rPr>
              <a:t>Hygiene and Cleaning:</a:t>
            </a:r>
          </a:p>
          <a:p>
            <a:r>
              <a:rPr lang="en-US" dirty="0"/>
              <a:t>Provide and maintain hand hygiene stations on site, including handwashing with soap, water, and paper towels, as well as an alcohol-based hand sanitizer containing 60% or more alcohol for areas where handwashing is not feasible. </a:t>
            </a:r>
            <a:endParaRPr lang="en-US" sz="2000" dirty="0"/>
          </a:p>
          <a:p>
            <a:r>
              <a:rPr lang="en-US" dirty="0"/>
              <a:t>Provide and encourage employees to use cleaning/disinfecting supplies before and after use of shared and frequently touched surfaces, followed by hand hygiene.</a:t>
            </a:r>
            <a:endParaRPr lang="en-US" sz="2000" dirty="0"/>
          </a:p>
          <a:p>
            <a:r>
              <a:rPr lang="en-US" dirty="0"/>
              <a:t>Hand sanitizer must be placed throughout the business for use by employees, visitors and customers</a:t>
            </a:r>
            <a:endParaRPr lang="en-US" sz="2000" dirty="0"/>
          </a:p>
          <a:p>
            <a:r>
              <a:rPr lang="en-US" dirty="0"/>
              <a:t>Prohibit shared food and beverages (e.g. buffet-style meals). </a:t>
            </a:r>
            <a:endParaRPr lang="en-US" sz="2000" dirty="0"/>
          </a:p>
          <a:p>
            <a:pPr lvl="1"/>
            <a:r>
              <a:rPr lang="en-US" dirty="0"/>
              <a:t>Shared amenities- self serve bars and samplers, water fountains, magazine areas…</a:t>
            </a:r>
            <a:endParaRPr lang="en-US" sz="1800" dirty="0"/>
          </a:p>
          <a:p>
            <a:pPr lvl="1"/>
            <a:r>
              <a:rPr lang="en-US" dirty="0"/>
              <a:t>Coffee pot</a:t>
            </a:r>
            <a:endParaRPr lang="en-US" sz="1800" dirty="0"/>
          </a:p>
          <a:p>
            <a:pPr lvl="1"/>
            <a:r>
              <a:rPr lang="en-US" dirty="0"/>
              <a:t>Or other food  / beverages</a:t>
            </a:r>
            <a:endParaRPr lang="en-US" sz="1800" dirty="0"/>
          </a:p>
          <a:p>
            <a:pPr marL="0" indent="0">
              <a:buNone/>
            </a:pPr>
            <a:endParaRPr lang="en-US" sz="2400" dirty="0">
              <a:latin typeface="Calibri" panose="020F0502020204030204" pitchFamily="34" charset="0"/>
            </a:endParaRPr>
          </a:p>
          <a:p>
            <a:pPr marL="457200" indent="-457200">
              <a:buAutoNum type="alphaUcPeriod"/>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29</a:t>
            </a:fld>
            <a:endParaRPr lang="en-US" dirty="0"/>
          </a:p>
        </p:txBody>
      </p:sp>
    </p:spTree>
    <p:extLst>
      <p:ext uri="{BB962C8B-B14F-4D97-AF65-F5344CB8AC3E}">
        <p14:creationId xmlns:p14="http://schemas.microsoft.com/office/powerpoint/2010/main" val="332033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3</a:t>
            </a:fld>
            <a:endParaRPr lang="en-US" dirty="0"/>
          </a:p>
        </p:txBody>
      </p:sp>
      <p:pic>
        <p:nvPicPr>
          <p:cNvPr id="5" name="Picture 4">
            <a:extLst>
              <a:ext uri="{FF2B5EF4-FFF2-40B4-BE49-F238E27FC236}">
                <a16:creationId xmlns:a16="http://schemas.microsoft.com/office/drawing/2014/main" id="{C281AFDC-2D61-425F-8DF3-44E3658BF564}"/>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2840760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HYGIENE AND CLEANING</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393700" y="660400"/>
            <a:ext cx="10299699" cy="5015033"/>
          </a:xfrm>
        </p:spPr>
        <p:txBody>
          <a:bodyPr>
            <a:noAutofit/>
          </a:bodyPr>
          <a:lstStyle/>
          <a:p>
            <a:pPr marL="0" indent="0">
              <a:buNone/>
            </a:pPr>
            <a:r>
              <a:rPr lang="en-US" sz="2400" b="1" dirty="0">
                <a:latin typeface="Calibri" panose="020F0502020204030204" pitchFamily="34" charset="0"/>
              </a:rPr>
              <a:t>II.   PLACES</a:t>
            </a:r>
          </a:p>
          <a:p>
            <a:pPr marL="0" indent="0">
              <a:buNone/>
            </a:pPr>
            <a:r>
              <a:rPr lang="en-US" sz="2400" dirty="0">
                <a:latin typeface="Calibri" panose="020F0502020204030204" pitchFamily="34" charset="0"/>
              </a:rPr>
              <a:t>Hygiene and Cleaning:</a:t>
            </a:r>
          </a:p>
          <a:p>
            <a:r>
              <a:rPr lang="en-US" dirty="0"/>
              <a:t>Place disposal receptacles around the building for disposal of soiled items including PPE</a:t>
            </a:r>
            <a:endParaRPr lang="en-US" sz="2000" dirty="0"/>
          </a:p>
          <a:p>
            <a:r>
              <a:rPr lang="en-US" dirty="0"/>
              <a:t>Provide appropriate cleaning and disinfectant supplies for shared and frequently touched surfaces for employees to use</a:t>
            </a:r>
            <a:endParaRPr lang="en-US" sz="2000" dirty="0"/>
          </a:p>
          <a:p>
            <a:pPr lvl="1"/>
            <a:r>
              <a:rPr lang="en-US" dirty="0"/>
              <a:t>Follow manufacturers instruction for use</a:t>
            </a:r>
            <a:endParaRPr lang="en-US" sz="1800" dirty="0"/>
          </a:p>
          <a:p>
            <a:pPr lvl="1"/>
            <a:r>
              <a:rPr lang="en-US" dirty="0"/>
              <a:t>Follow with hand hygiene after cleaning</a:t>
            </a:r>
            <a:endParaRPr lang="en-US" sz="1800" dirty="0"/>
          </a:p>
          <a:p>
            <a:pPr marL="0" indent="0">
              <a:buNone/>
            </a:pPr>
            <a:endParaRPr lang="en-US" sz="2400" dirty="0">
              <a:latin typeface="Calibri" panose="020F0502020204030204" pitchFamily="34" charset="0"/>
            </a:endParaRPr>
          </a:p>
          <a:p>
            <a:pPr marL="457200" indent="-457200">
              <a:buAutoNum type="alphaUcPeriod"/>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30</a:t>
            </a:fld>
            <a:endParaRPr lang="en-US" dirty="0"/>
          </a:p>
        </p:txBody>
      </p:sp>
    </p:spTree>
    <p:extLst>
      <p:ext uri="{BB962C8B-B14F-4D97-AF65-F5344CB8AC3E}">
        <p14:creationId xmlns:p14="http://schemas.microsoft.com/office/powerpoint/2010/main" val="3946136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HYGIENE AND CLEANING</a:t>
            </a:r>
            <a:br>
              <a:rPr lang="en-US" sz="2400" dirty="0"/>
            </a:br>
            <a:r>
              <a:rPr lang="en-US" sz="1600" dirty="0">
                <a:hlinkClick r:id="rId2"/>
              </a:rPr>
              <a:t>https://forward.ny.gov/phase-two-industries</a:t>
            </a:r>
            <a:endParaRPr lang="en-US" sz="2400" dirty="0"/>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31</a:t>
            </a:fld>
            <a:endParaRPr lang="en-US" dirty="0"/>
          </a:p>
        </p:txBody>
      </p:sp>
      <p:sp>
        <p:nvSpPr>
          <p:cNvPr id="6" name="Content Placeholder 2">
            <a:extLst>
              <a:ext uri="{FF2B5EF4-FFF2-40B4-BE49-F238E27FC236}">
                <a16:creationId xmlns:a16="http://schemas.microsoft.com/office/drawing/2014/main" id="{7DFD03B1-A36A-467D-887A-CD4FB658F301}"/>
              </a:ext>
            </a:extLst>
          </p:cNvPr>
          <p:cNvSpPr txBox="1">
            <a:spLocks/>
          </p:cNvSpPr>
          <p:nvPr/>
        </p:nvSpPr>
        <p:spPr>
          <a:xfrm>
            <a:off x="3606801" y="2392764"/>
            <a:ext cx="3124200" cy="50150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Shared objects</a:t>
            </a:r>
            <a:endParaRPr lang="en-US" sz="2000" dirty="0"/>
          </a:p>
          <a:p>
            <a:pPr lvl="1"/>
            <a:r>
              <a:rPr lang="en-US" dirty="0"/>
              <a:t>Payment devices </a:t>
            </a:r>
            <a:endParaRPr lang="en-US" sz="1800" dirty="0"/>
          </a:p>
          <a:p>
            <a:pPr lvl="1"/>
            <a:r>
              <a:rPr lang="en-US" dirty="0"/>
              <a:t>Registers</a:t>
            </a:r>
            <a:endParaRPr lang="en-US" sz="1800" dirty="0"/>
          </a:p>
          <a:p>
            <a:pPr lvl="1"/>
            <a:r>
              <a:rPr lang="en-US" dirty="0"/>
              <a:t>Laptops</a:t>
            </a:r>
            <a:endParaRPr lang="en-US" sz="1800" dirty="0"/>
          </a:p>
          <a:p>
            <a:pPr lvl="1"/>
            <a:r>
              <a:rPr lang="en-US" dirty="0"/>
              <a:t>Touchscreen</a:t>
            </a:r>
            <a:endParaRPr lang="en-US" sz="1800" dirty="0"/>
          </a:p>
          <a:p>
            <a:pPr lvl="1"/>
            <a:r>
              <a:rPr lang="en-US" dirty="0"/>
              <a:t>Clippers, tools</a:t>
            </a:r>
            <a:endParaRPr lang="en-US" sz="1800" dirty="0"/>
          </a:p>
          <a:p>
            <a:pPr lvl="1"/>
            <a:r>
              <a:rPr lang="en-US" dirty="0"/>
              <a:t>Notebooks</a:t>
            </a:r>
            <a:endParaRPr lang="en-US" sz="1800" dirty="0"/>
          </a:p>
          <a:p>
            <a:pPr lvl="1"/>
            <a:r>
              <a:rPr lang="en-US" dirty="0"/>
              <a:t>Telephone</a:t>
            </a:r>
            <a:endParaRPr lang="en-US" sz="1800" dirty="0"/>
          </a:p>
          <a:p>
            <a:pPr lvl="1"/>
            <a:r>
              <a:rPr lang="en-US" dirty="0"/>
              <a:t>Writing utensils</a:t>
            </a:r>
            <a:endParaRPr lang="en-US" sz="1800" dirty="0"/>
          </a:p>
          <a:p>
            <a:pPr lvl="1"/>
            <a:r>
              <a:rPr lang="en-US" dirty="0"/>
              <a:t>Shred surfaces</a:t>
            </a:r>
            <a:endParaRPr lang="en-US" sz="1800" dirty="0"/>
          </a:p>
          <a:p>
            <a:pPr marL="0" indent="0">
              <a:buFont typeface="Wingdings 3" charset="2"/>
              <a:buNone/>
            </a:pPr>
            <a:endParaRPr lang="en-US" sz="2400" dirty="0">
              <a:latin typeface="Calibri" panose="020F0502020204030204" pitchFamily="34" charset="0"/>
            </a:endParaRPr>
          </a:p>
          <a:p>
            <a:pPr marL="457200" indent="-457200">
              <a:buFont typeface="Wingdings 3" charset="2"/>
              <a:buAutoNum type="alphaUcPeriod"/>
            </a:pPr>
            <a:endParaRPr lang="en-US" sz="2400" dirty="0">
              <a:latin typeface="Calibri" panose="020F0502020204030204" pitchFamily="34" charset="0"/>
            </a:endParaRPr>
          </a:p>
        </p:txBody>
      </p:sp>
      <p:sp>
        <p:nvSpPr>
          <p:cNvPr id="7" name="Content Placeholder 2">
            <a:extLst>
              <a:ext uri="{FF2B5EF4-FFF2-40B4-BE49-F238E27FC236}">
                <a16:creationId xmlns:a16="http://schemas.microsoft.com/office/drawing/2014/main" id="{B16FBC72-F4E5-4451-A2CE-7EE3650C460E}"/>
              </a:ext>
            </a:extLst>
          </p:cNvPr>
          <p:cNvSpPr txBox="1">
            <a:spLocks/>
          </p:cNvSpPr>
          <p:nvPr/>
        </p:nvSpPr>
        <p:spPr>
          <a:xfrm>
            <a:off x="106911" y="284564"/>
            <a:ext cx="10299699" cy="50150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400" b="1" dirty="0">
                <a:latin typeface="Calibri" panose="020F0502020204030204" pitchFamily="34" charset="0"/>
              </a:rPr>
              <a:t>II.   PLACES</a:t>
            </a:r>
          </a:p>
          <a:p>
            <a:pPr marL="0" indent="0">
              <a:buFont typeface="Wingdings 3" charset="2"/>
              <a:buNone/>
            </a:pPr>
            <a:r>
              <a:rPr lang="en-US" sz="2400" dirty="0">
                <a:latin typeface="Calibri" panose="020F0502020204030204" pitchFamily="34" charset="0"/>
              </a:rPr>
              <a:t>Hygiene and Cleaning:</a:t>
            </a:r>
          </a:p>
          <a:p>
            <a:r>
              <a:rPr lang="en-US" dirty="0"/>
              <a:t>Cleaning and disinfecting of facilities and shared surfaces, communal  / shared areas, and shared objects must be performed at least as often as employees change workstations or customers come in contact with vehicles, using Department of Environmental Conservation products identified by the EPA as effective against COVID-19</a:t>
            </a:r>
          </a:p>
          <a:p>
            <a:r>
              <a:rPr lang="en-US" dirty="0"/>
              <a:t>Communal areas</a:t>
            </a:r>
            <a:endParaRPr lang="en-US" sz="2000" dirty="0"/>
          </a:p>
          <a:p>
            <a:pPr lvl="1"/>
            <a:r>
              <a:rPr lang="en-US" dirty="0"/>
              <a:t>High traffic areas</a:t>
            </a:r>
            <a:endParaRPr lang="en-US" sz="1800" dirty="0"/>
          </a:p>
          <a:p>
            <a:pPr lvl="1"/>
            <a:r>
              <a:rPr lang="en-US" dirty="0"/>
              <a:t>Common areas</a:t>
            </a:r>
            <a:endParaRPr lang="en-US" sz="1800" dirty="0"/>
          </a:p>
          <a:p>
            <a:pPr lvl="1"/>
            <a:r>
              <a:rPr lang="en-US" dirty="0"/>
              <a:t>Clock in / out stations</a:t>
            </a:r>
            <a:endParaRPr lang="en-US" sz="1800" dirty="0"/>
          </a:p>
          <a:p>
            <a:pPr lvl="1"/>
            <a:r>
              <a:rPr lang="en-US" dirty="0"/>
              <a:t>Health screening stations</a:t>
            </a:r>
            <a:endParaRPr lang="en-US" sz="1800" dirty="0"/>
          </a:p>
          <a:p>
            <a:pPr lvl="1"/>
            <a:r>
              <a:rPr lang="en-US" dirty="0"/>
              <a:t>Break rooms</a:t>
            </a:r>
            <a:endParaRPr lang="en-US" sz="1800" dirty="0"/>
          </a:p>
          <a:p>
            <a:pPr lvl="1"/>
            <a:r>
              <a:rPr lang="en-US" dirty="0"/>
              <a:t>Cash registers</a:t>
            </a:r>
            <a:endParaRPr lang="en-US" sz="1800" dirty="0"/>
          </a:p>
          <a:p>
            <a:pPr lvl="1"/>
            <a:r>
              <a:rPr lang="en-US" dirty="0"/>
              <a:t>Merchandise aisles</a:t>
            </a:r>
            <a:endParaRPr lang="en-US" sz="1800" dirty="0"/>
          </a:p>
          <a:p>
            <a:pPr lvl="1"/>
            <a:r>
              <a:rPr lang="en-US" dirty="0"/>
              <a:t>Restrooms</a:t>
            </a:r>
            <a:endParaRPr lang="en-US" sz="1800" dirty="0"/>
          </a:p>
          <a:p>
            <a:pPr lvl="1"/>
            <a:r>
              <a:rPr lang="en-US" dirty="0"/>
              <a:t>vehicles</a:t>
            </a:r>
            <a:endParaRPr lang="en-US" sz="1800" dirty="0"/>
          </a:p>
          <a:p>
            <a:pPr marL="457200" indent="-457200">
              <a:buFont typeface="Wingdings 3" charset="2"/>
              <a:buAutoNum type="alphaUcPeriod"/>
            </a:pPr>
            <a:endParaRPr lang="en-US" sz="2400" dirty="0">
              <a:latin typeface="Calibri" panose="020F0502020204030204" pitchFamily="34" charset="0"/>
            </a:endParaRPr>
          </a:p>
        </p:txBody>
      </p:sp>
      <p:sp>
        <p:nvSpPr>
          <p:cNvPr id="8" name="Content Placeholder 2">
            <a:extLst>
              <a:ext uri="{FF2B5EF4-FFF2-40B4-BE49-F238E27FC236}">
                <a16:creationId xmlns:a16="http://schemas.microsoft.com/office/drawing/2014/main" id="{E23B6DA3-EBAE-4DD7-9B39-017E36D27ECE}"/>
              </a:ext>
            </a:extLst>
          </p:cNvPr>
          <p:cNvSpPr txBox="1">
            <a:spLocks/>
          </p:cNvSpPr>
          <p:nvPr/>
        </p:nvSpPr>
        <p:spPr>
          <a:xfrm>
            <a:off x="6812742" y="2392764"/>
            <a:ext cx="3893357" cy="50150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Shared objects</a:t>
            </a:r>
            <a:endParaRPr lang="en-US" sz="2000" dirty="0"/>
          </a:p>
          <a:p>
            <a:pPr lvl="1"/>
            <a:r>
              <a:rPr lang="en-US" dirty="0"/>
              <a:t>Electronics</a:t>
            </a:r>
          </a:p>
          <a:p>
            <a:pPr lvl="1"/>
            <a:r>
              <a:rPr lang="en-US" dirty="0"/>
              <a:t>Keyes</a:t>
            </a:r>
          </a:p>
          <a:p>
            <a:pPr lvl="1"/>
            <a:r>
              <a:rPr lang="en-US" dirty="0"/>
              <a:t>Vehicles</a:t>
            </a:r>
          </a:p>
          <a:p>
            <a:pPr lvl="1"/>
            <a:r>
              <a:rPr lang="en-US" dirty="0"/>
              <a:t>Handrails</a:t>
            </a:r>
          </a:p>
          <a:p>
            <a:pPr lvl="1"/>
            <a:r>
              <a:rPr lang="en-US" dirty="0"/>
              <a:t>Door handles / light switches</a:t>
            </a:r>
          </a:p>
          <a:p>
            <a:pPr lvl="1"/>
            <a:r>
              <a:rPr lang="en-US" dirty="0"/>
              <a:t> (e.g. registers) and surfaces, as well as high transit areas, such as payment devices, pickup areas, restrooms, common areas.</a:t>
            </a:r>
          </a:p>
          <a:p>
            <a:pPr marL="0" indent="0">
              <a:buFont typeface="Wingdings 3" charset="2"/>
              <a:buNone/>
            </a:pPr>
            <a:endParaRPr lang="en-US" sz="2400" dirty="0">
              <a:latin typeface="Calibri" panose="020F0502020204030204" pitchFamily="34" charset="0"/>
            </a:endParaRPr>
          </a:p>
          <a:p>
            <a:pPr marL="457200" indent="-457200">
              <a:buFont typeface="Wingdings 3" charset="2"/>
              <a:buAutoNum type="alphaUcPeriod"/>
            </a:pPr>
            <a:endParaRPr lang="en-US" sz="2400" dirty="0">
              <a:latin typeface="Calibri" panose="020F0502020204030204" pitchFamily="34" charset="0"/>
            </a:endParaRPr>
          </a:p>
        </p:txBody>
      </p:sp>
    </p:spTree>
    <p:extLst>
      <p:ext uri="{BB962C8B-B14F-4D97-AF65-F5344CB8AC3E}">
        <p14:creationId xmlns:p14="http://schemas.microsoft.com/office/powerpoint/2010/main" val="1273914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HYGIENE AND CLEANING</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393700" y="660400"/>
            <a:ext cx="10299699" cy="5015033"/>
          </a:xfrm>
        </p:spPr>
        <p:txBody>
          <a:bodyPr>
            <a:noAutofit/>
          </a:bodyPr>
          <a:lstStyle/>
          <a:p>
            <a:pPr marL="0" indent="0">
              <a:buNone/>
            </a:pPr>
            <a:r>
              <a:rPr lang="en-US" sz="2400" b="1" dirty="0">
                <a:latin typeface="Calibri" panose="020F0502020204030204" pitchFamily="34" charset="0"/>
              </a:rPr>
              <a:t>II.   PLACES</a:t>
            </a:r>
          </a:p>
          <a:p>
            <a:pPr marL="0" indent="0">
              <a:buNone/>
            </a:pPr>
            <a:r>
              <a:rPr lang="en-US" sz="2400" dirty="0">
                <a:latin typeface="Calibri" panose="020F0502020204030204" pitchFamily="34" charset="0"/>
              </a:rPr>
              <a:t>Hygiene and Cleaning- </a:t>
            </a:r>
            <a:r>
              <a:rPr lang="en-US" sz="2400" b="1" dirty="0">
                <a:solidFill>
                  <a:srgbClr val="FF0000"/>
                </a:solidFill>
                <a:latin typeface="Calibri" panose="020F0502020204030204" pitchFamily="34" charset="0"/>
              </a:rPr>
              <a:t>COVID-19 Disinfection</a:t>
            </a:r>
            <a:r>
              <a:rPr lang="en-US" sz="2400" dirty="0">
                <a:latin typeface="Calibri" panose="020F0502020204030204" pitchFamily="34" charset="0"/>
              </a:rPr>
              <a:t>:</a:t>
            </a:r>
          </a:p>
          <a:p>
            <a:r>
              <a:rPr lang="en-US" dirty="0"/>
              <a:t>Provide cleaning and disinfection of exposed area in the event an individual is confirmed to have COVID-19, with such cleaning and disinfection to include at a minimum , all heavy transit areas, high touch surfaces (elevators, lobbies, building entrances, badge screeners, restrooms, handrails, door handles. </a:t>
            </a:r>
            <a:r>
              <a:rPr lang="en-US" sz="1600" u="sng" dirty="0">
                <a:solidFill>
                  <a:srgbClr val="00B0F0"/>
                </a:solidFill>
              </a:rPr>
              <a:t>cdc.gov/coronavirus/2019-ncov/community/disinfecting-building-facility.html </a:t>
            </a:r>
          </a:p>
          <a:p>
            <a:r>
              <a:rPr lang="en-US" dirty="0"/>
              <a:t>CDC guidelines on “Cleaning and Disinfecting Your Facility” if someone is suspected or confirmed to have COVID-19 infection are as follows: </a:t>
            </a:r>
          </a:p>
          <a:p>
            <a:pPr lvl="1"/>
            <a:r>
              <a:rPr lang="en-US" sz="1400" dirty="0"/>
              <a:t>Close off areas used by the person who is sick. </a:t>
            </a:r>
          </a:p>
          <a:p>
            <a:pPr lvl="1"/>
            <a:r>
              <a:rPr lang="en-US" sz="1400" dirty="0"/>
              <a:t>Businesses do not necessarily need to close operations, if they can close off the affected areas</a:t>
            </a:r>
          </a:p>
          <a:p>
            <a:pPr lvl="1"/>
            <a:r>
              <a:rPr lang="en-US" sz="1400" dirty="0"/>
              <a:t>Open outside doors and windows to increase air circulation in the area. </a:t>
            </a:r>
          </a:p>
          <a:p>
            <a:pPr lvl="1"/>
            <a:r>
              <a:rPr lang="en-US" sz="1400" dirty="0"/>
              <a:t> Wait 24 hours before you clean or disinfect, if 24 hours is not feasible, wait as long as possible</a:t>
            </a:r>
          </a:p>
          <a:p>
            <a:pPr lvl="1"/>
            <a:r>
              <a:rPr lang="en-US" sz="1400" dirty="0"/>
              <a:t>Clean and disinfect all areas used by the person who is sick, such as offices, bathrooms, common areas, and shared equipment</a:t>
            </a:r>
          </a:p>
          <a:p>
            <a:pPr lvl="1"/>
            <a:r>
              <a:rPr lang="en-US" sz="1400" dirty="0"/>
              <a:t> Once the area has been appropriately disinfected, it can be opened for use.</a:t>
            </a:r>
            <a:r>
              <a:rPr lang="en-US" sz="1400" u="sng" dirty="0">
                <a:solidFill>
                  <a:srgbClr val="00B0F0"/>
                </a:solidFill>
              </a:rPr>
              <a:t> </a:t>
            </a:r>
          </a:p>
          <a:p>
            <a:pPr lvl="1"/>
            <a:r>
              <a:rPr lang="en-US" sz="1400" dirty="0"/>
              <a:t>Consider certified cleaning service specialized in COVID-19 decontamination – perform due diligence before you have the need</a:t>
            </a:r>
          </a:p>
          <a:p>
            <a:pPr marL="0" indent="0">
              <a:buNone/>
            </a:pPr>
            <a:endParaRPr lang="en-US" sz="1400" dirty="0"/>
          </a:p>
          <a:p>
            <a:pPr marL="457200" indent="-457200">
              <a:buAutoNum type="alphaUcPeriod"/>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32</a:t>
            </a:fld>
            <a:endParaRPr lang="en-US" dirty="0"/>
          </a:p>
        </p:txBody>
      </p:sp>
    </p:spTree>
    <p:extLst>
      <p:ext uri="{BB962C8B-B14F-4D97-AF65-F5344CB8AC3E}">
        <p14:creationId xmlns:p14="http://schemas.microsoft.com/office/powerpoint/2010/main" val="1066713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HYGIENE AND CLEANING</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393700" y="660400"/>
            <a:ext cx="10299699" cy="5015033"/>
          </a:xfrm>
        </p:spPr>
        <p:txBody>
          <a:bodyPr>
            <a:noAutofit/>
          </a:bodyPr>
          <a:lstStyle/>
          <a:p>
            <a:pPr marL="0" indent="0">
              <a:buNone/>
            </a:pPr>
            <a:r>
              <a:rPr lang="en-US" sz="2400" b="1" dirty="0">
                <a:latin typeface="Calibri" panose="020F0502020204030204" pitchFamily="34" charset="0"/>
              </a:rPr>
              <a:t>II.   PLACES</a:t>
            </a:r>
          </a:p>
          <a:p>
            <a:pPr marL="0" indent="0">
              <a:buNone/>
            </a:pPr>
            <a:r>
              <a:rPr lang="en-US" sz="2400" dirty="0">
                <a:latin typeface="Calibri" panose="020F0502020204030204" pitchFamily="34" charset="0"/>
              </a:rPr>
              <a:t>Hygiene and Cleaning:</a:t>
            </a:r>
          </a:p>
          <a:p>
            <a:r>
              <a:rPr lang="en-US" dirty="0"/>
              <a:t>Provide and maintain hand hygiene stations on site, including handwashing with soap, water, Place disposal receptacles around the building for disposal of soiled items including PPE</a:t>
            </a:r>
            <a:endParaRPr lang="en-US" sz="2000" dirty="0"/>
          </a:p>
          <a:p>
            <a:r>
              <a:rPr lang="en-US" dirty="0"/>
              <a:t>Provide appropriate cleaning and disinfectant supplies for shared and frequently touched surfaces for employees to use</a:t>
            </a:r>
            <a:endParaRPr lang="en-US" sz="2000" dirty="0"/>
          </a:p>
          <a:p>
            <a:pPr lvl="1"/>
            <a:r>
              <a:rPr lang="en-US" dirty="0"/>
              <a:t>Follow manufacturers instruction for use</a:t>
            </a:r>
            <a:endParaRPr lang="en-US" sz="1800" dirty="0"/>
          </a:p>
          <a:p>
            <a:pPr lvl="1"/>
            <a:r>
              <a:rPr lang="en-US" dirty="0"/>
              <a:t>Follow with hand hygiene after cleaning</a:t>
            </a:r>
            <a:endParaRPr lang="en-US" sz="1800" dirty="0"/>
          </a:p>
          <a:p>
            <a:r>
              <a:rPr lang="en-US" dirty="0"/>
              <a:t>Provide cleaning and disinfection of exposed area in the event an individual is confirmed to have COVID-19, with such cleaning and disinfection to include at a minimum , all heavy transit areas, high touch surfaces (elevators, lobbies, building entrances, badge screeners, restrooms, handrails, door handles.  </a:t>
            </a:r>
          </a:p>
          <a:p>
            <a:r>
              <a:rPr lang="en-US" dirty="0"/>
              <a:t>Cleaning and disinfecting of facilities and shared surfaces, communal  / shared areas, and shared objects must be performed at least as often as employees change workstations or customers come in contact with vehicles, using Department of Environmental Conservation products identified by the EPA as effective against COVID-19</a:t>
            </a:r>
          </a:p>
          <a:p>
            <a:pPr marL="0" indent="0">
              <a:buNone/>
            </a:pPr>
            <a:endParaRPr lang="en-US" sz="2400" dirty="0">
              <a:latin typeface="Calibri" panose="020F0502020204030204" pitchFamily="34" charset="0"/>
            </a:endParaRPr>
          </a:p>
          <a:p>
            <a:pPr marL="457200" indent="-457200">
              <a:buAutoNum type="alphaUcPeriod"/>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33</a:t>
            </a:fld>
            <a:endParaRPr lang="en-US" dirty="0"/>
          </a:p>
        </p:txBody>
      </p:sp>
      <p:pic>
        <p:nvPicPr>
          <p:cNvPr id="4" name="Picture 3"/>
          <p:cNvPicPr>
            <a:picLocks noChangeAspect="1"/>
          </p:cNvPicPr>
          <p:nvPr/>
        </p:nvPicPr>
        <p:blipFill>
          <a:blip r:embed="rId3"/>
          <a:stretch>
            <a:fillRect/>
          </a:stretch>
        </p:blipFill>
        <p:spPr>
          <a:xfrm>
            <a:off x="0" y="180180"/>
            <a:ext cx="12192000" cy="6497640"/>
          </a:xfrm>
          <a:prstGeom prst="rect">
            <a:avLst/>
          </a:prstGeom>
        </p:spPr>
      </p:pic>
    </p:spTree>
    <p:extLst>
      <p:ext uri="{BB962C8B-B14F-4D97-AF65-F5344CB8AC3E}">
        <p14:creationId xmlns:p14="http://schemas.microsoft.com/office/powerpoint/2010/main" val="3243086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COMMUNICATION</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368300" y="1026329"/>
            <a:ext cx="10299699" cy="5015033"/>
          </a:xfrm>
        </p:spPr>
        <p:txBody>
          <a:bodyPr>
            <a:noAutofit/>
          </a:bodyPr>
          <a:lstStyle/>
          <a:p>
            <a:pPr marL="0" indent="0">
              <a:buNone/>
            </a:pPr>
            <a:r>
              <a:rPr lang="en-US" sz="2400" b="1" dirty="0">
                <a:latin typeface="Calibri" panose="020F0502020204030204" pitchFamily="34" charset="0"/>
              </a:rPr>
              <a:t>II.   PLACES</a:t>
            </a:r>
          </a:p>
          <a:p>
            <a:pPr marL="0" indent="0">
              <a:buNone/>
            </a:pPr>
            <a:r>
              <a:rPr lang="en-US" sz="2400" dirty="0">
                <a:latin typeface="Calibri" panose="020F0502020204030204" pitchFamily="34" charset="0"/>
              </a:rPr>
              <a:t>Communication:</a:t>
            </a:r>
            <a:endParaRPr lang="en-US" dirty="0"/>
          </a:p>
          <a:p>
            <a:r>
              <a:rPr lang="en-US" dirty="0"/>
              <a:t>Affirm that you have reviewed and understand the state issued industry guidelines and that you will implement them</a:t>
            </a:r>
          </a:p>
          <a:p>
            <a:r>
              <a:rPr lang="en-US" dirty="0"/>
              <a:t>Post signage inside and outside business location to remind employees , visitors and customers to adhere to proper hygiene, social distancing rules, appropriate use of PPE, and cleaning and disinfecting protocols</a:t>
            </a:r>
          </a:p>
          <a:p>
            <a:r>
              <a:rPr lang="en-US" dirty="0"/>
              <a:t>Train all employees on new protocols and frequently communicate safety guidelines</a:t>
            </a:r>
          </a:p>
          <a:p>
            <a:r>
              <a:rPr lang="en-US" dirty="0"/>
              <a:t>Establish a communication plan for employees, visitors and customers include applicable instructions, training, signage with a consistent means to provide updated information.</a:t>
            </a:r>
          </a:p>
          <a:p>
            <a:r>
              <a:rPr lang="en-US" dirty="0"/>
              <a:t>Conspicuously post completed safety plans on site</a:t>
            </a:r>
          </a:p>
          <a:p>
            <a:pPr marL="0" indent="0">
              <a:buNone/>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34</a:t>
            </a:fld>
            <a:endParaRPr lang="en-US" dirty="0"/>
          </a:p>
        </p:txBody>
      </p:sp>
    </p:spTree>
    <p:extLst>
      <p:ext uri="{BB962C8B-B14F-4D97-AF65-F5344CB8AC3E}">
        <p14:creationId xmlns:p14="http://schemas.microsoft.com/office/powerpoint/2010/main" val="2172210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COMMUNICATION</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368300" y="1026329"/>
            <a:ext cx="10299699" cy="5015033"/>
          </a:xfrm>
        </p:spPr>
        <p:txBody>
          <a:bodyPr>
            <a:noAutofit/>
          </a:bodyPr>
          <a:lstStyle/>
          <a:p>
            <a:pPr marL="0" indent="0">
              <a:buNone/>
            </a:pPr>
            <a:r>
              <a:rPr lang="en-US" sz="2400" b="1" dirty="0">
                <a:latin typeface="Calibri" panose="020F0502020204030204" pitchFamily="34" charset="0"/>
              </a:rPr>
              <a:t>II.   PLACES</a:t>
            </a:r>
          </a:p>
          <a:p>
            <a:pPr marL="0" indent="0">
              <a:buNone/>
            </a:pPr>
            <a:r>
              <a:rPr lang="en-US" sz="2400" dirty="0">
                <a:latin typeface="Calibri" panose="020F0502020204030204" pitchFamily="34" charset="0"/>
              </a:rPr>
              <a:t>Communication:</a:t>
            </a:r>
            <a:endParaRPr lang="en-US" dirty="0"/>
          </a:p>
          <a:p>
            <a:r>
              <a:rPr lang="en-US" dirty="0"/>
              <a:t>Maintain a continuous log of every employee, visitor and worker who may have close contact with other individuals at work site or area; excluding customers and excluding deliveries performed with appropriate PPE or through contactless means. This applies to all phase II industries except:</a:t>
            </a:r>
          </a:p>
          <a:p>
            <a:pPr lvl="1"/>
            <a:r>
              <a:rPr lang="en-US" dirty="0"/>
              <a:t>Essential and Phase II retail businesses</a:t>
            </a:r>
          </a:p>
          <a:p>
            <a:pPr lvl="1"/>
            <a:r>
              <a:rPr lang="en-US" dirty="0"/>
              <a:t>Vehicle sales, leases and rentals</a:t>
            </a:r>
          </a:p>
          <a:p>
            <a:pPr lvl="1"/>
            <a:r>
              <a:rPr lang="en-US" dirty="0"/>
              <a:t>Best practices for these businesses however is to maintain a continuous log</a:t>
            </a:r>
          </a:p>
          <a:p>
            <a:pPr lvl="1"/>
            <a:r>
              <a:rPr lang="en-US" dirty="0"/>
              <a:t>These businesses will need to screen employees, visitors and worker and document that a screening was done. The screen may serve as a continuous log.</a:t>
            </a:r>
          </a:p>
          <a:p>
            <a:r>
              <a:rPr lang="en-US" dirty="0"/>
              <a:t>If an employee, visitor, or customer comes in close contact with others at the business location and tests positive for COVID-19, </a:t>
            </a:r>
            <a:r>
              <a:rPr lang="en-US" b="1" dirty="0">
                <a:solidFill>
                  <a:srgbClr val="FF0000"/>
                </a:solidFill>
              </a:rPr>
              <a:t>the employer must notify state and local health departments and cooperate with contact tracing efforts</a:t>
            </a:r>
            <a:r>
              <a:rPr lang="en-US" dirty="0"/>
              <a:t>, including notification of potential contacts such as workers, visitors, and or customers (if known) who had close contact with the individual, while maintaining confidentiality of the individual as required by law. </a:t>
            </a:r>
          </a:p>
          <a:p>
            <a:pPr marL="0" indent="0">
              <a:buNone/>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35</a:t>
            </a:fld>
            <a:endParaRPr lang="en-US" dirty="0"/>
          </a:p>
        </p:txBody>
      </p:sp>
    </p:spTree>
    <p:extLst>
      <p:ext uri="{BB962C8B-B14F-4D97-AF65-F5344CB8AC3E}">
        <p14:creationId xmlns:p14="http://schemas.microsoft.com/office/powerpoint/2010/main" val="1464440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36</a:t>
            </a:fld>
            <a:endParaRPr lang="en-US" dirty="0"/>
          </a:p>
        </p:txBody>
      </p:sp>
      <p:pic>
        <p:nvPicPr>
          <p:cNvPr id="3" name="Picture 2">
            <a:extLst>
              <a:ext uri="{FF2B5EF4-FFF2-40B4-BE49-F238E27FC236}">
                <a16:creationId xmlns:a16="http://schemas.microsoft.com/office/drawing/2014/main" id="{B723B03B-A040-4C45-AA9E-A55AEDB21214}"/>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2231827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37</a:t>
            </a:fld>
            <a:endParaRPr lang="en-US" dirty="0"/>
          </a:p>
        </p:txBody>
      </p:sp>
      <p:pic>
        <p:nvPicPr>
          <p:cNvPr id="5" name="Picture 4">
            <a:extLst>
              <a:ext uri="{FF2B5EF4-FFF2-40B4-BE49-F238E27FC236}">
                <a16:creationId xmlns:a16="http://schemas.microsoft.com/office/drawing/2014/main" id="{F0CFB062-1707-4E1E-A607-9DF6B11B1635}"/>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1745310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38</a:t>
            </a:fld>
            <a:endParaRPr lang="en-US" dirty="0"/>
          </a:p>
        </p:txBody>
      </p:sp>
      <p:pic>
        <p:nvPicPr>
          <p:cNvPr id="3" name="Picture 2">
            <a:extLst>
              <a:ext uri="{FF2B5EF4-FFF2-40B4-BE49-F238E27FC236}">
                <a16:creationId xmlns:a16="http://schemas.microsoft.com/office/drawing/2014/main" id="{BD6C4FB9-038B-4FB6-9766-D20F1394C82D}"/>
              </a:ext>
            </a:extLst>
          </p:cNvPr>
          <p:cNvPicPr>
            <a:picLocks noChangeAspect="1"/>
          </p:cNvPicPr>
          <p:nvPr/>
        </p:nvPicPr>
        <p:blipFill>
          <a:blip r:embed="rId2"/>
          <a:stretch>
            <a:fillRect/>
          </a:stretch>
        </p:blipFill>
        <p:spPr>
          <a:xfrm>
            <a:off x="0" y="0"/>
            <a:ext cx="5341856" cy="6858000"/>
          </a:xfrm>
          <a:prstGeom prst="rect">
            <a:avLst/>
          </a:prstGeom>
        </p:spPr>
      </p:pic>
      <p:pic>
        <p:nvPicPr>
          <p:cNvPr id="5" name="Picture 4">
            <a:extLst>
              <a:ext uri="{FF2B5EF4-FFF2-40B4-BE49-F238E27FC236}">
                <a16:creationId xmlns:a16="http://schemas.microsoft.com/office/drawing/2014/main" id="{AFF49ED5-777A-42EF-9683-2D8152D1BE25}"/>
              </a:ext>
            </a:extLst>
          </p:cNvPr>
          <p:cNvPicPr>
            <a:picLocks noChangeAspect="1"/>
          </p:cNvPicPr>
          <p:nvPr/>
        </p:nvPicPr>
        <p:blipFill>
          <a:blip r:embed="rId3"/>
          <a:stretch>
            <a:fillRect/>
          </a:stretch>
        </p:blipFill>
        <p:spPr>
          <a:xfrm>
            <a:off x="6913095" y="0"/>
            <a:ext cx="5278905" cy="6858000"/>
          </a:xfrm>
          <a:prstGeom prst="rect">
            <a:avLst/>
          </a:prstGeom>
        </p:spPr>
      </p:pic>
    </p:spTree>
    <p:extLst>
      <p:ext uri="{BB962C8B-B14F-4D97-AF65-F5344CB8AC3E}">
        <p14:creationId xmlns:p14="http://schemas.microsoft.com/office/powerpoint/2010/main" val="2007106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39</a:t>
            </a:fld>
            <a:endParaRPr lang="en-US" dirty="0"/>
          </a:p>
        </p:txBody>
      </p:sp>
      <p:pic>
        <p:nvPicPr>
          <p:cNvPr id="2" name="Picture 1">
            <a:extLst>
              <a:ext uri="{FF2B5EF4-FFF2-40B4-BE49-F238E27FC236}">
                <a16:creationId xmlns:a16="http://schemas.microsoft.com/office/drawing/2014/main" id="{9B18552C-D100-4B77-8DC9-E9CC27D7B97B}"/>
              </a:ext>
            </a:extLst>
          </p:cNvPr>
          <p:cNvPicPr>
            <a:picLocks noChangeAspect="1"/>
          </p:cNvPicPr>
          <p:nvPr/>
        </p:nvPicPr>
        <p:blipFill>
          <a:blip r:embed="rId2"/>
          <a:stretch>
            <a:fillRect/>
          </a:stretch>
        </p:blipFill>
        <p:spPr>
          <a:xfrm>
            <a:off x="2917998" y="0"/>
            <a:ext cx="5222217" cy="6858000"/>
          </a:xfrm>
          <a:prstGeom prst="rect">
            <a:avLst/>
          </a:prstGeom>
        </p:spPr>
      </p:pic>
    </p:spTree>
    <p:extLst>
      <p:ext uri="{BB962C8B-B14F-4D97-AF65-F5344CB8AC3E}">
        <p14:creationId xmlns:p14="http://schemas.microsoft.com/office/powerpoint/2010/main" val="325516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4</a:t>
            </a:fld>
            <a:endParaRPr lang="en-US" dirty="0"/>
          </a:p>
        </p:txBody>
      </p:sp>
      <p:pic>
        <p:nvPicPr>
          <p:cNvPr id="3" name="Picture 2">
            <a:extLst>
              <a:ext uri="{FF2B5EF4-FFF2-40B4-BE49-F238E27FC236}">
                <a16:creationId xmlns:a16="http://schemas.microsoft.com/office/drawing/2014/main" id="{54DABEC2-9A16-4083-9FE8-1D9EBCA915E0}"/>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635254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40</a:t>
            </a:fld>
            <a:endParaRPr lang="en-US" dirty="0"/>
          </a:p>
        </p:txBody>
      </p:sp>
      <p:pic>
        <p:nvPicPr>
          <p:cNvPr id="2" name="Picture 1">
            <a:extLst>
              <a:ext uri="{FF2B5EF4-FFF2-40B4-BE49-F238E27FC236}">
                <a16:creationId xmlns:a16="http://schemas.microsoft.com/office/drawing/2014/main" id="{7175E234-C3A3-45AE-A02C-1DC6140220CC}"/>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115670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400" dirty="0"/>
              <a:t>PHASE -II REOPENING </a:t>
            </a:r>
            <a:br>
              <a:rPr lang="en-US" sz="2400" dirty="0"/>
            </a:br>
            <a:r>
              <a:rPr lang="en-US" sz="2400" dirty="0"/>
              <a:t>SCREENING</a:t>
            </a:r>
            <a:br>
              <a:rPr lang="en-US" sz="2400" dirty="0"/>
            </a:br>
            <a:r>
              <a:rPr lang="en-US" sz="1600" dirty="0">
                <a:hlinkClick r:id="rId2"/>
              </a:rPr>
              <a:t>https://forward.ny.gov/phase-two-industries</a:t>
            </a:r>
            <a:endParaRPr lang="en-US" sz="2400" dirty="0"/>
          </a:p>
        </p:txBody>
      </p:sp>
      <p:sp>
        <p:nvSpPr>
          <p:cNvPr id="3" name="Content Placeholder 2"/>
          <p:cNvSpPr>
            <a:spLocks noGrp="1"/>
          </p:cNvSpPr>
          <p:nvPr>
            <p:ph idx="1"/>
          </p:nvPr>
        </p:nvSpPr>
        <p:spPr>
          <a:xfrm>
            <a:off x="330200" y="660400"/>
            <a:ext cx="10299699" cy="5015033"/>
          </a:xfrm>
        </p:spPr>
        <p:txBody>
          <a:bodyPr>
            <a:noAutofit/>
          </a:bodyPr>
          <a:lstStyle/>
          <a:p>
            <a:pPr marL="0" indent="0">
              <a:buNone/>
            </a:pPr>
            <a:r>
              <a:rPr lang="en-US" sz="2400" b="1" dirty="0">
                <a:latin typeface="Calibri" panose="020F0502020204030204" pitchFamily="34" charset="0"/>
              </a:rPr>
              <a:t>III.   PROCESS</a:t>
            </a:r>
          </a:p>
          <a:p>
            <a:pPr marL="0" indent="0">
              <a:buNone/>
            </a:pPr>
            <a:r>
              <a:rPr lang="en-US" sz="2400" dirty="0">
                <a:latin typeface="Calibri" panose="020F0502020204030204" pitchFamily="34" charset="0"/>
              </a:rPr>
              <a:t>Screening:</a:t>
            </a:r>
            <a:endParaRPr lang="en-US" dirty="0"/>
          </a:p>
          <a:p>
            <a:r>
              <a:rPr lang="en-US" dirty="0"/>
              <a:t>Employees who are sick should stay home or go home if they become ill at work</a:t>
            </a:r>
          </a:p>
          <a:p>
            <a:r>
              <a:rPr lang="en-US" dirty="0"/>
              <a:t>Implement mandatory health screening assessment (e.g. questionnaire, temperature check) before employees begin work each day and for essential visitors (but not customers), asking about </a:t>
            </a:r>
          </a:p>
          <a:p>
            <a:pPr lvl="1"/>
            <a:r>
              <a:rPr lang="en-US" dirty="0"/>
              <a:t>(1) COVID-19 symptoms in past 14 days</a:t>
            </a:r>
          </a:p>
          <a:p>
            <a:pPr lvl="1"/>
            <a:r>
              <a:rPr lang="en-US" dirty="0"/>
              <a:t>(2) positive COVID-19 test in past 14 days, and/or </a:t>
            </a:r>
          </a:p>
          <a:p>
            <a:pPr lvl="1"/>
            <a:r>
              <a:rPr lang="en-US" dirty="0"/>
              <a:t>(3) close contact with confirmed or suspected COVID-19 case in past 14 days. </a:t>
            </a:r>
          </a:p>
          <a:p>
            <a:r>
              <a:rPr lang="en-US" dirty="0"/>
              <a:t>Assessment responses must be reviewed every day and such review must be documented</a:t>
            </a:r>
          </a:p>
          <a:p>
            <a:r>
              <a:rPr lang="en-US" dirty="0"/>
              <a:t>Temperatures or symptomology must not be recorded- privileged health information. Need to document that a review was done </a:t>
            </a:r>
          </a:p>
          <a:p>
            <a:r>
              <a:rPr lang="en-US" dirty="0"/>
              <a:t>Screeners should be trained by employer identified individuals familiar with CDC, DOH, and OSHA protocols and wear appropriate employer-provided PPE, including, at a minimum, a face covering.</a:t>
            </a:r>
          </a:p>
          <a:p>
            <a:r>
              <a:rPr lang="en-US" dirty="0"/>
              <a:t>Allow for adequate social distancing while individuals queue for screening </a:t>
            </a:r>
          </a:p>
          <a:p>
            <a:pPr marL="0" indent="0">
              <a:buNone/>
            </a:pPr>
            <a:endParaRPr lang="en-US" dirty="0"/>
          </a:p>
          <a:p>
            <a:pPr marL="0" indent="0">
              <a:buNone/>
            </a:pPr>
            <a:endParaRPr lang="en-US" sz="2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41</a:t>
            </a:fld>
            <a:endParaRPr lang="en-US" dirty="0"/>
          </a:p>
        </p:txBody>
      </p:sp>
    </p:spTree>
    <p:extLst>
      <p:ext uri="{BB962C8B-B14F-4D97-AF65-F5344CB8AC3E}">
        <p14:creationId xmlns:p14="http://schemas.microsoft.com/office/powerpoint/2010/main" val="2966934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51" y="0"/>
            <a:ext cx="8596668" cy="1320800"/>
          </a:xfrm>
        </p:spPr>
        <p:txBody>
          <a:bodyPr vert="horz" lIns="91440" tIns="45720" rIns="91440" bIns="45720" rtlCol="0" anchor="t">
            <a:normAutofit fontScale="90000"/>
          </a:bodyPr>
          <a:lstStyle/>
          <a:p>
            <a:pPr algn="ctr"/>
            <a:r>
              <a:rPr lang="en-US" sz="2400" dirty="0"/>
              <a:t>PHASE -II REOPENING </a:t>
            </a:r>
            <a:br>
              <a:rPr lang="en-US" sz="2400" dirty="0"/>
            </a:br>
            <a:r>
              <a:rPr lang="en-US" sz="2400" dirty="0"/>
              <a:t>SCREENING</a:t>
            </a:r>
            <a:br>
              <a:rPr lang="en-US" sz="1800" dirty="0"/>
            </a:br>
            <a:r>
              <a:rPr lang="en-US" sz="1800" dirty="0">
                <a:hlinkClick r:id="rId2"/>
              </a:rPr>
              <a:t>https://forward.ny.gov/phase-two-industries</a:t>
            </a:r>
            <a:br>
              <a:rPr lang="en-US" sz="2400" dirty="0"/>
            </a:br>
            <a:r>
              <a:rPr lang="en-US" sz="2400"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8522799"/>
              </p:ext>
            </p:extLst>
          </p:nvPr>
        </p:nvGraphicFramePr>
        <p:xfrm>
          <a:off x="0" y="1005626"/>
          <a:ext cx="11466828" cy="3008475"/>
        </p:xfrm>
        <a:graphic>
          <a:graphicData uri="http://schemas.openxmlformats.org/drawingml/2006/table">
            <a:tbl>
              <a:tblPr>
                <a:tableStyleId>{5C22544A-7EE6-4342-B048-85BDC9FD1C3A}</a:tableStyleId>
              </a:tblPr>
              <a:tblGrid>
                <a:gridCol w="1130220">
                  <a:extLst>
                    <a:ext uri="{9D8B030D-6E8A-4147-A177-3AD203B41FA5}">
                      <a16:colId xmlns:a16="http://schemas.microsoft.com/office/drawing/2014/main" val="20000"/>
                    </a:ext>
                  </a:extLst>
                </a:gridCol>
                <a:gridCol w="1671586">
                  <a:extLst>
                    <a:ext uri="{9D8B030D-6E8A-4147-A177-3AD203B41FA5}">
                      <a16:colId xmlns:a16="http://schemas.microsoft.com/office/drawing/2014/main" val="20001"/>
                    </a:ext>
                  </a:extLst>
                </a:gridCol>
                <a:gridCol w="1130220">
                  <a:extLst>
                    <a:ext uri="{9D8B030D-6E8A-4147-A177-3AD203B41FA5}">
                      <a16:colId xmlns:a16="http://schemas.microsoft.com/office/drawing/2014/main" val="20002"/>
                    </a:ext>
                  </a:extLst>
                </a:gridCol>
                <a:gridCol w="1130220">
                  <a:extLst>
                    <a:ext uri="{9D8B030D-6E8A-4147-A177-3AD203B41FA5}">
                      <a16:colId xmlns:a16="http://schemas.microsoft.com/office/drawing/2014/main" val="20003"/>
                    </a:ext>
                  </a:extLst>
                </a:gridCol>
                <a:gridCol w="1130220">
                  <a:extLst>
                    <a:ext uri="{9D8B030D-6E8A-4147-A177-3AD203B41FA5}">
                      <a16:colId xmlns:a16="http://schemas.microsoft.com/office/drawing/2014/main" val="20004"/>
                    </a:ext>
                  </a:extLst>
                </a:gridCol>
                <a:gridCol w="1130220">
                  <a:extLst>
                    <a:ext uri="{9D8B030D-6E8A-4147-A177-3AD203B41FA5}">
                      <a16:colId xmlns:a16="http://schemas.microsoft.com/office/drawing/2014/main" val="20005"/>
                    </a:ext>
                  </a:extLst>
                </a:gridCol>
                <a:gridCol w="1074694">
                  <a:extLst>
                    <a:ext uri="{9D8B030D-6E8A-4147-A177-3AD203B41FA5}">
                      <a16:colId xmlns:a16="http://schemas.microsoft.com/office/drawing/2014/main" val="20006"/>
                    </a:ext>
                  </a:extLst>
                </a:gridCol>
                <a:gridCol w="1568741">
                  <a:extLst>
                    <a:ext uri="{9D8B030D-6E8A-4147-A177-3AD203B41FA5}">
                      <a16:colId xmlns:a16="http://schemas.microsoft.com/office/drawing/2014/main" val="20007"/>
                    </a:ext>
                  </a:extLst>
                </a:gridCol>
                <a:gridCol w="1500707">
                  <a:extLst>
                    <a:ext uri="{9D8B030D-6E8A-4147-A177-3AD203B41FA5}">
                      <a16:colId xmlns:a16="http://schemas.microsoft.com/office/drawing/2014/main" val="2358265194"/>
                    </a:ext>
                  </a:extLst>
                </a:gridCol>
              </a:tblGrid>
              <a:tr h="549295">
                <a:tc>
                  <a:txBody>
                    <a:bodyPr/>
                    <a:lstStyle/>
                    <a:p>
                      <a:pPr algn="l" fontAlgn="b"/>
                      <a:r>
                        <a:rPr lang="en-US" sz="1200" b="1" u="none" strike="noStrike" dirty="0">
                          <a:effectLst/>
                        </a:rPr>
                        <a:t>Date</a:t>
                      </a:r>
                      <a:endParaRPr lang="en-US" sz="1200" b="1" i="0" u="none" strike="noStrike" dirty="0">
                        <a:solidFill>
                          <a:srgbClr val="000000"/>
                        </a:solidFill>
                        <a:effectLst/>
                        <a:latin typeface="Calibri" panose="020F0502020204030204" pitchFamily="34" charset="0"/>
                      </a:endParaRPr>
                    </a:p>
                  </a:txBody>
                  <a:tcPr marL="9155" marR="9155" marT="9155" marB="0" anchor="b"/>
                </a:tc>
                <a:tc>
                  <a:txBody>
                    <a:bodyPr/>
                    <a:lstStyle/>
                    <a:p>
                      <a:pPr algn="l" fontAlgn="b"/>
                      <a:r>
                        <a:rPr lang="en-US" sz="1200" b="1" u="none" strike="noStrike">
                          <a:effectLst/>
                        </a:rPr>
                        <a:t>Name</a:t>
                      </a:r>
                      <a:endParaRPr lang="en-US" sz="1200" b="1" i="0" u="none" strike="noStrike">
                        <a:solidFill>
                          <a:srgbClr val="000000"/>
                        </a:solidFill>
                        <a:effectLst/>
                        <a:latin typeface="Calibri" panose="020F0502020204030204" pitchFamily="34" charset="0"/>
                      </a:endParaRPr>
                    </a:p>
                  </a:txBody>
                  <a:tcPr marL="9155" marR="9155" marT="9155" marB="0" anchor="b"/>
                </a:tc>
                <a:tc>
                  <a:txBody>
                    <a:bodyPr/>
                    <a:lstStyle/>
                    <a:p>
                      <a:pPr algn="l" fontAlgn="b"/>
                      <a:r>
                        <a:rPr lang="en-US" sz="1200" b="1" u="none" strike="noStrike">
                          <a:effectLst/>
                        </a:rPr>
                        <a:t>Employee  or Visitor</a:t>
                      </a:r>
                      <a:br>
                        <a:rPr lang="en-US" sz="1200" b="1" u="none" strike="noStrike">
                          <a:effectLst/>
                        </a:rPr>
                      </a:br>
                      <a:r>
                        <a:rPr lang="en-US" sz="1200" b="1" u="none" strike="noStrike">
                          <a:effectLst/>
                        </a:rPr>
                        <a:t>E or V</a:t>
                      </a:r>
                      <a:endParaRPr lang="en-US" sz="1200" b="1" i="0" u="none" strike="noStrike">
                        <a:solidFill>
                          <a:srgbClr val="000000"/>
                        </a:solidFill>
                        <a:effectLst/>
                        <a:latin typeface="Calibri" panose="020F0502020204030204" pitchFamily="34" charset="0"/>
                      </a:endParaRPr>
                    </a:p>
                  </a:txBody>
                  <a:tcPr marL="9155" marR="9155" marT="9155" marB="0" anchor="b"/>
                </a:tc>
                <a:tc>
                  <a:txBody>
                    <a:bodyPr/>
                    <a:lstStyle/>
                    <a:p>
                      <a:pPr algn="l" fontAlgn="b"/>
                      <a:r>
                        <a:rPr lang="en-US" sz="1200" b="1" u="none" strike="noStrike">
                          <a:effectLst/>
                        </a:rPr>
                        <a:t>Temperature Check</a:t>
                      </a:r>
                      <a:br>
                        <a:rPr lang="en-US" sz="1200" b="1" u="none" strike="noStrike">
                          <a:effectLst/>
                        </a:rPr>
                      </a:br>
                      <a:r>
                        <a:rPr lang="en-US" sz="1200" b="1" u="none" strike="noStrike">
                          <a:effectLst/>
                        </a:rPr>
                        <a:t>Check box if done</a:t>
                      </a:r>
                      <a:endParaRPr lang="en-US" sz="1200" b="1" i="0" u="none" strike="noStrike">
                        <a:solidFill>
                          <a:srgbClr val="000000"/>
                        </a:solidFill>
                        <a:effectLst/>
                        <a:latin typeface="Calibri" panose="020F0502020204030204" pitchFamily="34" charset="0"/>
                      </a:endParaRPr>
                    </a:p>
                  </a:txBody>
                  <a:tcPr marL="9155" marR="9155" marT="9155" marB="0" anchor="b"/>
                </a:tc>
                <a:tc>
                  <a:txBody>
                    <a:bodyPr/>
                    <a:lstStyle/>
                    <a:p>
                      <a:pPr algn="l" fontAlgn="b"/>
                      <a:r>
                        <a:rPr lang="en-US" sz="1200" b="1" u="none" strike="noStrike">
                          <a:effectLst/>
                        </a:rPr>
                        <a:t>Symptomology Check</a:t>
                      </a:r>
                      <a:br>
                        <a:rPr lang="en-US" sz="1200" b="1" u="none" strike="noStrike">
                          <a:effectLst/>
                        </a:rPr>
                      </a:br>
                      <a:r>
                        <a:rPr lang="en-US" sz="1200" b="1" u="none" strike="noStrike">
                          <a:effectLst/>
                        </a:rPr>
                        <a:t>Check box if done</a:t>
                      </a:r>
                      <a:endParaRPr lang="en-US" sz="1200" b="1" i="0" u="none" strike="noStrike">
                        <a:solidFill>
                          <a:srgbClr val="000000"/>
                        </a:solidFill>
                        <a:effectLst/>
                        <a:latin typeface="Calibri" panose="020F0502020204030204" pitchFamily="34" charset="0"/>
                      </a:endParaRPr>
                    </a:p>
                  </a:txBody>
                  <a:tcPr marL="9155" marR="9155" marT="9155" marB="0" anchor="b"/>
                </a:tc>
                <a:tc>
                  <a:txBody>
                    <a:bodyPr/>
                    <a:lstStyle/>
                    <a:p>
                      <a:pPr algn="l" fontAlgn="b"/>
                      <a:r>
                        <a:rPr lang="en-US" sz="1200" b="1" u="none" strike="noStrike">
                          <a:effectLst/>
                        </a:rPr>
                        <a:t>Exposure Check</a:t>
                      </a:r>
                      <a:br>
                        <a:rPr lang="en-US" sz="1200" b="1" u="none" strike="noStrike">
                          <a:effectLst/>
                        </a:rPr>
                      </a:br>
                      <a:r>
                        <a:rPr lang="en-US" sz="1200" b="1" u="none" strike="noStrike">
                          <a:effectLst/>
                        </a:rPr>
                        <a:t>Check box if done</a:t>
                      </a:r>
                      <a:endParaRPr lang="en-US" sz="1200" b="1" i="0" u="none" strike="noStrike">
                        <a:solidFill>
                          <a:srgbClr val="000000"/>
                        </a:solidFill>
                        <a:effectLst/>
                        <a:latin typeface="Calibri" panose="020F0502020204030204" pitchFamily="34" charset="0"/>
                      </a:endParaRPr>
                    </a:p>
                  </a:txBody>
                  <a:tcPr marL="9155" marR="9155" marT="9155" marB="0" anchor="b"/>
                </a:tc>
                <a:tc>
                  <a:txBody>
                    <a:bodyPr/>
                    <a:lstStyle/>
                    <a:p>
                      <a:pPr algn="l" fontAlgn="b"/>
                      <a:r>
                        <a:rPr lang="en-US" sz="1200" b="1" u="none" strike="noStrike" dirty="0">
                          <a:effectLst/>
                        </a:rPr>
                        <a:t>Allowed in Facility Yes or No</a:t>
                      </a:r>
                      <a:endParaRPr lang="en-US" sz="1200" b="1" i="0" u="none" strike="noStrike" dirty="0">
                        <a:solidFill>
                          <a:srgbClr val="000000"/>
                        </a:solidFill>
                        <a:effectLst/>
                        <a:latin typeface="Calibri" panose="020F0502020204030204" pitchFamily="34" charset="0"/>
                      </a:endParaRPr>
                    </a:p>
                  </a:txBody>
                  <a:tcPr marL="9155" marR="9155" marT="9155" marB="0" anchor="b"/>
                </a:tc>
                <a:tc>
                  <a:txBody>
                    <a:bodyPr/>
                    <a:lstStyle/>
                    <a:p>
                      <a:pPr algn="l" fontAlgn="b"/>
                      <a:r>
                        <a:rPr lang="en-US" sz="1200" b="1" u="none" strike="noStrike" kern="1200" dirty="0">
                          <a:solidFill>
                            <a:schemeClr val="dk1"/>
                          </a:solidFill>
                          <a:effectLst/>
                          <a:latin typeface="+mn-lt"/>
                          <a:ea typeface="+mn-ea"/>
                          <a:cs typeface="+mn-cs"/>
                        </a:rPr>
                        <a:t>Screener</a:t>
                      </a:r>
                      <a:r>
                        <a:rPr lang="en-US" sz="1200" b="1" u="none" strike="noStrike" dirty="0">
                          <a:effectLst/>
                        </a:rPr>
                        <a:t> Name </a:t>
                      </a:r>
                    </a:p>
                    <a:p>
                      <a:pPr algn="l" fontAlgn="b"/>
                      <a:endParaRPr lang="en-US" sz="1200" b="1" i="0" u="none" strike="noStrike" dirty="0">
                        <a:solidFill>
                          <a:srgbClr val="000000"/>
                        </a:solidFill>
                        <a:effectLst/>
                        <a:latin typeface="Calibri" panose="020F0502020204030204" pitchFamily="34" charset="0"/>
                      </a:endParaRPr>
                    </a:p>
                  </a:txBody>
                  <a:tcPr marL="9155" marR="9155" marT="915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Calibri" panose="020F0502020204030204" pitchFamily="34" charset="0"/>
                        </a:rPr>
                        <a:t>Actions Taken if any</a:t>
                      </a:r>
                    </a:p>
                    <a:p>
                      <a:pPr algn="l" fontAlgn="b"/>
                      <a:endParaRPr lang="en-US" sz="1200" b="1" i="0" u="none" strike="noStrike" dirty="0">
                        <a:solidFill>
                          <a:srgbClr val="000000"/>
                        </a:solidFill>
                        <a:effectLst/>
                        <a:latin typeface="Calibri" panose="020F0502020204030204" pitchFamily="34" charset="0"/>
                      </a:endParaRPr>
                    </a:p>
                  </a:txBody>
                  <a:tcPr marL="9155" marR="9155" marT="9155" marB="0" anchor="b"/>
                </a:tc>
                <a:extLst>
                  <a:ext uri="{0D108BD9-81ED-4DB2-BD59-A6C34878D82A}">
                    <a16:rowId xmlns:a16="http://schemas.microsoft.com/office/drawing/2014/main" val="10000"/>
                  </a:ext>
                </a:extLst>
              </a:tr>
              <a:tr h="183098">
                <a:tc>
                  <a:txBody>
                    <a:bodyPr/>
                    <a:lstStyle/>
                    <a:p>
                      <a:pPr algn="r" fontAlgn="b"/>
                      <a:r>
                        <a:rPr lang="en-US" sz="1200" u="none" strike="noStrike" dirty="0">
                          <a:effectLst/>
                        </a:rPr>
                        <a:t>5/20/2020</a:t>
                      </a:r>
                      <a:endParaRPr lang="en-US" sz="1200" b="0" i="0" u="none" strike="noStrike" dirty="0">
                        <a:solidFill>
                          <a:srgbClr val="000000"/>
                        </a:solidFill>
                        <a:effectLst/>
                        <a:latin typeface="Calibri" panose="020F0502020204030204" pitchFamily="34" charset="0"/>
                      </a:endParaRPr>
                    </a:p>
                  </a:txBody>
                  <a:tcPr marL="9155" marR="9155" marT="9155" marB="0" anchor="b"/>
                </a:tc>
                <a:tc>
                  <a:txBody>
                    <a:bodyPr/>
                    <a:lstStyle/>
                    <a:p>
                      <a:pPr algn="l" fontAlgn="b"/>
                      <a:r>
                        <a:rPr lang="en-US" sz="1200" u="none" strike="noStrike" dirty="0" err="1">
                          <a:effectLst/>
                        </a:rPr>
                        <a:t>P.Klein</a:t>
                      </a:r>
                      <a:endParaRPr lang="en-US" sz="1200" b="0" i="0" u="none" strike="noStrike" dirty="0">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a:effectLst/>
                        </a:rPr>
                        <a:t>E</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dirty="0">
                          <a:effectLst/>
                        </a:rPr>
                        <a:t>X</a:t>
                      </a:r>
                      <a:endParaRPr lang="en-US" sz="1200" b="0" i="0" u="none" strike="noStrike" dirty="0">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dirty="0">
                          <a:effectLst/>
                        </a:rPr>
                        <a:t>Y</a:t>
                      </a:r>
                      <a:endParaRPr lang="en-US" sz="1200" b="0" i="0" u="none" strike="noStrike" dirty="0">
                        <a:solidFill>
                          <a:srgbClr val="000000"/>
                        </a:solidFill>
                        <a:effectLst/>
                        <a:latin typeface="Calibri" panose="020F0502020204030204" pitchFamily="34" charset="0"/>
                      </a:endParaRPr>
                    </a:p>
                  </a:txBody>
                  <a:tcPr marL="9155" marR="9155" marT="9155" marB="0" anchor="b"/>
                </a:tc>
                <a:tc>
                  <a:txBody>
                    <a:bodyPr/>
                    <a:lstStyle/>
                    <a:p>
                      <a:pPr algn="l" fontAlgn="b"/>
                      <a:r>
                        <a:rPr lang="en-US" sz="1200" u="none" strike="noStrike">
                          <a:effectLst/>
                        </a:rPr>
                        <a:t>Ludwig van Beethoven </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155" marR="9155" marT="9155" marB="0" anchor="b"/>
                </a:tc>
                <a:extLst>
                  <a:ext uri="{0D108BD9-81ED-4DB2-BD59-A6C34878D82A}">
                    <a16:rowId xmlns:a16="http://schemas.microsoft.com/office/drawing/2014/main" val="10001"/>
                  </a:ext>
                </a:extLst>
              </a:tr>
              <a:tr h="183098">
                <a:tc>
                  <a:txBody>
                    <a:bodyPr/>
                    <a:lstStyle/>
                    <a:p>
                      <a:pPr algn="r" fontAlgn="b"/>
                      <a:r>
                        <a:rPr lang="en-US" sz="1200" u="none" strike="noStrike">
                          <a:effectLst/>
                        </a:rPr>
                        <a:t>5/20/2020</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l" fontAlgn="b"/>
                      <a:r>
                        <a:rPr lang="en-US" sz="1200" u="none" strike="noStrike" dirty="0">
                          <a:effectLst/>
                        </a:rPr>
                        <a:t> Ludwig van Beethoven </a:t>
                      </a:r>
                      <a:endParaRPr lang="en-US" sz="1200" b="0" i="0" u="none" strike="noStrike" dirty="0">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dirty="0">
                          <a:effectLst/>
                        </a:rPr>
                        <a:t>E</a:t>
                      </a:r>
                      <a:endParaRPr lang="en-US" sz="1200" b="0" i="0" u="none" strike="noStrike" dirty="0">
                        <a:solidFill>
                          <a:srgbClr val="000000"/>
                        </a:solidFill>
                        <a:effectLst/>
                        <a:latin typeface="Calibri" panose="020F0502020204030204" pitchFamily="34" charset="0"/>
                      </a:endParaRPr>
                    </a:p>
                  </a:txBody>
                  <a:tcPr marL="9155" marR="9155" marT="9155" marB="0" anchor="b"/>
                </a:tc>
                <a:tc>
                  <a:txBody>
                    <a:bodyPr/>
                    <a:lstStyle/>
                    <a:p>
                      <a:pPr algn="ctr" fontAlgn="ctr"/>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l" fontAlgn="b"/>
                      <a:r>
                        <a:rPr lang="en-US" sz="1200" u="none" strike="noStrike">
                          <a:effectLst/>
                        </a:rPr>
                        <a:t>P.Klein</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155" marR="9155" marT="9155" marB="0" anchor="b"/>
                </a:tc>
                <a:extLst>
                  <a:ext uri="{0D108BD9-81ED-4DB2-BD59-A6C34878D82A}">
                    <a16:rowId xmlns:a16="http://schemas.microsoft.com/office/drawing/2014/main" val="10002"/>
                  </a:ext>
                </a:extLst>
              </a:tr>
              <a:tr h="183098">
                <a:tc>
                  <a:txBody>
                    <a:bodyPr/>
                    <a:lstStyle/>
                    <a:p>
                      <a:pPr algn="r" fontAlgn="b"/>
                      <a:r>
                        <a:rPr lang="en-US" sz="1200" u="none" strike="noStrike">
                          <a:effectLst/>
                        </a:rPr>
                        <a:t>5/20/2020</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l" fontAlgn="b"/>
                      <a:r>
                        <a:rPr lang="en-US" sz="1200" u="none" strike="noStrike" dirty="0">
                          <a:effectLst/>
                        </a:rPr>
                        <a:t>W. Amadeus Mozart</a:t>
                      </a:r>
                      <a:endParaRPr lang="en-US" sz="1200" b="0" i="0" u="none" strike="noStrike" dirty="0">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dirty="0">
                          <a:effectLst/>
                        </a:rPr>
                        <a:t>E</a:t>
                      </a:r>
                      <a:endParaRPr lang="en-US" sz="1200" b="0" i="0" u="none" strike="noStrike" dirty="0">
                        <a:solidFill>
                          <a:srgbClr val="000000"/>
                        </a:solidFill>
                        <a:effectLst/>
                        <a:latin typeface="Calibri" panose="020F0502020204030204" pitchFamily="34" charset="0"/>
                      </a:endParaRPr>
                    </a:p>
                  </a:txBody>
                  <a:tcPr marL="9155" marR="9155" marT="9155" marB="0" anchor="b"/>
                </a:tc>
                <a:tc>
                  <a:txBody>
                    <a:bodyPr/>
                    <a:lstStyle/>
                    <a:p>
                      <a:pPr algn="ctr" fontAlgn="ctr"/>
                      <a:r>
                        <a:rPr lang="en-US" sz="1200" u="none" strike="noStrike" dirty="0">
                          <a:effectLst/>
                        </a:rPr>
                        <a:t>X</a:t>
                      </a:r>
                      <a:endParaRPr lang="en-US" sz="1200" b="0" i="0" u="none" strike="noStrike" dirty="0">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l" fontAlgn="b"/>
                      <a:r>
                        <a:rPr lang="en-US" sz="1200" u="none" strike="noStrike">
                          <a:effectLst/>
                        </a:rPr>
                        <a:t>P.Klein</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155" marR="9155" marT="9155" marB="0" anchor="b"/>
                </a:tc>
                <a:extLst>
                  <a:ext uri="{0D108BD9-81ED-4DB2-BD59-A6C34878D82A}">
                    <a16:rowId xmlns:a16="http://schemas.microsoft.com/office/drawing/2014/main" val="10003"/>
                  </a:ext>
                </a:extLst>
              </a:tr>
              <a:tr h="183098">
                <a:tc>
                  <a:txBody>
                    <a:bodyPr/>
                    <a:lstStyle/>
                    <a:p>
                      <a:pPr algn="r" fontAlgn="b"/>
                      <a:r>
                        <a:rPr lang="en-US" sz="1200" u="none" strike="noStrike">
                          <a:effectLst/>
                        </a:rPr>
                        <a:t>5/25/2020</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l" fontAlgn="b"/>
                      <a:r>
                        <a:rPr lang="en-US" sz="1200" u="none" strike="noStrike">
                          <a:effectLst/>
                        </a:rPr>
                        <a:t>P.Klein</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a:effectLst/>
                        </a:rPr>
                        <a:t>E</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ctr" fontAlgn="ctr"/>
                      <a:r>
                        <a:rPr lang="en-US" sz="1200" u="none" strike="noStrike" dirty="0">
                          <a:effectLst/>
                        </a:rPr>
                        <a:t>X</a:t>
                      </a:r>
                      <a:endParaRPr lang="en-US" sz="1200" b="0" i="0" u="none" strike="noStrike" dirty="0">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dirty="0">
                          <a:effectLst/>
                        </a:rPr>
                        <a:t>X</a:t>
                      </a:r>
                      <a:endParaRPr lang="en-US" sz="1200" b="0" i="0" u="none" strike="noStrike" dirty="0">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dirty="0">
                          <a:effectLst/>
                        </a:rPr>
                        <a:t>X</a:t>
                      </a:r>
                      <a:endParaRPr lang="en-US" sz="1200" b="0" i="0" u="none" strike="noStrike" dirty="0">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l" fontAlgn="b"/>
                      <a:r>
                        <a:rPr lang="en-US" sz="1200" u="none" strike="noStrike">
                          <a:effectLst/>
                        </a:rPr>
                        <a:t>Ludwig van Beethoven </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155" marR="9155" marT="9155" marB="0" anchor="b"/>
                </a:tc>
                <a:extLst>
                  <a:ext uri="{0D108BD9-81ED-4DB2-BD59-A6C34878D82A}">
                    <a16:rowId xmlns:a16="http://schemas.microsoft.com/office/drawing/2014/main" val="10004"/>
                  </a:ext>
                </a:extLst>
              </a:tr>
              <a:tr h="183098">
                <a:tc>
                  <a:txBody>
                    <a:bodyPr/>
                    <a:lstStyle/>
                    <a:p>
                      <a:pPr algn="r" fontAlgn="b"/>
                      <a:r>
                        <a:rPr lang="en-US" sz="1200" u="none" strike="noStrike">
                          <a:effectLst/>
                        </a:rPr>
                        <a:t>5/25/2020</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l" fontAlgn="b"/>
                      <a:r>
                        <a:rPr lang="en-US" sz="1200" u="none" strike="noStrike">
                          <a:effectLst/>
                        </a:rPr>
                        <a:t>Pyotr Ilyich Tchaikovsky</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a:effectLst/>
                        </a:rPr>
                        <a:t>V</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ctr" fontAlgn="ctr"/>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dirty="0">
                          <a:effectLst/>
                        </a:rPr>
                        <a:t>X</a:t>
                      </a:r>
                      <a:endParaRPr lang="en-US" sz="1200" b="0" i="0" u="none" strike="noStrike" dirty="0">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dirty="0">
                          <a:effectLst/>
                        </a:rPr>
                        <a:t>N</a:t>
                      </a:r>
                      <a:endParaRPr lang="en-US" sz="1200" b="0" i="0" u="none" strike="noStrike" dirty="0">
                        <a:solidFill>
                          <a:srgbClr val="000000"/>
                        </a:solidFill>
                        <a:effectLst/>
                        <a:latin typeface="Calibri" panose="020F0502020204030204" pitchFamily="34" charset="0"/>
                      </a:endParaRPr>
                    </a:p>
                  </a:txBody>
                  <a:tcPr marL="9155" marR="9155" marT="9155" marB="0" anchor="ctr"/>
                </a:tc>
                <a:tc>
                  <a:txBody>
                    <a:bodyPr/>
                    <a:lstStyle/>
                    <a:p>
                      <a:pPr algn="l" fontAlgn="b"/>
                      <a:r>
                        <a:rPr lang="en-US" sz="1200" u="none" strike="noStrike">
                          <a:effectLst/>
                        </a:rPr>
                        <a:t>P.Klein</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l" fontAlgn="b"/>
                      <a:r>
                        <a:rPr lang="en-US" sz="1200" b="0" i="0" u="none" strike="noStrike" dirty="0">
                          <a:solidFill>
                            <a:srgbClr val="000000"/>
                          </a:solidFill>
                          <a:effectLst/>
                          <a:latin typeface="Calibri" panose="020F0502020204030204" pitchFamily="34" charset="0"/>
                        </a:rPr>
                        <a:t>Told to inform their employer</a:t>
                      </a:r>
                    </a:p>
                  </a:txBody>
                  <a:tcPr marL="9155" marR="9155" marT="9155" marB="0" anchor="b"/>
                </a:tc>
                <a:extLst>
                  <a:ext uri="{0D108BD9-81ED-4DB2-BD59-A6C34878D82A}">
                    <a16:rowId xmlns:a16="http://schemas.microsoft.com/office/drawing/2014/main" val="10005"/>
                  </a:ext>
                </a:extLst>
              </a:tr>
              <a:tr h="183098">
                <a:tc>
                  <a:txBody>
                    <a:bodyPr/>
                    <a:lstStyle/>
                    <a:p>
                      <a:pPr algn="r" fontAlgn="b"/>
                      <a:r>
                        <a:rPr lang="en-US" sz="1200" u="none" strike="noStrike">
                          <a:effectLst/>
                        </a:rPr>
                        <a:t>5/25/2020</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l" fontAlgn="b"/>
                      <a:r>
                        <a:rPr lang="en-US" sz="1200" u="none" strike="noStrike">
                          <a:effectLst/>
                        </a:rPr>
                        <a:t> Frédéric Chopin</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a:effectLst/>
                        </a:rPr>
                        <a:t>E</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ctr" fontAlgn="ctr"/>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dirty="0">
                          <a:effectLst/>
                        </a:rPr>
                        <a:t>Y</a:t>
                      </a:r>
                      <a:endParaRPr lang="en-US" sz="1200" b="0" i="0" u="none" strike="noStrike" dirty="0">
                        <a:solidFill>
                          <a:srgbClr val="000000"/>
                        </a:solidFill>
                        <a:effectLst/>
                        <a:latin typeface="Calibri" panose="020F0502020204030204" pitchFamily="34" charset="0"/>
                      </a:endParaRPr>
                    </a:p>
                  </a:txBody>
                  <a:tcPr marL="9155" marR="9155" marT="9155" marB="0" anchor="ctr"/>
                </a:tc>
                <a:tc>
                  <a:txBody>
                    <a:bodyPr/>
                    <a:lstStyle/>
                    <a:p>
                      <a:pPr algn="l" fontAlgn="b"/>
                      <a:r>
                        <a:rPr lang="en-US" sz="1200" u="none" strike="noStrike" dirty="0" err="1">
                          <a:effectLst/>
                        </a:rPr>
                        <a:t>P.Klein</a:t>
                      </a:r>
                      <a:endParaRPr lang="en-US" sz="1200" b="0" i="0" u="none" strike="noStrike" dirty="0">
                        <a:solidFill>
                          <a:srgbClr val="000000"/>
                        </a:solidFill>
                        <a:effectLst/>
                        <a:latin typeface="Calibri" panose="020F0502020204030204" pitchFamily="34" charset="0"/>
                      </a:endParaRPr>
                    </a:p>
                  </a:txBody>
                  <a:tcPr marL="9155" marR="9155" marT="915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155" marR="9155" marT="9155" marB="0" anchor="b"/>
                </a:tc>
                <a:extLst>
                  <a:ext uri="{0D108BD9-81ED-4DB2-BD59-A6C34878D82A}">
                    <a16:rowId xmlns:a16="http://schemas.microsoft.com/office/drawing/2014/main" val="10006"/>
                  </a:ext>
                </a:extLst>
              </a:tr>
              <a:tr h="183098">
                <a:tc>
                  <a:txBody>
                    <a:bodyPr/>
                    <a:lstStyle/>
                    <a:p>
                      <a:pPr algn="r" fontAlgn="b"/>
                      <a:r>
                        <a:rPr lang="en-US" sz="1200" u="none" strike="noStrike">
                          <a:effectLst/>
                        </a:rPr>
                        <a:t>5/25/2020</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l" fontAlgn="b"/>
                      <a:r>
                        <a:rPr lang="en-US" sz="1200" u="none" strike="noStrike">
                          <a:effectLst/>
                        </a:rPr>
                        <a:t> Ludwig van Beethoven </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a:effectLst/>
                        </a:rPr>
                        <a:t>E</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ctr" fontAlgn="ctr"/>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ctr" fontAlgn="ctr"/>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155" marR="9155" marT="9155" marB="0" anchor="ctr"/>
                </a:tc>
                <a:tc>
                  <a:txBody>
                    <a:bodyPr/>
                    <a:lstStyle/>
                    <a:p>
                      <a:pPr algn="l" fontAlgn="b"/>
                      <a:r>
                        <a:rPr lang="en-US" sz="1200" u="none" strike="noStrike" dirty="0" err="1">
                          <a:effectLst/>
                        </a:rPr>
                        <a:t>P.Klein</a:t>
                      </a:r>
                      <a:endParaRPr lang="en-US" sz="1200" b="0" i="0" u="none" strike="noStrike" dirty="0">
                        <a:solidFill>
                          <a:srgbClr val="000000"/>
                        </a:solidFill>
                        <a:effectLst/>
                        <a:latin typeface="Calibri" panose="020F0502020204030204" pitchFamily="34" charset="0"/>
                      </a:endParaRPr>
                    </a:p>
                  </a:txBody>
                  <a:tcPr marL="9155" marR="9155" marT="915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155" marR="9155" marT="9155" marB="0" anchor="b"/>
                </a:tc>
                <a:extLst>
                  <a:ext uri="{0D108BD9-81ED-4DB2-BD59-A6C34878D82A}">
                    <a16:rowId xmlns:a16="http://schemas.microsoft.com/office/drawing/2014/main" val="10007"/>
                  </a:ext>
                </a:extLst>
              </a:tr>
              <a:tr h="192253">
                <a:tc>
                  <a:txBody>
                    <a:bodyPr/>
                    <a:lstStyle/>
                    <a:p>
                      <a:pPr algn="r" fontAlgn="b"/>
                      <a:r>
                        <a:rPr lang="en-US" sz="1200" u="none" strike="noStrike" dirty="0">
                          <a:effectLst/>
                        </a:rPr>
                        <a:t>5/25/2020</a:t>
                      </a:r>
                      <a:endParaRPr lang="en-US" sz="1200" b="0" i="0" u="none" strike="noStrike" dirty="0">
                        <a:solidFill>
                          <a:srgbClr val="000000"/>
                        </a:solidFill>
                        <a:effectLst/>
                        <a:latin typeface="Calibri" panose="020F0502020204030204" pitchFamily="34" charset="0"/>
                      </a:endParaRPr>
                    </a:p>
                  </a:txBody>
                  <a:tcPr marL="9155" marR="9155" marT="9155" marB="0" anchor="b"/>
                </a:tc>
                <a:tc>
                  <a:txBody>
                    <a:bodyPr/>
                    <a:lstStyle/>
                    <a:p>
                      <a:pPr algn="l" fontAlgn="b"/>
                      <a:r>
                        <a:rPr lang="en-US" sz="1200" u="none" strike="noStrike" dirty="0">
                          <a:effectLst/>
                        </a:rPr>
                        <a:t>W. Amadeus Mozart</a:t>
                      </a:r>
                      <a:endParaRPr lang="en-US" sz="1200" b="0" i="0" u="none" strike="noStrike" dirty="0">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a:effectLst/>
                        </a:rPr>
                        <a:t>E</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a:effectLst/>
                        </a:rPr>
                        <a:t>X</a:t>
                      </a:r>
                      <a:endParaRPr lang="en-US" sz="1200" b="0" i="0" u="none" strike="noStrike">
                        <a:solidFill>
                          <a:srgbClr val="000000"/>
                        </a:solidFill>
                        <a:effectLst/>
                        <a:latin typeface="Calibri" panose="020F0502020204030204" pitchFamily="34" charset="0"/>
                      </a:endParaRPr>
                    </a:p>
                  </a:txBody>
                  <a:tcPr marL="9155" marR="9155" marT="9155" marB="0" anchor="b"/>
                </a:tc>
                <a:tc>
                  <a:txBody>
                    <a:bodyPr/>
                    <a:lstStyle/>
                    <a:p>
                      <a:pPr algn="ctr" fontAlgn="b"/>
                      <a:r>
                        <a:rPr lang="en-US" sz="1200" u="none" strike="noStrike" dirty="0">
                          <a:effectLst/>
                        </a:rPr>
                        <a:t>N</a:t>
                      </a:r>
                      <a:endParaRPr lang="en-US" sz="1200" b="0" i="0" u="none" strike="noStrike" dirty="0">
                        <a:solidFill>
                          <a:srgbClr val="000000"/>
                        </a:solidFill>
                        <a:effectLst/>
                        <a:latin typeface="Calibri" panose="020F0502020204030204" pitchFamily="34" charset="0"/>
                      </a:endParaRPr>
                    </a:p>
                  </a:txBody>
                  <a:tcPr marL="9155" marR="9155" marT="9155" marB="0" anchor="b"/>
                </a:tc>
                <a:tc>
                  <a:txBody>
                    <a:bodyPr/>
                    <a:lstStyle/>
                    <a:p>
                      <a:pPr algn="l" fontAlgn="b"/>
                      <a:r>
                        <a:rPr lang="en-US" sz="1200" u="none" strike="noStrike" dirty="0" err="1">
                          <a:effectLst/>
                        </a:rPr>
                        <a:t>P.Klein</a:t>
                      </a:r>
                      <a:endParaRPr lang="en-US" sz="1200" b="0" i="0" u="none" strike="noStrike" dirty="0">
                        <a:solidFill>
                          <a:srgbClr val="000000"/>
                        </a:solidFill>
                        <a:effectLst/>
                        <a:latin typeface="Calibri" panose="020F0502020204030204" pitchFamily="34" charset="0"/>
                      </a:endParaRPr>
                    </a:p>
                  </a:txBody>
                  <a:tcPr marL="9155" marR="9155" marT="9155" marB="0" anchor="b"/>
                </a:tc>
                <a:tc>
                  <a:txBody>
                    <a:bodyPr/>
                    <a:lstStyle/>
                    <a:p>
                      <a:pPr algn="l" fontAlgn="b"/>
                      <a:r>
                        <a:rPr lang="en-US" sz="1200" b="0" i="0" u="none" strike="noStrike" dirty="0">
                          <a:solidFill>
                            <a:srgbClr val="000000"/>
                          </a:solidFill>
                          <a:effectLst/>
                          <a:latin typeface="Calibri" panose="020F0502020204030204" pitchFamily="34" charset="0"/>
                        </a:rPr>
                        <a:t>Told to talk to healthcare provider </a:t>
                      </a:r>
                    </a:p>
                  </a:txBody>
                  <a:tcPr marL="9155" marR="9155" marT="9155" marB="0" anchor="b"/>
                </a:tc>
                <a:extLst>
                  <a:ext uri="{0D108BD9-81ED-4DB2-BD59-A6C34878D82A}">
                    <a16:rowId xmlns:a16="http://schemas.microsoft.com/office/drawing/2014/main" val="10008"/>
                  </a:ext>
                </a:extLst>
              </a:tr>
            </a:tbl>
          </a:graphicData>
        </a:graphic>
      </p:graphicFrame>
      <p:sp>
        <p:nvSpPr>
          <p:cNvPr id="5" name="Content Placeholder 2"/>
          <p:cNvSpPr txBox="1">
            <a:spLocks/>
          </p:cNvSpPr>
          <p:nvPr/>
        </p:nvSpPr>
        <p:spPr>
          <a:xfrm>
            <a:off x="265211" y="4282561"/>
            <a:ext cx="10424254" cy="1596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solidFill>
                  <a:schemeClr val="tx1"/>
                </a:solidFill>
              </a:rPr>
              <a:t>Employers need to document that a screening review was done along with dates and names</a:t>
            </a:r>
          </a:p>
          <a:p>
            <a:r>
              <a:rPr lang="en-US" dirty="0">
                <a:solidFill>
                  <a:schemeClr val="tx1"/>
                </a:solidFill>
              </a:rPr>
              <a:t>The daily screening review may be used to perform the contact tracing with DOH</a:t>
            </a:r>
          </a:p>
          <a:p>
            <a:r>
              <a:rPr lang="en-US" dirty="0"/>
              <a:t>Identify a point-of-contact as the party for workers and visitors to inform if they later are experiencing COVID19-related symptoms, as noted in the questionnaire</a:t>
            </a:r>
            <a:r>
              <a:rPr lang="en-US" dirty="0">
                <a:solidFill>
                  <a:schemeClr val="tx1"/>
                </a:solidFill>
              </a:rPr>
              <a:t> </a:t>
            </a:r>
          </a:p>
          <a:p>
            <a:pPr marL="914400" lvl="2" indent="0">
              <a:buFont typeface="Wingdings 3" charset="2"/>
              <a:buNone/>
            </a:pPr>
            <a:endParaRPr lang="en-US" sz="1800" dirty="0">
              <a:solidFill>
                <a:schemeClr val="tx1"/>
              </a:solidFill>
            </a:endParaRPr>
          </a:p>
          <a:p>
            <a:pPr marL="457200" lvl="1" indent="0">
              <a:buFont typeface="Wingdings 3" charset="2"/>
              <a:buNone/>
            </a:pPr>
            <a:endParaRPr lang="en-US" sz="1800" dirty="0">
              <a:solidFill>
                <a:schemeClr val="tx1"/>
              </a:solidFill>
            </a:endParaRPr>
          </a:p>
        </p:txBody>
      </p:sp>
      <p:sp>
        <p:nvSpPr>
          <p:cNvPr id="3" name="Slide Number Placeholder 2">
            <a:extLst>
              <a:ext uri="{FF2B5EF4-FFF2-40B4-BE49-F238E27FC236}">
                <a16:creationId xmlns:a16="http://schemas.microsoft.com/office/drawing/2014/main" id="{E9E9B127-F265-4C6A-A0C5-EB42429F3061}"/>
              </a:ext>
            </a:extLst>
          </p:cNvPr>
          <p:cNvSpPr>
            <a:spLocks noGrp="1"/>
          </p:cNvSpPr>
          <p:nvPr>
            <p:ph type="sldNum" sz="quarter" idx="12"/>
          </p:nvPr>
        </p:nvSpPr>
        <p:spPr/>
        <p:txBody>
          <a:bodyPr/>
          <a:lstStyle/>
          <a:p>
            <a:fld id="{519954A3-9DFD-4C44-94BA-B95130A3BA1C}" type="slidenum">
              <a:rPr lang="en-US" smtClean="0"/>
              <a:t>42</a:t>
            </a:fld>
            <a:endParaRPr lang="en-US" dirty="0"/>
          </a:p>
        </p:txBody>
      </p:sp>
    </p:spTree>
    <p:extLst>
      <p:ext uri="{BB962C8B-B14F-4D97-AF65-F5344CB8AC3E}">
        <p14:creationId xmlns:p14="http://schemas.microsoft.com/office/powerpoint/2010/main" val="432465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200" dirty="0">
                <a:solidFill>
                  <a:srgbClr val="5FCBEF"/>
                </a:solidFill>
              </a:rPr>
              <a:t>PHASE -II REOPENING </a:t>
            </a:r>
            <a:br>
              <a:rPr lang="en-US" sz="2200" dirty="0">
                <a:solidFill>
                  <a:srgbClr val="5FCBEF"/>
                </a:solidFill>
              </a:rPr>
            </a:br>
            <a:r>
              <a:rPr lang="en-US" sz="2200" dirty="0">
                <a:solidFill>
                  <a:srgbClr val="5FCBEF"/>
                </a:solidFill>
              </a:rPr>
              <a:t>SCREENING</a:t>
            </a:r>
            <a:br>
              <a:rPr lang="en-US" sz="1600" dirty="0">
                <a:solidFill>
                  <a:srgbClr val="5FCBEF"/>
                </a:solidFill>
              </a:rPr>
            </a:br>
            <a:r>
              <a:rPr lang="en-US" sz="1600" dirty="0">
                <a:solidFill>
                  <a:srgbClr val="5FCBEF"/>
                </a:solidFill>
                <a:hlinkClick r:id="rId2">
                  <a:extLst>
                    <a:ext uri="{A12FA001-AC4F-418D-AE19-62706E023703}">
                      <ahyp:hlinkClr xmlns:ahyp="http://schemas.microsoft.com/office/drawing/2018/hyperlinkcolor" val="tx"/>
                    </a:ext>
                  </a:extLst>
                </a:hlinkClick>
              </a:rPr>
              <a:t>https://forward.ny.gov/phase-two-industries</a:t>
            </a:r>
            <a:endParaRPr lang="en-US" sz="2400" dirty="0"/>
          </a:p>
        </p:txBody>
      </p:sp>
      <p:sp>
        <p:nvSpPr>
          <p:cNvPr id="3" name="Content Placeholder 2"/>
          <p:cNvSpPr>
            <a:spLocks noGrp="1"/>
          </p:cNvSpPr>
          <p:nvPr>
            <p:ph idx="1"/>
          </p:nvPr>
        </p:nvSpPr>
        <p:spPr>
          <a:xfrm>
            <a:off x="368300" y="1026329"/>
            <a:ext cx="10299699" cy="5015033"/>
          </a:xfrm>
        </p:spPr>
        <p:txBody>
          <a:bodyPr>
            <a:noAutofit/>
          </a:bodyPr>
          <a:lstStyle/>
          <a:p>
            <a:pPr marL="0" indent="0">
              <a:buNone/>
            </a:pPr>
            <a:r>
              <a:rPr lang="en-US" sz="2400" b="1" dirty="0">
                <a:latin typeface="Calibri" panose="020F0502020204030204" pitchFamily="34" charset="0"/>
              </a:rPr>
              <a:t>III.   PROCESS</a:t>
            </a:r>
          </a:p>
          <a:p>
            <a:pPr marL="0" indent="0">
              <a:buNone/>
            </a:pPr>
            <a:r>
              <a:rPr lang="en-US" sz="2400" dirty="0">
                <a:latin typeface="Calibri" panose="020F0502020204030204" pitchFamily="34" charset="0"/>
              </a:rPr>
              <a:t>Screening:</a:t>
            </a:r>
            <a:endParaRPr lang="en-US" dirty="0"/>
          </a:p>
          <a:p>
            <a:r>
              <a:rPr lang="en-US" dirty="0"/>
              <a:t>An individual with any of the following conditions may only return to work only after completing at least 14 days of self-quarantine</a:t>
            </a:r>
          </a:p>
          <a:p>
            <a:pPr lvl="1"/>
            <a:r>
              <a:rPr lang="en-US" dirty="0"/>
              <a:t>If a person has COVID-19 symptoms AND EITHER tests positive for COVID-19 OR did not receive a test</a:t>
            </a:r>
          </a:p>
          <a:p>
            <a:pPr lvl="1"/>
            <a:r>
              <a:rPr lang="en-US" dirty="0"/>
              <a:t>If a person does NOT have COVID-19 symptoms BUT tests positive for COVID-19</a:t>
            </a:r>
          </a:p>
          <a:p>
            <a:pPr lvl="1"/>
            <a:r>
              <a:rPr lang="en-US" dirty="0"/>
              <a:t>If a person has had close contact with a person with COVID-19 for a prolonged period of time AND is symptomatic</a:t>
            </a:r>
          </a:p>
          <a:p>
            <a:pPr lvl="1"/>
            <a:r>
              <a:rPr lang="en-US" dirty="0"/>
              <a:t>If a person has had close contact with a person with COVID-19 for a prolonged period of time AND is NOT symptomatic</a:t>
            </a:r>
          </a:p>
          <a:p>
            <a:r>
              <a:rPr lang="en-US" dirty="0"/>
              <a:t>A person who screens positive for COVID-19 symptoms should not be allowed to enter the location and should be sent home with instructions to contact their healthcare provider for assessment and testing</a:t>
            </a:r>
          </a:p>
          <a:p>
            <a:r>
              <a:rPr lang="en-US" dirty="0"/>
              <a:t>Have a plan in place for cleaning and disinfection and contact tracing in the event of a positive case</a:t>
            </a:r>
          </a:p>
          <a:p>
            <a:pPr marL="0" indent="0">
              <a:buNone/>
            </a:pPr>
            <a:endParaRPr lang="en-US" sz="26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43</a:t>
            </a:fld>
            <a:endParaRPr lang="en-US" dirty="0"/>
          </a:p>
        </p:txBody>
      </p:sp>
    </p:spTree>
    <p:extLst>
      <p:ext uri="{BB962C8B-B14F-4D97-AF65-F5344CB8AC3E}">
        <p14:creationId xmlns:p14="http://schemas.microsoft.com/office/powerpoint/2010/main" val="2627380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200" dirty="0">
                <a:solidFill>
                  <a:srgbClr val="5FCBEF"/>
                </a:solidFill>
              </a:rPr>
              <a:t>PHASE -II REOPENING </a:t>
            </a:r>
            <a:br>
              <a:rPr lang="en-US" sz="2200" dirty="0">
                <a:solidFill>
                  <a:srgbClr val="5FCBEF"/>
                </a:solidFill>
              </a:rPr>
            </a:br>
            <a:r>
              <a:rPr lang="en-US" sz="2200" dirty="0">
                <a:solidFill>
                  <a:srgbClr val="5FCBEF"/>
                </a:solidFill>
              </a:rPr>
              <a:t>SCREENING</a:t>
            </a:r>
            <a:br>
              <a:rPr lang="en-US" sz="1600" dirty="0">
                <a:solidFill>
                  <a:srgbClr val="5FCBEF"/>
                </a:solidFill>
              </a:rPr>
            </a:br>
            <a:r>
              <a:rPr lang="en-US" sz="1600" dirty="0">
                <a:solidFill>
                  <a:srgbClr val="5FCBEF"/>
                </a:solidFill>
                <a:hlinkClick r:id="rId2">
                  <a:extLst>
                    <a:ext uri="{A12FA001-AC4F-418D-AE19-62706E023703}">
                      <ahyp:hlinkClr xmlns:ahyp="http://schemas.microsoft.com/office/drawing/2018/hyperlinkcolor" val="tx"/>
                    </a:ext>
                  </a:extLst>
                </a:hlinkClick>
              </a:rPr>
              <a:t>https://forward.ny.gov/phase-two-industries</a:t>
            </a:r>
            <a:endParaRPr lang="en-US" sz="2400" dirty="0"/>
          </a:p>
        </p:txBody>
      </p:sp>
      <p:sp>
        <p:nvSpPr>
          <p:cNvPr id="3" name="Content Placeholder 2"/>
          <p:cNvSpPr>
            <a:spLocks noGrp="1"/>
          </p:cNvSpPr>
          <p:nvPr>
            <p:ph idx="1"/>
          </p:nvPr>
        </p:nvSpPr>
        <p:spPr>
          <a:xfrm>
            <a:off x="368300" y="1026329"/>
            <a:ext cx="10299699" cy="5015033"/>
          </a:xfrm>
        </p:spPr>
        <p:txBody>
          <a:bodyPr>
            <a:noAutofit/>
          </a:bodyPr>
          <a:lstStyle/>
          <a:p>
            <a:pPr marL="0" indent="0">
              <a:buNone/>
            </a:pPr>
            <a:r>
              <a:rPr lang="en-US" sz="2400" b="1" dirty="0">
                <a:latin typeface="Calibri" panose="020F0502020204030204" pitchFamily="34" charset="0"/>
              </a:rPr>
              <a:t>III.   PROCESS</a:t>
            </a:r>
          </a:p>
          <a:p>
            <a:pPr marL="0" indent="0">
              <a:buNone/>
            </a:pPr>
            <a:r>
              <a:rPr lang="en-US" sz="2400" dirty="0">
                <a:latin typeface="Calibri" panose="020F0502020204030204" pitchFamily="34" charset="0"/>
              </a:rPr>
              <a:t>Screening:</a:t>
            </a:r>
            <a:endParaRPr lang="en-US" dirty="0"/>
          </a:p>
          <a:p>
            <a:r>
              <a:rPr lang="en-US" dirty="0"/>
              <a:t>In Phase I, some  businesses may monitor Employees who have had close contact with a confirmed or suspected person with COVID-19 but were not experiencing any symptoms. These employees were allowed to work with additional precautions following the CDC guidance for Exposed Asymptomatic Critical Infrastructure Employees </a:t>
            </a:r>
          </a:p>
          <a:p>
            <a:r>
              <a:rPr lang="en-US" dirty="0"/>
              <a:t>This is </a:t>
            </a:r>
            <a:r>
              <a:rPr lang="en-US" b="1" dirty="0"/>
              <a:t>NOT</a:t>
            </a:r>
            <a:r>
              <a:rPr lang="en-US" dirty="0"/>
              <a:t> applicable for Phase II businesses</a:t>
            </a:r>
          </a:p>
          <a:p>
            <a:r>
              <a:rPr lang="en-US" dirty="0"/>
              <a:t>Asymptomatic employees with an exposure to a confirmed or suspect COVID-19 case must self-quarantine for 14 days before coming back to work as noted in the previous slide.</a:t>
            </a:r>
          </a:p>
          <a:p>
            <a:pPr marL="0" indent="0">
              <a:buNone/>
            </a:pPr>
            <a:endParaRPr lang="en-US" sz="26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44</a:t>
            </a:fld>
            <a:endParaRPr lang="en-US" dirty="0"/>
          </a:p>
        </p:txBody>
      </p:sp>
    </p:spTree>
    <p:extLst>
      <p:ext uri="{BB962C8B-B14F-4D97-AF65-F5344CB8AC3E}">
        <p14:creationId xmlns:p14="http://schemas.microsoft.com/office/powerpoint/2010/main" val="3655043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51" y="60240"/>
            <a:ext cx="8596668" cy="1320800"/>
          </a:xfrm>
        </p:spPr>
        <p:txBody>
          <a:bodyPr>
            <a:noAutofit/>
          </a:bodyPr>
          <a:lstStyle/>
          <a:p>
            <a:r>
              <a:rPr lang="en-US" sz="2000" dirty="0"/>
              <a:t>III.   PROCESS Mandatory Daily Screening: Sample Screening Algorithm</a:t>
            </a:r>
            <a:endParaRPr lang="en-US" sz="2000" dirty="0">
              <a:solidFill>
                <a:schemeClr val="tx1"/>
              </a:solidFill>
            </a:endParaRPr>
          </a:p>
        </p:txBody>
      </p:sp>
      <p:sp>
        <p:nvSpPr>
          <p:cNvPr id="15" name="Text Box 2"/>
          <p:cNvSpPr txBox="1"/>
          <p:nvPr/>
        </p:nvSpPr>
        <p:spPr>
          <a:xfrm>
            <a:off x="2885806" y="470208"/>
            <a:ext cx="4381500" cy="4630298"/>
          </a:xfrm>
          <a:prstGeom prst="rect">
            <a:avLst/>
          </a:prstGeom>
          <a:solidFill>
            <a:schemeClr val="lt1"/>
          </a:solidFill>
          <a:ln w="285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Symptom Screening</a:t>
            </a:r>
          </a:p>
          <a:p>
            <a:pPr marL="0" marR="0">
              <a:lnSpc>
                <a:spcPct val="107000"/>
              </a:lnSpc>
              <a:spcBef>
                <a:spcPts val="0"/>
              </a:spcBef>
              <a:spcAft>
                <a:spcPts val="800"/>
              </a:spcAft>
            </a:pPr>
            <a:r>
              <a:rPr lang="en-US" sz="1100" b="1" dirty="0">
                <a:effectLst/>
                <a:ea typeface="Calibri" panose="020F0502020204030204" pitchFamily="34" charset="0"/>
                <a:cs typeface="Times New Roman" panose="02020603050405020304" pitchFamily="18" charset="0"/>
              </a:rPr>
              <a:t>Yes  / No 	</a:t>
            </a:r>
            <a:r>
              <a:rPr lang="en-US" sz="1100" dirty="0">
                <a:effectLst/>
                <a:ea typeface="Calibri" panose="020F0502020204030204" pitchFamily="34" charset="0"/>
                <a:cs typeface="Times New Roman" panose="02020603050405020304" pitchFamily="18" charset="0"/>
              </a:rPr>
              <a:t>Temperature &gt;/= 99.6 F</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Or</a:t>
            </a:r>
          </a:p>
          <a:p>
            <a:pPr>
              <a:lnSpc>
                <a:spcPct val="107000"/>
              </a:lnSpc>
              <a:spcAft>
                <a:spcPts val="800"/>
              </a:spcAft>
            </a:pPr>
            <a:r>
              <a:rPr lang="en-US" sz="1100" b="1" dirty="0">
                <a:ea typeface="Calibri" panose="020F0502020204030204" pitchFamily="34" charset="0"/>
                <a:cs typeface="Times New Roman" panose="02020603050405020304" pitchFamily="18" charset="0"/>
              </a:rPr>
              <a:t>Yes  / No 	</a:t>
            </a:r>
            <a:r>
              <a:rPr lang="en-US" sz="1100" dirty="0">
                <a:effectLst/>
                <a:ea typeface="Calibri" panose="020F0502020204030204" pitchFamily="34" charset="0"/>
                <a:cs typeface="Times New Roman" panose="02020603050405020304" pitchFamily="18" charset="0"/>
              </a:rPr>
              <a:t>Positive COVID-19 test within 14 days</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Or</a:t>
            </a:r>
          </a:p>
          <a:p>
            <a:pPr>
              <a:lnSpc>
                <a:spcPct val="107000"/>
              </a:lnSpc>
            </a:pPr>
            <a:r>
              <a:rPr lang="en-US" sz="1100" b="1" dirty="0">
                <a:ea typeface="Calibri" panose="020F0502020204030204" pitchFamily="34" charset="0"/>
                <a:cs typeface="Times New Roman" panose="02020603050405020304" pitchFamily="18" charset="0"/>
              </a:rPr>
              <a:t>Yes  / No </a:t>
            </a:r>
            <a:r>
              <a:rPr lang="en-US" sz="1100" dirty="0">
                <a:effectLst/>
                <a:ea typeface="Calibri" panose="020F0502020204030204" pitchFamily="34" charset="0"/>
                <a:cs typeface="Times New Roman" panose="02020603050405020304" pitchFamily="18" charset="0"/>
              </a:rPr>
              <a:t>	Any single or combination of the following during 			the last 14 days</a:t>
            </a:r>
          </a:p>
          <a:p>
            <a:pPr marL="1257300" lvl="2" indent="-342900">
              <a:lnSpc>
                <a:spcPct val="107000"/>
              </a:lnSpc>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Fever</a:t>
            </a:r>
          </a:p>
          <a:p>
            <a:pPr marL="1257300" lvl="2" indent="-342900">
              <a:lnSpc>
                <a:spcPct val="107000"/>
              </a:lnSpc>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Cough</a:t>
            </a:r>
          </a:p>
          <a:p>
            <a:pPr marL="1257300" lvl="2" indent="-342900">
              <a:lnSpc>
                <a:spcPct val="107000"/>
              </a:lnSpc>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Shortness of Breath</a:t>
            </a:r>
          </a:p>
          <a:p>
            <a:pPr marL="0" marR="0">
              <a:lnSpc>
                <a:spcPct val="107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ea typeface="Calibri" panose="020F0502020204030204" pitchFamily="34" charset="0"/>
                <a:cs typeface="Times New Roman" panose="02020603050405020304" pitchFamily="18" charset="0"/>
              </a:rPr>
              <a:t>		Or</a:t>
            </a:r>
          </a:p>
          <a:p>
            <a:pPr marL="0" marR="0">
              <a:lnSpc>
                <a:spcPct val="107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a:lnSpc>
                <a:spcPct val="107000"/>
              </a:lnSpc>
            </a:pPr>
            <a:r>
              <a:rPr lang="en-US" sz="1100" b="1" dirty="0">
                <a:ea typeface="Calibri" panose="020F0502020204030204" pitchFamily="34" charset="0"/>
                <a:cs typeface="Times New Roman" panose="02020603050405020304" pitchFamily="18" charset="0"/>
              </a:rPr>
              <a:t>Yes  / No </a:t>
            </a:r>
            <a:r>
              <a:rPr lang="en-US" sz="1100" dirty="0">
                <a:effectLst/>
                <a:ea typeface="Calibri" panose="020F0502020204030204" pitchFamily="34" charset="0"/>
                <a:cs typeface="Times New Roman" panose="02020603050405020304" pitchFamily="18" charset="0"/>
              </a:rPr>
              <a:t>	At least  two or more of any of the following in the    		last 14 days</a:t>
            </a:r>
          </a:p>
          <a:p>
            <a:pPr marL="1257300" lvl="2" indent="-342900">
              <a:lnSpc>
                <a:spcPct val="107000"/>
              </a:lnSpc>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Fever</a:t>
            </a:r>
          </a:p>
          <a:p>
            <a:pPr marL="1257300" lvl="2" indent="-342900">
              <a:lnSpc>
                <a:spcPct val="107000"/>
              </a:lnSpc>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Chills</a:t>
            </a:r>
          </a:p>
          <a:p>
            <a:pPr marL="1257300" lvl="2" indent="-342900">
              <a:lnSpc>
                <a:spcPct val="107000"/>
              </a:lnSpc>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Repeated Shaking with Chills</a:t>
            </a:r>
          </a:p>
          <a:p>
            <a:pPr marL="1257300" lvl="2" indent="-342900">
              <a:lnSpc>
                <a:spcPct val="107000"/>
              </a:lnSpc>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Muscle Pain</a:t>
            </a:r>
          </a:p>
          <a:p>
            <a:pPr marL="1257300" lvl="2" indent="-342900">
              <a:lnSpc>
                <a:spcPct val="107000"/>
              </a:lnSpc>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Headache</a:t>
            </a:r>
          </a:p>
          <a:p>
            <a:pPr marL="1257300" lvl="2" indent="-342900">
              <a:lnSpc>
                <a:spcPct val="107000"/>
              </a:lnSpc>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Sore Throat</a:t>
            </a:r>
          </a:p>
          <a:p>
            <a:pPr marL="1257300" lvl="2" indent="-342900">
              <a:lnSpc>
                <a:spcPct val="107000"/>
              </a:lnSpc>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NEW loss of sense of smell or taste</a:t>
            </a:r>
          </a:p>
        </p:txBody>
      </p:sp>
      <p:sp>
        <p:nvSpPr>
          <p:cNvPr id="16" name="Text Box 3"/>
          <p:cNvSpPr txBox="1"/>
          <p:nvPr/>
        </p:nvSpPr>
        <p:spPr>
          <a:xfrm>
            <a:off x="1110413" y="4669661"/>
            <a:ext cx="569595" cy="296545"/>
          </a:xfrm>
          <a:prstGeom prst="rect">
            <a:avLst/>
          </a:prstGeom>
          <a:solidFill>
            <a:srgbClr val="FF0000"/>
          </a:solidFill>
          <a:ln w="381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b="1" dirty="0">
                <a:solidFill>
                  <a:srgbClr val="000000"/>
                </a:solidFill>
                <a:effectLst/>
                <a:ea typeface="Calibri" panose="020F0502020204030204" pitchFamily="34" charset="0"/>
                <a:cs typeface="Times New Roman" panose="02020603050405020304" pitchFamily="18" charset="0"/>
              </a:rPr>
              <a:t>YES</a:t>
            </a:r>
            <a:endParaRPr lang="en-US" sz="1100" dirty="0">
              <a:effectLst/>
              <a:ea typeface="Calibri" panose="020F0502020204030204" pitchFamily="34" charset="0"/>
              <a:cs typeface="Times New Roman" panose="02020603050405020304" pitchFamily="18" charset="0"/>
            </a:endParaRPr>
          </a:p>
        </p:txBody>
      </p:sp>
      <p:pic>
        <p:nvPicPr>
          <p:cNvPr id="17" name="Picture 16"/>
          <p:cNvPicPr>
            <a:picLocks noChangeAspect="1"/>
          </p:cNvPicPr>
          <p:nvPr/>
        </p:nvPicPr>
        <p:blipFill>
          <a:blip r:embed="rId2"/>
          <a:stretch>
            <a:fillRect/>
          </a:stretch>
        </p:blipFill>
        <p:spPr>
          <a:xfrm>
            <a:off x="7704398" y="4669661"/>
            <a:ext cx="600159" cy="333422"/>
          </a:xfrm>
          <a:prstGeom prst="rect">
            <a:avLst/>
          </a:prstGeom>
        </p:spPr>
      </p:pic>
      <p:sp>
        <p:nvSpPr>
          <p:cNvPr id="18" name="Rectangle 17"/>
          <p:cNvSpPr/>
          <p:nvPr/>
        </p:nvSpPr>
        <p:spPr>
          <a:xfrm>
            <a:off x="948872" y="5081405"/>
            <a:ext cx="9851086" cy="1352293"/>
          </a:xfrm>
          <a:prstGeom prst="rect">
            <a:avLst/>
          </a:prstGeom>
        </p:spPr>
        <p:txBody>
          <a:bodyPr wrap="square">
            <a:spAutoFit/>
          </a:bodyPr>
          <a:lstStyle/>
          <a:p>
            <a:pPr>
              <a:lnSpc>
                <a:spcPct val="107000"/>
              </a:lnSpc>
            </a:pPr>
            <a:r>
              <a:rPr lang="en-US" sz="1100" b="1" dirty="0">
                <a:latin typeface="Calibri" panose="020F0502020204030204" pitchFamily="34" charset="0"/>
                <a:ea typeface="Calibri" panose="020F0502020204030204" pitchFamily="34" charset="0"/>
                <a:cs typeface="Times New Roman" panose="02020603050405020304" pitchFamily="18" charset="0"/>
              </a:rPr>
              <a:t>Yes to any one question may </a:t>
            </a:r>
            <a:r>
              <a:rPr lang="en-US" sz="11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a:t>
            </a:r>
            <a:r>
              <a:rPr lang="en-US" sz="1100" b="1" dirty="0">
                <a:latin typeface="Calibri" panose="020F0502020204030204" pitchFamily="34" charset="0"/>
                <a:ea typeface="Calibri" panose="020F0502020204030204" pitchFamily="34" charset="0"/>
                <a:cs typeface="Times New Roman" panose="02020603050405020304" pitchFamily="18" charset="0"/>
              </a:rPr>
              <a:t> enter facility</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b="1" dirty="0">
                <a:latin typeface="Calibri" panose="020F0502020204030204" pitchFamily="34" charset="0"/>
                <a:ea typeface="Calibri" panose="020F0502020204030204" pitchFamily="34" charset="0"/>
                <a:cs typeface="Times New Roman" panose="02020603050405020304" pitchFamily="18" charset="0"/>
              </a:rPr>
              <a:t>Must answer No to all to enter facility &amp; no 																exposure</a:t>
            </a:r>
            <a:endParaRPr lang="en-US" sz="105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Will be advised to see healthcare provider								Must adhere to social distancing</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Will be provided with testing resources									Must wear face mask all times</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Notify Orange County DOH of suspect case								Practice good hand hygiene</a:t>
            </a:r>
          </a:p>
          <a:p>
            <a:pPr marL="45720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Investigate when employee worked last									Disinfect surfaces frequently (within 48 hours of first symptom)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948872" y="6433698"/>
            <a:ext cx="8787555" cy="312650"/>
          </a:xfrm>
          <a:prstGeom prst="rect">
            <a:avLst/>
          </a:prstGeom>
        </p:spPr>
        <p:txBody>
          <a:bodyPr wrap="square">
            <a:spAutoFit/>
          </a:bodyPr>
          <a:lstStyle/>
          <a:p>
            <a:pPr algn="ctr">
              <a:lnSpc>
                <a:spcPct val="107000"/>
              </a:lnSpc>
            </a:pPr>
            <a:r>
              <a:rPr lang="en-US" sz="1400" b="1" i="1" dirty="0">
                <a:latin typeface="Calibri" panose="020F0502020204030204" pitchFamily="34" charset="0"/>
                <a:ea typeface="Calibri" panose="020F0502020204030204" pitchFamily="34" charset="0"/>
                <a:cs typeface="Times New Roman" panose="02020603050405020304" pitchFamily="18" charset="0"/>
              </a:rPr>
              <a:t>Screeners must document that this review was performed on every employee/visitor</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C0A5E6F6-4DA8-40B2-88DE-E048671FEB23}"/>
              </a:ext>
            </a:extLst>
          </p:cNvPr>
          <p:cNvSpPr>
            <a:spLocks noGrp="1"/>
          </p:cNvSpPr>
          <p:nvPr>
            <p:ph type="sldNum" sz="quarter" idx="12"/>
          </p:nvPr>
        </p:nvSpPr>
        <p:spPr/>
        <p:txBody>
          <a:bodyPr/>
          <a:lstStyle/>
          <a:p>
            <a:fld id="{519954A3-9DFD-4C44-94BA-B95130A3BA1C}" type="slidenum">
              <a:rPr lang="en-US" smtClean="0"/>
              <a:t>45</a:t>
            </a:fld>
            <a:endParaRPr lang="en-US" dirty="0"/>
          </a:p>
        </p:txBody>
      </p:sp>
      <p:sp>
        <p:nvSpPr>
          <p:cNvPr id="9" name="TextBox 8">
            <a:extLst>
              <a:ext uri="{FF2B5EF4-FFF2-40B4-BE49-F238E27FC236}">
                <a16:creationId xmlns:a16="http://schemas.microsoft.com/office/drawing/2014/main" id="{83192D74-64C2-4B0D-AA8C-A639AD5B1D49}"/>
              </a:ext>
            </a:extLst>
          </p:cNvPr>
          <p:cNvSpPr txBox="1"/>
          <p:nvPr/>
        </p:nvSpPr>
        <p:spPr>
          <a:xfrm>
            <a:off x="8473104" y="4535319"/>
            <a:ext cx="1793848" cy="430887"/>
          </a:xfrm>
          <a:prstGeom prst="rect">
            <a:avLst/>
          </a:prstGeom>
          <a:solidFill>
            <a:srgbClr val="FFFF00"/>
          </a:solidFill>
          <a:ln w="38100">
            <a:solidFill>
              <a:schemeClr val="tx1"/>
            </a:solidFill>
          </a:ln>
        </p:spPr>
        <p:txBody>
          <a:bodyPr wrap="square" rtlCol="0">
            <a:spAutoFit/>
          </a:bodyPr>
          <a:lstStyle/>
          <a:p>
            <a:r>
              <a:rPr lang="en-US" sz="1100" b="1" dirty="0"/>
              <a:t>AND answered NO to the Exposure Screening</a:t>
            </a:r>
          </a:p>
        </p:txBody>
      </p:sp>
    </p:spTree>
    <p:extLst>
      <p:ext uri="{BB962C8B-B14F-4D97-AF65-F5344CB8AC3E}">
        <p14:creationId xmlns:p14="http://schemas.microsoft.com/office/powerpoint/2010/main" val="3042332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50" y="78463"/>
            <a:ext cx="8596668" cy="1320800"/>
          </a:xfrm>
        </p:spPr>
        <p:txBody>
          <a:bodyPr>
            <a:noAutofit/>
          </a:bodyPr>
          <a:lstStyle/>
          <a:p>
            <a:r>
              <a:rPr lang="en-US" sz="2000" dirty="0"/>
              <a:t>III.   PROCESS A. Mandatory Daily Screening: Sample Screening Algorithm</a:t>
            </a:r>
            <a:endParaRPr lang="en-US" sz="2000" dirty="0">
              <a:solidFill>
                <a:schemeClr val="tx1"/>
              </a:solidFill>
            </a:endParaRPr>
          </a:p>
        </p:txBody>
      </p:sp>
      <p:sp>
        <p:nvSpPr>
          <p:cNvPr id="15" name="Text Box 2"/>
          <p:cNvSpPr txBox="1"/>
          <p:nvPr/>
        </p:nvSpPr>
        <p:spPr>
          <a:xfrm>
            <a:off x="3003252" y="763823"/>
            <a:ext cx="4381500" cy="986602"/>
          </a:xfrm>
          <a:prstGeom prst="rect">
            <a:avLst/>
          </a:prstGeom>
          <a:solidFill>
            <a:schemeClr val="lt1"/>
          </a:solidFill>
          <a:ln w="285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dirty="0"/>
              <a:t>Exposure Screening</a:t>
            </a:r>
            <a:endParaRPr lang="en-US" sz="1400" dirty="0"/>
          </a:p>
          <a:p>
            <a:r>
              <a:rPr lang="en-US" sz="1100" dirty="0"/>
              <a:t>Has there been a known </a:t>
            </a:r>
            <a:r>
              <a:rPr lang="en-US" sz="1100" b="1" dirty="0"/>
              <a:t>close contact </a:t>
            </a:r>
            <a:r>
              <a:rPr lang="en-US" sz="1100" dirty="0"/>
              <a:t>within the last 14 days with anyone who either tested positive for COVID-19 or has had COVID-19 symptoms?</a:t>
            </a:r>
          </a:p>
        </p:txBody>
      </p:sp>
      <p:pic>
        <p:nvPicPr>
          <p:cNvPr id="17" name="Picture 16"/>
          <p:cNvPicPr>
            <a:picLocks noChangeAspect="1"/>
          </p:cNvPicPr>
          <p:nvPr/>
        </p:nvPicPr>
        <p:blipFill>
          <a:blip r:embed="rId2"/>
          <a:stretch>
            <a:fillRect/>
          </a:stretch>
        </p:blipFill>
        <p:spPr>
          <a:xfrm>
            <a:off x="7757868" y="1448317"/>
            <a:ext cx="600159" cy="333422"/>
          </a:xfrm>
          <a:prstGeom prst="rect">
            <a:avLst/>
          </a:prstGeom>
        </p:spPr>
      </p:pic>
      <p:sp>
        <p:nvSpPr>
          <p:cNvPr id="3" name="Rectangle 2"/>
          <p:cNvSpPr/>
          <p:nvPr/>
        </p:nvSpPr>
        <p:spPr>
          <a:xfrm>
            <a:off x="340919" y="2047940"/>
            <a:ext cx="9981127" cy="2241511"/>
          </a:xfrm>
          <a:prstGeom prst="rect">
            <a:avLst/>
          </a:prstGeom>
        </p:spPr>
        <p:txBody>
          <a:bodyPr wrap="square">
            <a:spAutoFit/>
          </a:bodyPr>
          <a:lstStyle/>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Visitors / Employees  may </a:t>
            </a:r>
            <a:r>
              <a:rPr lang="en-US" sz="1200" b="1" dirty="0">
                <a:latin typeface="Calibri" panose="020F0502020204030204" pitchFamily="34" charset="0"/>
                <a:ea typeface="Calibri" panose="020F0502020204030204" pitchFamily="34" charset="0"/>
                <a:cs typeface="Times New Roman" panose="02020603050405020304" pitchFamily="18" charset="0"/>
              </a:rPr>
              <a:t>NOT</a:t>
            </a:r>
            <a:r>
              <a:rPr lang="en-US" sz="1200" dirty="0">
                <a:latin typeface="Calibri" panose="020F0502020204030204" pitchFamily="34" charset="0"/>
                <a:ea typeface="Calibri" panose="020F0502020204030204" pitchFamily="34" charset="0"/>
                <a:cs typeface="Times New Roman" panose="02020603050405020304" pitchFamily="18" charset="0"/>
              </a:rPr>
              <a:t> be allowed on site					May enter facility </a:t>
            </a:r>
          </a:p>
          <a:p>
            <a:pPr>
              <a:lnSpc>
                <a:spcPct val="107000"/>
              </a:lnSpc>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Employees may enter facility </a:t>
            </a:r>
            <a:r>
              <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AND</a:t>
            </a:r>
            <a:r>
              <a:rPr lang="en-US" sz="1200" dirty="0">
                <a:latin typeface="Calibri" panose="020F0502020204030204" pitchFamily="34" charset="0"/>
                <a:ea typeface="Calibri" panose="020F0502020204030204" pitchFamily="34" charset="0"/>
                <a:cs typeface="Times New Roman" panose="02020603050405020304" pitchFamily="18" charset="0"/>
              </a:rPr>
              <a:t>													Must adhere to social distancing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Musfollow</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CDC Guidance COVID Exposure Monitoring </a:t>
            </a:r>
            <a:r>
              <a:rPr lang="en-US" sz="1200" dirty="0">
                <a:latin typeface="Calibri" panose="020F0502020204030204" pitchFamily="34" charset="0"/>
                <a:ea typeface="Calibri" panose="020F0502020204030204" pitchFamily="34" charset="0"/>
                <a:cs typeface="Times New Roman" panose="02020603050405020304" pitchFamily="18" charset="0"/>
              </a:rPr>
              <a:t>									Practice good hand hygiene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Procedure and be monitored	</a:t>
            </a:r>
            <a:r>
              <a:rPr lang="en-US" sz="1200" dirty="0">
                <a:latin typeface="Calibri" panose="020F0502020204030204" pitchFamily="34" charset="0"/>
                <a:ea typeface="Calibri" panose="020F0502020204030204" pitchFamily="34" charset="0"/>
                <a:cs typeface="Times New Roman" panose="02020603050405020304" pitchFamily="18" charset="0"/>
              </a:rPr>
              <a:t>												Must wear face mask all times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Follow COVID safety guidelines t </a:t>
            </a:r>
            <a:r>
              <a:rPr lang="en-US" sz="1200" dirty="0">
                <a:latin typeface="Calibri" panose="020F0502020204030204" pitchFamily="34" charset="0"/>
                <a:ea typeface="Calibri" panose="020F0502020204030204" pitchFamily="34" charset="0"/>
                <a:cs typeface="Times New Roman" panose="02020603050405020304" pitchFamily="18" charset="0"/>
              </a:rPr>
              <a:t>												Disinfect surfaces frequently									</a:t>
            </a:r>
          </a:p>
          <a:p>
            <a:pPr indent="457200">
              <a:lnSpc>
                <a:spcPct val="107000"/>
              </a:lnSpc>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CLOSE CONTACT = AS BEING WITHIN 6 FT FOR AT LEAST 15 MINUTES </a:t>
            </a:r>
          </a:p>
          <a:p>
            <a:pPr indent="457200">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WHEN EXTENT OF EXPOSURE CONTACT IS NOT CLEAR NOTIFY ORANGE CO DOH FOR GUIDANCE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58832" y="6223924"/>
            <a:ext cx="10680878" cy="312650"/>
          </a:xfrm>
          <a:prstGeom prst="rect">
            <a:avLst/>
          </a:prstGeom>
        </p:spPr>
        <p:txBody>
          <a:bodyPr wrap="square">
            <a:spAutoFit/>
          </a:bodyPr>
          <a:lstStyle/>
          <a:p>
            <a:pPr algn="ctr">
              <a:lnSpc>
                <a:spcPct val="107000"/>
              </a:lnSpc>
            </a:pPr>
            <a:r>
              <a:rPr lang="en-US" sz="1400" b="1" i="1" dirty="0">
                <a:latin typeface="Calibri" panose="020F0502020204030204" pitchFamily="34" charset="0"/>
                <a:ea typeface="Calibri" panose="020F0502020204030204" pitchFamily="34" charset="0"/>
                <a:cs typeface="Times New Roman" panose="02020603050405020304" pitchFamily="18" charset="0"/>
              </a:rPr>
              <a:t>Screeners must document that this review was performed on every employee/visitor</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3"/>
          <p:cNvSpPr txBox="1"/>
          <p:nvPr/>
        </p:nvSpPr>
        <p:spPr>
          <a:xfrm>
            <a:off x="2164537" y="1468930"/>
            <a:ext cx="569595" cy="296545"/>
          </a:xfrm>
          <a:prstGeom prst="rect">
            <a:avLst/>
          </a:prstGeom>
          <a:solidFill>
            <a:srgbClr val="FF0000"/>
          </a:solidFill>
          <a:ln w="381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b="1" dirty="0">
                <a:solidFill>
                  <a:srgbClr val="000000"/>
                </a:solidFill>
                <a:effectLst/>
                <a:ea typeface="Calibri" panose="020F0502020204030204" pitchFamily="34" charset="0"/>
                <a:cs typeface="Times New Roman" panose="02020603050405020304" pitchFamily="18" charset="0"/>
              </a:rPr>
              <a:t>YES</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236129" y="1401758"/>
            <a:ext cx="1793848" cy="430887"/>
          </a:xfrm>
          <a:prstGeom prst="rect">
            <a:avLst/>
          </a:prstGeom>
          <a:solidFill>
            <a:srgbClr val="FFFF00"/>
          </a:solidFill>
          <a:ln w="38100">
            <a:solidFill>
              <a:schemeClr val="tx1"/>
            </a:solidFill>
          </a:ln>
        </p:spPr>
        <p:txBody>
          <a:bodyPr wrap="square" rtlCol="0">
            <a:spAutoFit/>
          </a:bodyPr>
          <a:lstStyle/>
          <a:p>
            <a:r>
              <a:rPr lang="en-US" sz="1100" b="1" dirty="0"/>
              <a:t>AND answered NO to the Symptom Screening</a:t>
            </a:r>
          </a:p>
        </p:txBody>
      </p:sp>
      <p:sp>
        <p:nvSpPr>
          <p:cNvPr id="6" name="Slide Number Placeholder 5">
            <a:extLst>
              <a:ext uri="{FF2B5EF4-FFF2-40B4-BE49-F238E27FC236}">
                <a16:creationId xmlns:a16="http://schemas.microsoft.com/office/drawing/2014/main" id="{BF902F5E-AE59-4AD4-9BB9-FBF97D87ED68}"/>
              </a:ext>
            </a:extLst>
          </p:cNvPr>
          <p:cNvSpPr>
            <a:spLocks noGrp="1"/>
          </p:cNvSpPr>
          <p:nvPr>
            <p:ph type="sldNum" sz="quarter" idx="12"/>
          </p:nvPr>
        </p:nvSpPr>
        <p:spPr/>
        <p:txBody>
          <a:bodyPr/>
          <a:lstStyle/>
          <a:p>
            <a:fld id="{519954A3-9DFD-4C44-94BA-B95130A3BA1C}" type="slidenum">
              <a:rPr lang="en-US" smtClean="0"/>
              <a:t>46</a:t>
            </a:fld>
            <a:endParaRPr lang="en-US" dirty="0"/>
          </a:p>
        </p:txBody>
      </p:sp>
      <p:sp>
        <p:nvSpPr>
          <p:cNvPr id="11" name="TextBox 10">
            <a:extLst>
              <a:ext uri="{FF2B5EF4-FFF2-40B4-BE49-F238E27FC236}">
                <a16:creationId xmlns:a16="http://schemas.microsoft.com/office/drawing/2014/main" id="{2917655F-1F1F-4A07-A3F3-5659EEE1A8CD}"/>
              </a:ext>
            </a:extLst>
          </p:cNvPr>
          <p:cNvSpPr txBox="1"/>
          <p:nvPr/>
        </p:nvSpPr>
        <p:spPr>
          <a:xfrm>
            <a:off x="8590663" y="1466284"/>
            <a:ext cx="1793848" cy="430887"/>
          </a:xfrm>
          <a:prstGeom prst="rect">
            <a:avLst/>
          </a:prstGeom>
          <a:solidFill>
            <a:srgbClr val="FFFF00"/>
          </a:solidFill>
          <a:ln w="38100">
            <a:solidFill>
              <a:schemeClr val="tx1"/>
            </a:solidFill>
          </a:ln>
        </p:spPr>
        <p:txBody>
          <a:bodyPr wrap="square" rtlCol="0">
            <a:spAutoFit/>
          </a:bodyPr>
          <a:lstStyle/>
          <a:p>
            <a:r>
              <a:rPr lang="en-US" sz="1100" b="1" dirty="0"/>
              <a:t>AND answered NO to the Symptom Screening</a:t>
            </a:r>
          </a:p>
        </p:txBody>
      </p:sp>
      <p:graphicFrame>
        <p:nvGraphicFramePr>
          <p:cNvPr id="5" name="Table 4">
            <a:extLst>
              <a:ext uri="{FF2B5EF4-FFF2-40B4-BE49-F238E27FC236}">
                <a16:creationId xmlns:a16="http://schemas.microsoft.com/office/drawing/2014/main" id="{47723BEF-F901-483E-8D28-47BC84F9140C}"/>
              </a:ext>
            </a:extLst>
          </p:cNvPr>
          <p:cNvGraphicFramePr>
            <a:graphicFrameLocks noGrp="1"/>
          </p:cNvGraphicFramePr>
          <p:nvPr>
            <p:extLst>
              <p:ext uri="{D42A27DB-BD31-4B8C-83A1-F6EECF244321}">
                <p14:modId xmlns:p14="http://schemas.microsoft.com/office/powerpoint/2010/main" val="511129607"/>
              </p:ext>
            </p:extLst>
          </p:nvPr>
        </p:nvGraphicFramePr>
        <p:xfrm>
          <a:off x="1398580" y="4590411"/>
          <a:ext cx="5717444" cy="914400"/>
        </p:xfrm>
        <a:graphic>
          <a:graphicData uri="http://schemas.openxmlformats.org/drawingml/2006/table">
            <a:tbl>
              <a:tblPr/>
              <a:tblGrid>
                <a:gridCol w="5717444">
                  <a:extLst>
                    <a:ext uri="{9D8B030D-6E8A-4147-A177-3AD203B41FA5}">
                      <a16:colId xmlns:a16="http://schemas.microsoft.com/office/drawing/2014/main" val="356248689"/>
                    </a:ext>
                  </a:extLst>
                </a:gridCol>
              </a:tblGrid>
              <a:tr h="0">
                <a:tc>
                  <a:txBody>
                    <a:bodyPr/>
                    <a:lstStyle/>
                    <a:p>
                      <a:r>
                        <a:rPr lang="en-US" u="none" dirty="0">
                          <a:solidFill>
                            <a:schemeClr val="tx1"/>
                          </a:solidFill>
                          <a:effectLst/>
                          <a:hlinkClick r:id="rId3">
                            <a:extLst>
                              <a:ext uri="{A12FA001-AC4F-418D-AE19-62706E023703}">
                                <ahyp:hlinkClr xmlns:ahyp="http://schemas.microsoft.com/office/drawing/2018/hyperlinkcolor" val="tx"/>
                              </a:ext>
                            </a:extLst>
                          </a:hlinkClick>
                        </a:rPr>
                        <a:t>(845) 360-6600</a:t>
                      </a:r>
                      <a:r>
                        <a:rPr lang="en-US" u="none" dirty="0">
                          <a:solidFill>
                            <a:schemeClr val="tx1"/>
                          </a:solidFill>
                          <a:effectLst/>
                        </a:rPr>
                        <a:t> Orange Co DOH</a:t>
                      </a:r>
                    </a:p>
                    <a:p>
                      <a:r>
                        <a:rPr lang="en-US" sz="1800" b="0" i="0" u="sng" kern="1200">
                          <a:solidFill>
                            <a:schemeClr val="tx1"/>
                          </a:solidFill>
                          <a:effectLst/>
                          <a:latin typeface="+mn-lt"/>
                          <a:ea typeface="+mn-ea"/>
                          <a:cs typeface="+mn-cs"/>
                        </a:rPr>
                        <a:t>(518)-</a:t>
                      </a:r>
                      <a:r>
                        <a:rPr lang="en-US" sz="1800" b="0" i="0" u="sng" kern="1200" dirty="0">
                          <a:solidFill>
                            <a:schemeClr val="tx1"/>
                          </a:solidFill>
                          <a:effectLst/>
                          <a:latin typeface="+mn-lt"/>
                          <a:ea typeface="+mn-ea"/>
                          <a:cs typeface="+mn-cs"/>
                        </a:rPr>
                        <a:t>402-0836</a:t>
                      </a:r>
                      <a:r>
                        <a:rPr lang="en-US" sz="1800" b="0" i="0" kern="1200" dirty="0">
                          <a:solidFill>
                            <a:schemeClr val="tx1"/>
                          </a:solidFill>
                          <a:effectLst/>
                          <a:latin typeface="+mn-lt"/>
                          <a:ea typeface="+mn-ea"/>
                          <a:cs typeface="+mn-cs"/>
                        </a:rPr>
                        <a:t> – NYS DOH Main Number</a:t>
                      </a:r>
                    </a:p>
                    <a:p>
                      <a:r>
                        <a:rPr lang="en-US" sz="1800" b="0" i="0" u="sng" kern="1200" dirty="0">
                          <a:solidFill>
                            <a:schemeClr val="tx1"/>
                          </a:solidFill>
                          <a:effectLst/>
                          <a:latin typeface="+mn-lt"/>
                          <a:ea typeface="+mn-ea"/>
                          <a:cs typeface="+mn-cs"/>
                        </a:rPr>
                        <a:t>(888)-364-3065</a:t>
                      </a:r>
                      <a:r>
                        <a:rPr lang="en-US" sz="1800" b="0" i="0" kern="1200" dirty="0">
                          <a:solidFill>
                            <a:schemeClr val="tx1"/>
                          </a:solidFill>
                          <a:effectLst/>
                          <a:latin typeface="+mn-lt"/>
                          <a:ea typeface="+mn-ea"/>
                          <a:cs typeface="+mn-cs"/>
                        </a:rPr>
                        <a:t> NYS COVID-19 Hotline</a:t>
                      </a:r>
                      <a:endParaRPr lang="en-US" u="none" dirty="0">
                        <a:solidFill>
                          <a:schemeClr val="tx1"/>
                        </a:solidFill>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391837635"/>
                  </a:ext>
                </a:extLst>
              </a:tr>
            </a:tbl>
          </a:graphicData>
        </a:graphic>
      </p:graphicFrame>
    </p:spTree>
    <p:extLst>
      <p:ext uri="{BB962C8B-B14F-4D97-AF65-F5344CB8AC3E}">
        <p14:creationId xmlns:p14="http://schemas.microsoft.com/office/powerpoint/2010/main" val="3512086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51" y="0"/>
            <a:ext cx="8596668" cy="1320800"/>
          </a:xfrm>
        </p:spPr>
        <p:txBody>
          <a:bodyPr>
            <a:noAutofit/>
          </a:bodyPr>
          <a:lstStyle/>
          <a:p>
            <a:pPr algn="ctr"/>
            <a:r>
              <a:rPr lang="en-US" sz="2200" dirty="0">
                <a:solidFill>
                  <a:srgbClr val="5FCBEF"/>
                </a:solidFill>
              </a:rPr>
              <a:t>PHASE -II REOPENING </a:t>
            </a:r>
            <a:br>
              <a:rPr lang="en-US" sz="2200" dirty="0">
                <a:solidFill>
                  <a:srgbClr val="5FCBEF"/>
                </a:solidFill>
              </a:rPr>
            </a:br>
            <a:r>
              <a:rPr lang="en-US" sz="2200" dirty="0">
                <a:solidFill>
                  <a:srgbClr val="5FCBEF"/>
                </a:solidFill>
              </a:rPr>
              <a:t>CONTACT TRACING</a:t>
            </a:r>
            <a:br>
              <a:rPr lang="en-US" sz="1600" dirty="0">
                <a:solidFill>
                  <a:srgbClr val="5FCBEF"/>
                </a:solidFill>
              </a:rPr>
            </a:br>
            <a:r>
              <a:rPr lang="en-US" sz="1600" dirty="0">
                <a:solidFill>
                  <a:srgbClr val="5FCBEF"/>
                </a:solidFill>
                <a:hlinkClick r:id="rId2">
                  <a:extLst>
                    <a:ext uri="{A12FA001-AC4F-418D-AE19-62706E023703}">
                      <ahyp:hlinkClr xmlns:ahyp="http://schemas.microsoft.com/office/drawing/2018/hyperlinkcolor" val="tx"/>
                    </a:ext>
                  </a:extLst>
                </a:hlinkClick>
              </a:rPr>
              <a:t>https://forward.ny.gov/phase-two-industries</a:t>
            </a:r>
            <a:br>
              <a:rPr lang="en-US" sz="2400" dirty="0"/>
            </a:br>
            <a:r>
              <a:rPr lang="en-US" sz="2400" dirty="0"/>
              <a:t> </a:t>
            </a:r>
          </a:p>
        </p:txBody>
      </p:sp>
      <p:sp>
        <p:nvSpPr>
          <p:cNvPr id="5" name="Content Placeholder 2"/>
          <p:cNvSpPr txBox="1">
            <a:spLocks/>
          </p:cNvSpPr>
          <p:nvPr/>
        </p:nvSpPr>
        <p:spPr>
          <a:xfrm>
            <a:off x="155795" y="1062623"/>
            <a:ext cx="10424254" cy="1596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600" dirty="0"/>
              <a:t>Employers must notify the local health department and DOH immediately upon being informed of any positive COVID-19 test result by an employee at their site. </a:t>
            </a:r>
          </a:p>
          <a:p>
            <a:r>
              <a:rPr lang="en-US" sz="1600" dirty="0"/>
              <a:t> In the case of an employee, visitor, or customer who interacted at the business testing positive, the employer must:</a:t>
            </a:r>
          </a:p>
          <a:p>
            <a:pPr lvl="1"/>
            <a:r>
              <a:rPr lang="en-US" sz="1400" dirty="0"/>
              <a:t> cooperate with the local health department to trace all contacts in the workplace </a:t>
            </a:r>
          </a:p>
          <a:p>
            <a:pPr lvl="1"/>
            <a:r>
              <a:rPr lang="en-US" sz="1400" dirty="0"/>
              <a:t>notify the health department of all employees logged and visitors/customers (as applicable) who entered the business location dating back to 48 hours before the employee began experiencing COVID-19 symptoms or tested positive, whichever is earlier, and maintain confidentiality of the individual as required by federal and state law and regulations. </a:t>
            </a:r>
          </a:p>
          <a:p>
            <a:r>
              <a:rPr lang="en-US" sz="1600" dirty="0"/>
              <a:t>Local health departments may, under their legal authority, implement monitoring and movement restrictions of infected or exposed persons including home isolation or quarantine. </a:t>
            </a:r>
          </a:p>
          <a:p>
            <a:r>
              <a:rPr lang="en-US" sz="1600" dirty="0"/>
              <a:t> Employees who are alerted that they have come into close or proximate contact with a person with COVID-19, and have been alerted via tracing, tracking or other mechanism, are required to self report to their employer at the time of alert and shall follow all required protocols as if they had been exposed at work.</a:t>
            </a:r>
          </a:p>
          <a:p>
            <a:r>
              <a:rPr lang="en-US" sz="1600" dirty="0">
                <a:solidFill>
                  <a:schemeClr val="tx1"/>
                </a:solidFill>
              </a:rPr>
              <a:t>The daily screening review may be used to perform the contact tracing with DOH </a:t>
            </a:r>
          </a:p>
          <a:p>
            <a:r>
              <a:rPr lang="en-US" sz="1600" dirty="0">
                <a:solidFill>
                  <a:schemeClr val="tx1"/>
                </a:solidFill>
              </a:rPr>
              <a:t>For employees who are symptomatic or tested COVID-19 positive</a:t>
            </a:r>
          </a:p>
          <a:p>
            <a:pPr lvl="1"/>
            <a:r>
              <a:rPr lang="en-US" sz="1400" dirty="0">
                <a:solidFill>
                  <a:schemeClr val="tx1"/>
                </a:solidFill>
              </a:rPr>
              <a:t>Contact tracing will be required for the contacts of these employees for the 48 hours before symptomatic or positive test which ever is earlier. </a:t>
            </a:r>
          </a:p>
          <a:p>
            <a:pPr marL="914400" lvl="2" indent="0">
              <a:buFont typeface="Wingdings 3" charset="2"/>
              <a:buNone/>
            </a:pPr>
            <a:endParaRPr lang="en-US" sz="1600" dirty="0">
              <a:solidFill>
                <a:schemeClr val="tx1"/>
              </a:solidFill>
            </a:endParaRPr>
          </a:p>
          <a:p>
            <a:pPr marL="457200" lvl="1" indent="0">
              <a:buFont typeface="Wingdings 3" charset="2"/>
              <a:buNone/>
            </a:pPr>
            <a:endParaRPr lang="en-US" dirty="0">
              <a:solidFill>
                <a:schemeClr val="tx1"/>
              </a:solidFill>
            </a:endParaRPr>
          </a:p>
        </p:txBody>
      </p:sp>
      <p:sp>
        <p:nvSpPr>
          <p:cNvPr id="3" name="Slide Number Placeholder 2">
            <a:extLst>
              <a:ext uri="{FF2B5EF4-FFF2-40B4-BE49-F238E27FC236}">
                <a16:creationId xmlns:a16="http://schemas.microsoft.com/office/drawing/2014/main" id="{E9E9B127-F265-4C6A-A0C5-EB42429F3061}"/>
              </a:ext>
            </a:extLst>
          </p:cNvPr>
          <p:cNvSpPr>
            <a:spLocks noGrp="1"/>
          </p:cNvSpPr>
          <p:nvPr>
            <p:ph type="sldNum" sz="quarter" idx="12"/>
          </p:nvPr>
        </p:nvSpPr>
        <p:spPr/>
        <p:txBody>
          <a:bodyPr/>
          <a:lstStyle/>
          <a:p>
            <a:fld id="{519954A3-9DFD-4C44-94BA-B95130A3BA1C}" type="slidenum">
              <a:rPr lang="en-US" smtClean="0"/>
              <a:t>47</a:t>
            </a:fld>
            <a:endParaRPr lang="en-US" dirty="0"/>
          </a:p>
        </p:txBody>
      </p:sp>
    </p:spTree>
    <p:extLst>
      <p:ext uri="{BB962C8B-B14F-4D97-AF65-F5344CB8AC3E}">
        <p14:creationId xmlns:p14="http://schemas.microsoft.com/office/powerpoint/2010/main" val="3576026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49" y="719015"/>
            <a:ext cx="9334962" cy="1320800"/>
          </a:xfrm>
        </p:spPr>
        <p:txBody>
          <a:bodyPr>
            <a:normAutofit/>
          </a:bodyPr>
          <a:lstStyle/>
          <a:p>
            <a:pPr algn="ctr"/>
            <a:r>
              <a:rPr lang="en-US" sz="2400" dirty="0"/>
              <a:t>PHASE -II REOPENING </a:t>
            </a:r>
            <a:br>
              <a:rPr lang="en-US" sz="2400" dirty="0"/>
            </a:br>
            <a:r>
              <a:rPr lang="en-US" sz="2400" dirty="0"/>
              <a:t>MANDATORY REQUIREMENTS SPECIFIC TO PHASE II BUSINESSES</a:t>
            </a:r>
            <a:br>
              <a:rPr lang="en-US" sz="2400" dirty="0"/>
            </a:br>
            <a:r>
              <a:rPr lang="en-US" sz="1600" dirty="0">
                <a:hlinkClick r:id="rId2"/>
              </a:rPr>
              <a:t>https://forward.ny.gov/phase-two-industries</a:t>
            </a:r>
            <a:endParaRPr lang="en-US" sz="2400" dirty="0"/>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48</a:t>
            </a:fld>
            <a:endParaRPr lang="en-US" dirty="0"/>
          </a:p>
        </p:txBody>
      </p:sp>
      <p:sp>
        <p:nvSpPr>
          <p:cNvPr id="7" name="Content Placeholder 6"/>
          <p:cNvSpPr>
            <a:spLocks noGrp="1"/>
          </p:cNvSpPr>
          <p:nvPr>
            <p:ph idx="1"/>
          </p:nvPr>
        </p:nvSpPr>
        <p:spPr/>
        <p:txBody>
          <a:bodyPr/>
          <a:lstStyle/>
          <a:p>
            <a:r>
              <a:rPr lang="en-US" dirty="0"/>
              <a:t>OFFICES</a:t>
            </a:r>
          </a:p>
          <a:p>
            <a:r>
              <a:rPr lang="en-US" dirty="0"/>
              <a:t>REAL ESTATE</a:t>
            </a:r>
          </a:p>
          <a:p>
            <a:r>
              <a:rPr lang="en-US" dirty="0"/>
              <a:t>ESSENTIAL AND PHASE II INSTORE RETAIL</a:t>
            </a:r>
          </a:p>
          <a:p>
            <a:r>
              <a:rPr lang="en-US" dirty="0"/>
              <a:t>VEHICLE SALES, LEASES AND RENTALS</a:t>
            </a:r>
          </a:p>
          <a:p>
            <a:r>
              <a:rPr lang="en-US" dirty="0"/>
              <a:t>RETAIL RENTAL, REPAIRE AND CLEANING</a:t>
            </a:r>
          </a:p>
          <a:p>
            <a:r>
              <a:rPr lang="en-US" dirty="0"/>
              <a:t>COMMERICAL BUILDING MANAGEMENT</a:t>
            </a:r>
          </a:p>
          <a:p>
            <a:r>
              <a:rPr lang="en-US" dirty="0"/>
              <a:t>HAIR SALONS / BARBER SHOPS</a:t>
            </a:r>
          </a:p>
          <a:p>
            <a:r>
              <a:rPr lang="en-US" dirty="0"/>
              <a:t>OUTDOOR AND TAKE OUT/DELIVERY FOOD SERVICES</a:t>
            </a:r>
          </a:p>
        </p:txBody>
      </p:sp>
    </p:spTree>
    <p:extLst>
      <p:ext uri="{BB962C8B-B14F-4D97-AF65-F5344CB8AC3E}">
        <p14:creationId xmlns:p14="http://schemas.microsoft.com/office/powerpoint/2010/main" val="1640959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000" dirty="0"/>
              <a:t>PHASE -II REOPENING</a:t>
            </a:r>
            <a:br>
              <a:rPr lang="en-US" sz="2000" dirty="0"/>
            </a:br>
            <a:r>
              <a:rPr lang="en-US" sz="2000" dirty="0"/>
              <a:t>MANDATORY REQUIREMENTS SPECIFIC TO PHASE II BUSINESSES </a:t>
            </a:r>
            <a:br>
              <a:rPr lang="en-US" sz="2000" dirty="0"/>
            </a:br>
            <a:r>
              <a:rPr lang="en-US" sz="1400" dirty="0">
                <a:hlinkClick r:id="rId2"/>
              </a:rPr>
              <a:t>https://forward.ny.gov/phase-two-industries</a:t>
            </a:r>
            <a:endParaRPr lang="en-US" sz="2000" dirty="0"/>
          </a:p>
        </p:txBody>
      </p:sp>
      <p:sp>
        <p:nvSpPr>
          <p:cNvPr id="3" name="Content Placeholder 2"/>
          <p:cNvSpPr>
            <a:spLocks noGrp="1"/>
          </p:cNvSpPr>
          <p:nvPr>
            <p:ph idx="1"/>
          </p:nvPr>
        </p:nvSpPr>
        <p:spPr>
          <a:xfrm>
            <a:off x="342900" y="823129"/>
            <a:ext cx="10299699" cy="5015033"/>
          </a:xfrm>
        </p:spPr>
        <p:txBody>
          <a:bodyPr>
            <a:noAutofit/>
          </a:bodyPr>
          <a:lstStyle/>
          <a:p>
            <a:pPr marL="0" indent="0" algn="ctr">
              <a:buNone/>
            </a:pPr>
            <a:r>
              <a:rPr lang="en-US" sz="2400" b="1" dirty="0">
                <a:latin typeface="Calibri" panose="020F0502020204030204" pitchFamily="34" charset="0"/>
              </a:rPr>
              <a:t>Office Based Businesses</a:t>
            </a:r>
          </a:p>
          <a:p>
            <a:pPr marL="0" indent="0">
              <a:buNone/>
            </a:pPr>
            <a:r>
              <a:rPr lang="en-US" sz="2400" dirty="0">
                <a:latin typeface="Calibri" panose="020F0502020204030204" pitchFamily="34" charset="0"/>
              </a:rPr>
              <a:t>Physical Distancing:</a:t>
            </a:r>
          </a:p>
          <a:p>
            <a:r>
              <a:rPr lang="en-US" dirty="0"/>
              <a:t>Shared workstations (i.e. “hot desks”) must be cleaned and disinfected between users</a:t>
            </a:r>
          </a:p>
          <a:p>
            <a:r>
              <a:rPr lang="en-US" dirty="0"/>
              <a:t>Non-essential common areas (i.e. gyms, pools game rooms) must remain closed</a:t>
            </a:r>
          </a:p>
          <a:p>
            <a:pPr marL="0" indent="0">
              <a:buNone/>
            </a:pPr>
            <a:r>
              <a:rPr lang="en-US" sz="2400" dirty="0">
                <a:latin typeface="Calibri" panose="020F0502020204030204" pitchFamily="34" charset="0"/>
              </a:rPr>
              <a:t>Communication:</a:t>
            </a:r>
          </a:p>
          <a:p>
            <a:r>
              <a:rPr lang="en-US" dirty="0"/>
              <a:t>Provide building managers  / owners a list of essential visitors expected to enter the building</a:t>
            </a:r>
          </a:p>
          <a:p>
            <a:pPr marL="0" indent="0">
              <a:buNone/>
            </a:pPr>
            <a:r>
              <a:rPr lang="en-US" sz="2400" dirty="0">
                <a:latin typeface="Calibri" panose="020F0502020204030204" pitchFamily="34" charset="0"/>
              </a:rPr>
              <a:t>Screening:</a:t>
            </a:r>
          </a:p>
          <a:p>
            <a:r>
              <a:rPr lang="en-US" dirty="0"/>
              <a:t>Coordinate with building managers to facilitate screening</a:t>
            </a:r>
          </a:p>
          <a:p>
            <a:r>
              <a:rPr lang="en-US" dirty="0"/>
              <a:t>Tenants are responsible for screening their own employees and visitors, unless the business and building management have agreed to alternate arrangement to ensure screening is in effect</a:t>
            </a: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49</a:t>
            </a:fld>
            <a:endParaRPr lang="en-US" dirty="0"/>
          </a:p>
        </p:txBody>
      </p:sp>
    </p:spTree>
    <p:extLst>
      <p:ext uri="{BB962C8B-B14F-4D97-AF65-F5344CB8AC3E}">
        <p14:creationId xmlns:p14="http://schemas.microsoft.com/office/powerpoint/2010/main" val="341884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5</a:t>
            </a:fld>
            <a:endParaRPr lang="en-US" dirty="0"/>
          </a:p>
        </p:txBody>
      </p:sp>
      <p:pic>
        <p:nvPicPr>
          <p:cNvPr id="2" name="Picture 1">
            <a:extLst>
              <a:ext uri="{FF2B5EF4-FFF2-40B4-BE49-F238E27FC236}">
                <a16:creationId xmlns:a16="http://schemas.microsoft.com/office/drawing/2014/main" id="{4E42718E-A305-4CCC-B4DD-B25A71B8E146}"/>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2207546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000" dirty="0"/>
              <a:t>PHASE -II REOPENING</a:t>
            </a:r>
            <a:br>
              <a:rPr lang="en-US" sz="2000" dirty="0"/>
            </a:br>
            <a:r>
              <a:rPr lang="en-US" sz="2000" dirty="0"/>
              <a:t>MANDATORY REQUIREMENTS SPECIFIC TO PHASE II BUSINESSES </a:t>
            </a:r>
            <a:br>
              <a:rPr lang="en-US" sz="2000" dirty="0"/>
            </a:br>
            <a:r>
              <a:rPr lang="en-US" sz="1400" dirty="0">
                <a:hlinkClick r:id="rId2"/>
              </a:rPr>
              <a:t>https://forward.ny.gov/phase-two-industries</a:t>
            </a:r>
            <a:endParaRPr lang="en-US" sz="2000" dirty="0"/>
          </a:p>
        </p:txBody>
      </p:sp>
      <p:sp>
        <p:nvSpPr>
          <p:cNvPr id="3" name="Content Placeholder 2"/>
          <p:cNvSpPr>
            <a:spLocks noGrp="1"/>
          </p:cNvSpPr>
          <p:nvPr>
            <p:ph idx="1"/>
          </p:nvPr>
        </p:nvSpPr>
        <p:spPr>
          <a:xfrm>
            <a:off x="342900" y="823129"/>
            <a:ext cx="10299699" cy="5015033"/>
          </a:xfrm>
        </p:spPr>
        <p:txBody>
          <a:bodyPr>
            <a:noAutofit/>
          </a:bodyPr>
          <a:lstStyle/>
          <a:p>
            <a:pPr marL="0" indent="0" algn="ctr">
              <a:buNone/>
            </a:pPr>
            <a:r>
              <a:rPr lang="en-US" sz="2400" b="1" dirty="0">
                <a:latin typeface="Calibri" panose="020F0502020204030204" pitchFamily="34" charset="0"/>
              </a:rPr>
              <a:t>Real Estate </a:t>
            </a:r>
          </a:p>
          <a:p>
            <a:pPr marL="0" indent="0">
              <a:buNone/>
            </a:pPr>
            <a:r>
              <a:rPr lang="en-US" sz="2400" dirty="0">
                <a:latin typeface="Calibri" panose="020F0502020204030204" pitchFamily="34" charset="0"/>
              </a:rPr>
              <a:t>Physical Distancing:</a:t>
            </a:r>
            <a:endParaRPr lang="en-US" dirty="0"/>
          </a:p>
          <a:p>
            <a:r>
              <a:rPr lang="en-US" dirty="0"/>
              <a:t>Limit use of cloth, disposable, or other homemade face coverings for workplace activities that typically require a higher degree of protection for personal protective equipment (PPE) due to the nature of the work</a:t>
            </a:r>
          </a:p>
          <a:p>
            <a:r>
              <a:rPr lang="en-US" dirty="0"/>
              <a:t>Non-essential common areas (i.e. game rooms) must remain closed</a:t>
            </a:r>
          </a:p>
          <a:p>
            <a:pPr marL="0" indent="0">
              <a:buNone/>
            </a:pPr>
            <a:r>
              <a:rPr lang="en-US" sz="2400" dirty="0">
                <a:latin typeface="Calibri" panose="020F0502020204030204" pitchFamily="34" charset="0"/>
              </a:rPr>
              <a:t>Hygiene and Cleaning:</a:t>
            </a:r>
            <a:endParaRPr lang="en-US" dirty="0"/>
          </a:p>
          <a:p>
            <a:r>
              <a:rPr lang="en-US" dirty="0"/>
              <a:t>If shared building space has been used by sick worker, shut down those shared spaces (i.e. elevator, lobbies, entrances) and disinfect following the CDC guidance</a:t>
            </a:r>
          </a:p>
          <a:p>
            <a:pPr marL="0" indent="0">
              <a:buNone/>
            </a:pPr>
            <a:r>
              <a:rPr lang="en-US" sz="2400" dirty="0">
                <a:latin typeface="Calibri" panose="020F0502020204030204" pitchFamily="34" charset="0"/>
              </a:rPr>
              <a:t>Screening:</a:t>
            </a:r>
            <a:endParaRPr lang="en-US" dirty="0"/>
          </a:p>
          <a:p>
            <a:r>
              <a:rPr lang="en-US" dirty="0"/>
              <a:t>Tenants are responsible for screening their own employees and visitors, but management and tenants should coordinate to facilitate screening</a:t>
            </a: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50</a:t>
            </a:fld>
            <a:endParaRPr lang="en-US" dirty="0"/>
          </a:p>
        </p:txBody>
      </p:sp>
    </p:spTree>
    <p:extLst>
      <p:ext uri="{BB962C8B-B14F-4D97-AF65-F5344CB8AC3E}">
        <p14:creationId xmlns:p14="http://schemas.microsoft.com/office/powerpoint/2010/main" val="388620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000" dirty="0"/>
              <a:t>PHASE -II REOPENING</a:t>
            </a:r>
            <a:br>
              <a:rPr lang="en-US" sz="2000" dirty="0"/>
            </a:br>
            <a:r>
              <a:rPr lang="en-US" sz="2000" dirty="0"/>
              <a:t>MANDATORY REQUIREMENTS SPECIFIC TO PHASE II BUSINESSES </a:t>
            </a:r>
            <a:br>
              <a:rPr lang="en-US" sz="2000" dirty="0"/>
            </a:br>
            <a:r>
              <a:rPr lang="en-US" sz="1400" dirty="0">
                <a:hlinkClick r:id="rId2"/>
              </a:rPr>
              <a:t>https://forward.ny.gov/phase-two-industries</a:t>
            </a:r>
            <a:endParaRPr lang="en-US" sz="2000" dirty="0"/>
          </a:p>
        </p:txBody>
      </p:sp>
      <p:sp>
        <p:nvSpPr>
          <p:cNvPr id="3" name="Content Placeholder 2"/>
          <p:cNvSpPr>
            <a:spLocks noGrp="1"/>
          </p:cNvSpPr>
          <p:nvPr>
            <p:ph idx="1"/>
          </p:nvPr>
        </p:nvSpPr>
        <p:spPr>
          <a:xfrm>
            <a:off x="342900" y="823129"/>
            <a:ext cx="10299699" cy="5015033"/>
          </a:xfrm>
        </p:spPr>
        <p:txBody>
          <a:bodyPr>
            <a:noAutofit/>
          </a:bodyPr>
          <a:lstStyle/>
          <a:p>
            <a:pPr marL="0" indent="0" algn="ctr">
              <a:buNone/>
            </a:pPr>
            <a:r>
              <a:rPr lang="en-US" sz="2400" b="1" dirty="0">
                <a:latin typeface="Calibri" panose="020F0502020204030204" pitchFamily="34" charset="0"/>
              </a:rPr>
              <a:t>Real Estate </a:t>
            </a:r>
          </a:p>
          <a:p>
            <a:pPr marL="0" indent="0">
              <a:buNone/>
            </a:pPr>
            <a:r>
              <a:rPr lang="en-US" sz="2400" dirty="0">
                <a:latin typeface="Calibri" panose="020F0502020204030204" pitchFamily="34" charset="0"/>
              </a:rPr>
              <a:t>Residential In-Person Property Showings and Related Activities:</a:t>
            </a:r>
          </a:p>
          <a:p>
            <a:r>
              <a:rPr lang="en-US" dirty="0"/>
              <a:t>Showings are only allowed in unoccupied or vacant properties (e.g. current owner or lessee is not inside the property)</a:t>
            </a:r>
          </a:p>
          <a:p>
            <a:r>
              <a:rPr lang="en-US" dirty="0"/>
              <a:t> All individuals visiting the property will be required to wear a face covering at all times. Replace or clean and disinfect gloves after every showing (as applicable)</a:t>
            </a:r>
          </a:p>
          <a:p>
            <a:r>
              <a:rPr lang="en-US" dirty="0"/>
              <a:t> Clean and disinfect high-touch surfaces (i.e. handrails, door knobs etc.) before or after every showing</a:t>
            </a:r>
          </a:p>
          <a:p>
            <a:r>
              <a:rPr lang="en-US" dirty="0"/>
              <a:t> Stagger showings in order to avoid the congregation of people outside and inside properties. Open houses are only allowed with one party inside the property at a time. </a:t>
            </a: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51</a:t>
            </a:fld>
            <a:endParaRPr lang="en-US" dirty="0"/>
          </a:p>
        </p:txBody>
      </p:sp>
    </p:spTree>
    <p:extLst>
      <p:ext uri="{BB962C8B-B14F-4D97-AF65-F5344CB8AC3E}">
        <p14:creationId xmlns:p14="http://schemas.microsoft.com/office/powerpoint/2010/main" val="885019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000" dirty="0"/>
              <a:t>PHASE -II REOPENING</a:t>
            </a:r>
            <a:br>
              <a:rPr lang="en-US" sz="2000" dirty="0"/>
            </a:br>
            <a:r>
              <a:rPr lang="en-US" sz="2000" dirty="0"/>
              <a:t>MANDATORY REQUIREMENTS SPECIFIC TO PHASE II BUSINESSES </a:t>
            </a:r>
            <a:br>
              <a:rPr lang="en-US" sz="2000" dirty="0"/>
            </a:br>
            <a:r>
              <a:rPr lang="en-US" sz="1400" dirty="0">
                <a:hlinkClick r:id="rId2"/>
              </a:rPr>
              <a:t>https://forward.ny.gov/phase-two-industries</a:t>
            </a:r>
            <a:endParaRPr lang="en-US" sz="2000" dirty="0"/>
          </a:p>
        </p:txBody>
      </p:sp>
      <p:sp>
        <p:nvSpPr>
          <p:cNvPr id="3" name="Content Placeholder 2"/>
          <p:cNvSpPr>
            <a:spLocks noGrp="1"/>
          </p:cNvSpPr>
          <p:nvPr>
            <p:ph idx="1"/>
          </p:nvPr>
        </p:nvSpPr>
        <p:spPr>
          <a:xfrm>
            <a:off x="304800" y="921483"/>
            <a:ext cx="10299699" cy="5015033"/>
          </a:xfrm>
        </p:spPr>
        <p:txBody>
          <a:bodyPr>
            <a:noAutofit/>
          </a:bodyPr>
          <a:lstStyle/>
          <a:p>
            <a:pPr marL="0" indent="0" algn="ctr">
              <a:buNone/>
            </a:pPr>
            <a:r>
              <a:rPr lang="en-US" sz="2400" b="1" dirty="0">
                <a:latin typeface="Calibri" panose="020F0502020204030204" pitchFamily="34" charset="0"/>
              </a:rPr>
              <a:t>Essential and Phase II Retail</a:t>
            </a:r>
          </a:p>
          <a:p>
            <a:pPr marL="0" indent="0">
              <a:buNone/>
            </a:pPr>
            <a:r>
              <a:rPr lang="en-US" sz="2400" dirty="0">
                <a:latin typeface="Calibri" panose="020F0502020204030204" pitchFamily="34" charset="0"/>
              </a:rPr>
              <a:t>Physical Distancing:</a:t>
            </a:r>
          </a:p>
          <a:p>
            <a:r>
              <a:rPr lang="en-US" dirty="0"/>
              <a:t>Ensure fitting rooms are equipped with appropriate cleaning / hygiene supplies for employees and customer including hand sanitizer</a:t>
            </a:r>
          </a:p>
          <a:p>
            <a:r>
              <a:rPr lang="en-US" dirty="0"/>
              <a:t>Close amenities including self serve bars and samplers</a:t>
            </a:r>
          </a:p>
          <a:p>
            <a:pPr marL="0" indent="0">
              <a:buNone/>
            </a:pPr>
            <a:r>
              <a:rPr lang="en-US" sz="2400" dirty="0">
                <a:latin typeface="Calibri" panose="020F0502020204030204" pitchFamily="34" charset="0"/>
              </a:rPr>
              <a:t>Protective Equipment:</a:t>
            </a:r>
          </a:p>
          <a:p>
            <a:pPr lvl="1"/>
            <a:r>
              <a:rPr lang="en-US" sz="1800" dirty="0"/>
              <a:t>At check out registers, employees must wear face coverings and employers must enact physical barriers plastic shield walls in areas where they would not affect air flow , heating cooling or ventilation</a:t>
            </a:r>
          </a:p>
          <a:p>
            <a:pPr marL="0" indent="0">
              <a:buNone/>
            </a:pPr>
            <a:r>
              <a:rPr lang="en-US" sz="2400" dirty="0">
                <a:latin typeface="Calibri" panose="020F0502020204030204" pitchFamily="34" charset="0"/>
              </a:rPr>
              <a:t>Screening:</a:t>
            </a:r>
          </a:p>
          <a:p>
            <a:r>
              <a:rPr lang="en-US" sz="2000" dirty="0">
                <a:latin typeface="Calibri" panose="020F0502020204030204" pitchFamily="34" charset="0"/>
              </a:rPr>
              <a:t>Designate a site safety monitor who will ensure compliance with the businesses' safety plan</a:t>
            </a:r>
          </a:p>
          <a:p>
            <a:pPr marL="457200" lvl="1" indent="0">
              <a:buNone/>
            </a:pPr>
            <a:endParaRPr lang="en-US" sz="1800" dirty="0"/>
          </a:p>
          <a:p>
            <a:endParaRPr lang="en-US" dirty="0"/>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52</a:t>
            </a:fld>
            <a:endParaRPr lang="en-US" dirty="0"/>
          </a:p>
        </p:txBody>
      </p:sp>
    </p:spTree>
    <p:extLst>
      <p:ext uri="{BB962C8B-B14F-4D97-AF65-F5344CB8AC3E}">
        <p14:creationId xmlns:p14="http://schemas.microsoft.com/office/powerpoint/2010/main" val="3652461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000" dirty="0"/>
              <a:t>PHASE -II REOPENING</a:t>
            </a:r>
            <a:br>
              <a:rPr lang="en-US" sz="2000" dirty="0"/>
            </a:br>
            <a:r>
              <a:rPr lang="en-US" sz="2000" dirty="0"/>
              <a:t>MANDATORY REQUIREMENTS SPECIFIC TO PHASE II BUSINESSES </a:t>
            </a:r>
            <a:br>
              <a:rPr lang="en-US" sz="2000" dirty="0"/>
            </a:br>
            <a:r>
              <a:rPr lang="en-US" sz="1400" dirty="0">
                <a:hlinkClick r:id="rId2"/>
              </a:rPr>
              <a:t>https://forward.ny.gov/phase-two-industries</a:t>
            </a:r>
            <a:endParaRPr lang="en-US" sz="2000" dirty="0"/>
          </a:p>
        </p:txBody>
      </p:sp>
      <p:sp>
        <p:nvSpPr>
          <p:cNvPr id="3" name="Content Placeholder 2"/>
          <p:cNvSpPr>
            <a:spLocks noGrp="1"/>
          </p:cNvSpPr>
          <p:nvPr>
            <p:ph idx="1"/>
          </p:nvPr>
        </p:nvSpPr>
        <p:spPr>
          <a:xfrm>
            <a:off x="227623" y="1026329"/>
            <a:ext cx="10299699" cy="5015033"/>
          </a:xfrm>
        </p:spPr>
        <p:txBody>
          <a:bodyPr>
            <a:noAutofit/>
          </a:bodyPr>
          <a:lstStyle/>
          <a:p>
            <a:pPr marL="0" indent="0" algn="ctr">
              <a:buNone/>
            </a:pPr>
            <a:r>
              <a:rPr lang="en-US" sz="2400" b="1" dirty="0">
                <a:latin typeface="Calibri" panose="020F0502020204030204" pitchFamily="34" charset="0"/>
              </a:rPr>
              <a:t>Vehicle Sales, Leases, and Rentals</a:t>
            </a:r>
          </a:p>
          <a:p>
            <a:pPr marL="0" indent="0">
              <a:buNone/>
            </a:pPr>
            <a:r>
              <a:rPr lang="en-US" sz="2400" dirty="0">
                <a:latin typeface="Calibri" panose="020F0502020204030204" pitchFamily="34" charset="0"/>
              </a:rPr>
              <a:t>People:</a:t>
            </a:r>
            <a:endParaRPr lang="en-US" dirty="0"/>
          </a:p>
          <a:p>
            <a:r>
              <a:rPr lang="en-US" dirty="0"/>
              <a:t>If an employee accompanies a customer on a test drive, the employee must sit in the seat furthest possible distance from the customer and wear an appropriate face covering</a:t>
            </a:r>
          </a:p>
          <a:p>
            <a:pPr marL="0" indent="0">
              <a:buNone/>
            </a:pPr>
            <a:endParaRPr lang="en-US" dirty="0"/>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53</a:t>
            </a:fld>
            <a:endParaRPr lang="en-US" dirty="0"/>
          </a:p>
        </p:txBody>
      </p:sp>
    </p:spTree>
    <p:extLst>
      <p:ext uri="{BB962C8B-B14F-4D97-AF65-F5344CB8AC3E}">
        <p14:creationId xmlns:p14="http://schemas.microsoft.com/office/powerpoint/2010/main" val="1081934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000" dirty="0"/>
              <a:t>PHASE -II REOPENING</a:t>
            </a:r>
            <a:br>
              <a:rPr lang="en-US" sz="2000" dirty="0"/>
            </a:br>
            <a:r>
              <a:rPr lang="en-US" sz="2000" dirty="0"/>
              <a:t>MANDATORY REQUIREMENTS SPECIFIC TO PHASE II BUSINESSES </a:t>
            </a:r>
            <a:br>
              <a:rPr lang="en-US" sz="2000" dirty="0"/>
            </a:br>
            <a:r>
              <a:rPr lang="en-US" sz="1400" dirty="0">
                <a:hlinkClick r:id="rId2"/>
              </a:rPr>
              <a:t>https://forward.ny.gov/phase-two-industries</a:t>
            </a:r>
            <a:endParaRPr lang="en-US" sz="2000" dirty="0"/>
          </a:p>
        </p:txBody>
      </p:sp>
      <p:sp>
        <p:nvSpPr>
          <p:cNvPr id="3" name="Content Placeholder 2"/>
          <p:cNvSpPr>
            <a:spLocks noGrp="1"/>
          </p:cNvSpPr>
          <p:nvPr>
            <p:ph idx="1"/>
          </p:nvPr>
        </p:nvSpPr>
        <p:spPr>
          <a:xfrm>
            <a:off x="342900" y="823129"/>
            <a:ext cx="10299699" cy="5015033"/>
          </a:xfrm>
        </p:spPr>
        <p:txBody>
          <a:bodyPr>
            <a:noAutofit/>
          </a:bodyPr>
          <a:lstStyle/>
          <a:p>
            <a:pPr marL="0" indent="0" algn="ctr">
              <a:buNone/>
            </a:pPr>
            <a:r>
              <a:rPr lang="en-US" sz="2000" b="1" dirty="0">
                <a:latin typeface="Calibri" panose="020F0502020204030204" pitchFamily="34" charset="0"/>
              </a:rPr>
              <a:t>Retail Rental, Repair, and Cleaning</a:t>
            </a:r>
          </a:p>
          <a:p>
            <a:pPr marL="0" indent="0">
              <a:buNone/>
            </a:pPr>
            <a:r>
              <a:rPr lang="en-US" sz="2000" dirty="0">
                <a:latin typeface="Calibri" panose="020F0502020204030204" pitchFamily="34" charset="0"/>
              </a:rPr>
              <a:t>Physical Distancing:</a:t>
            </a:r>
            <a:endParaRPr lang="en-US" sz="1600" dirty="0"/>
          </a:p>
          <a:p>
            <a:r>
              <a:rPr lang="en-US" sz="1600" dirty="0"/>
              <a:t>Ensure fitting rooms are equipped with appropriate cleaning / hygiene supplies for employee and customer use including hand sanitizer</a:t>
            </a:r>
          </a:p>
          <a:p>
            <a:pPr marL="0" indent="0">
              <a:buNone/>
            </a:pPr>
            <a:r>
              <a:rPr lang="en-US" sz="2000" dirty="0">
                <a:latin typeface="Calibri" panose="020F0502020204030204" pitchFamily="34" charset="0"/>
              </a:rPr>
              <a:t>Hygiene and Cleaning</a:t>
            </a:r>
          </a:p>
          <a:p>
            <a:r>
              <a:rPr lang="en-US" sz="1600" dirty="0"/>
              <a:t>Require employees to practice hand hygiene by washing hands for 20 seconds with soap and water after handling laundry for cleaning and disinfecting rented or repaired equipment or homes from individual customers</a:t>
            </a:r>
          </a:p>
          <a:p>
            <a:r>
              <a:rPr lang="en-US" sz="1600" dirty="0"/>
              <a:t>Ensure equipment and goods are disinfected before customer picks up goods and after customer drops off goods</a:t>
            </a:r>
          </a:p>
          <a:p>
            <a:r>
              <a:rPr lang="en-US" sz="1600" dirty="0"/>
              <a:t>Sanitize hands before and after transferring goods or customer visits</a:t>
            </a:r>
          </a:p>
          <a:p>
            <a:r>
              <a:rPr lang="en-US" sz="1600" dirty="0"/>
              <a:t>If providing equipment or goods for rent or providing repair services (e.g. sports equipment rentals), clean and disinfect equipment or goods before pickup by a customer and after a customer drops-off or returns the equipment or goods</a:t>
            </a:r>
          </a:p>
          <a:p>
            <a:r>
              <a:rPr lang="en-US" sz="1600" dirty="0"/>
              <a:t> If providing cleaning services (e.g. in-home cleaning), sanitize all equipment (e.g. vacuums, buckets) between each use and location</a:t>
            </a: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54</a:t>
            </a:fld>
            <a:endParaRPr lang="en-US" dirty="0"/>
          </a:p>
        </p:txBody>
      </p:sp>
    </p:spTree>
    <p:extLst>
      <p:ext uri="{BB962C8B-B14F-4D97-AF65-F5344CB8AC3E}">
        <p14:creationId xmlns:p14="http://schemas.microsoft.com/office/powerpoint/2010/main" val="1010444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280" y="921483"/>
            <a:ext cx="10299699" cy="5015033"/>
          </a:xfrm>
        </p:spPr>
        <p:txBody>
          <a:bodyPr>
            <a:noAutofit/>
          </a:bodyPr>
          <a:lstStyle/>
          <a:p>
            <a:pPr marL="0" indent="0" algn="ctr">
              <a:buNone/>
            </a:pPr>
            <a:r>
              <a:rPr lang="en-US" b="1" dirty="0">
                <a:latin typeface="Calibri" panose="020F0502020204030204" pitchFamily="34" charset="0"/>
              </a:rPr>
              <a:t>Commercial Building Management</a:t>
            </a:r>
          </a:p>
          <a:p>
            <a:pPr marL="0" indent="0">
              <a:buNone/>
            </a:pPr>
            <a:r>
              <a:rPr lang="en-US" dirty="0">
                <a:latin typeface="Calibri" panose="020F0502020204030204" pitchFamily="34" charset="0"/>
              </a:rPr>
              <a:t>Physical Distancing:</a:t>
            </a:r>
          </a:p>
          <a:p>
            <a:r>
              <a:rPr lang="en-US" sz="1400" dirty="0">
                <a:solidFill>
                  <a:prstClr val="black">
                    <a:lumMod val="75000"/>
                    <a:lumOff val="25000"/>
                  </a:prstClr>
                </a:solidFill>
              </a:rPr>
              <a:t>Close non-essential common areas</a:t>
            </a:r>
          </a:p>
          <a:p>
            <a:r>
              <a:rPr lang="en-US" sz="1400" dirty="0">
                <a:solidFill>
                  <a:prstClr val="black">
                    <a:lumMod val="75000"/>
                    <a:lumOff val="25000"/>
                  </a:prstClr>
                </a:solidFill>
              </a:rPr>
              <a:t>Shared workstations ( “hot-desk”) must be cleaned and disinfected between users (</a:t>
            </a:r>
            <a:r>
              <a:rPr lang="en-US" sz="1400" dirty="0" err="1">
                <a:solidFill>
                  <a:prstClr val="black">
                    <a:lumMod val="75000"/>
                    <a:lumOff val="25000"/>
                  </a:prstClr>
                </a:solidFill>
              </a:rPr>
              <a:t>i.e</a:t>
            </a:r>
            <a:r>
              <a:rPr lang="en-US" sz="1400" dirty="0">
                <a:solidFill>
                  <a:prstClr val="black">
                    <a:lumMod val="75000"/>
                    <a:lumOff val="25000"/>
                  </a:prstClr>
                </a:solidFill>
              </a:rPr>
              <a:t> lobby desks)</a:t>
            </a:r>
          </a:p>
          <a:p>
            <a:pPr marL="0" lvl="0" indent="0">
              <a:buClr>
                <a:srgbClr val="5FCBEF"/>
              </a:buClr>
              <a:buNone/>
            </a:pPr>
            <a:r>
              <a:rPr lang="en-US" dirty="0">
                <a:solidFill>
                  <a:prstClr val="black">
                    <a:lumMod val="75000"/>
                    <a:lumOff val="25000"/>
                  </a:prstClr>
                </a:solidFill>
                <a:latin typeface="Calibri" panose="020F0502020204030204" pitchFamily="34" charset="0"/>
              </a:rPr>
              <a:t>Building Systems:</a:t>
            </a:r>
            <a:endParaRPr lang="en-US" sz="1400" dirty="0">
              <a:solidFill>
                <a:prstClr val="black">
                  <a:lumMod val="75000"/>
                  <a:lumOff val="25000"/>
                </a:prstClr>
              </a:solidFill>
            </a:endParaRPr>
          </a:p>
          <a:p>
            <a:pPr lvl="0">
              <a:buClr>
                <a:srgbClr val="5FCBEF"/>
              </a:buClr>
            </a:pPr>
            <a:r>
              <a:rPr lang="en-US" sz="1400" dirty="0">
                <a:solidFill>
                  <a:prstClr val="black">
                    <a:lumMod val="75000"/>
                    <a:lumOff val="25000"/>
                  </a:prstClr>
                </a:solidFill>
              </a:rPr>
              <a:t>Prior to reopening, complete pre-return checks, tasks, and assessments to ensure and healthy and safe environment, including but not limited to, mechanical systems, water systems, elevators, and HVAC systems.</a:t>
            </a:r>
          </a:p>
          <a:p>
            <a:pPr lvl="0">
              <a:buClr>
                <a:srgbClr val="5FCBEF"/>
              </a:buClr>
            </a:pPr>
            <a:r>
              <a:rPr lang="en-US" sz="1400" dirty="0">
                <a:solidFill>
                  <a:prstClr val="black">
                    <a:lumMod val="75000"/>
                    <a:lumOff val="25000"/>
                  </a:prstClr>
                </a:solidFill>
              </a:rPr>
              <a:t> Receive verification of suitability for occupancy from building engineers before occupants return to building</a:t>
            </a:r>
          </a:p>
          <a:p>
            <a:pPr marL="0" indent="0">
              <a:buNone/>
            </a:pPr>
            <a:r>
              <a:rPr lang="en-US" dirty="0">
                <a:latin typeface="Calibri" panose="020F0502020204030204" pitchFamily="34" charset="0"/>
              </a:rPr>
              <a:t>Communication:</a:t>
            </a:r>
          </a:p>
          <a:p>
            <a:r>
              <a:rPr lang="en-US" sz="1400" dirty="0">
                <a:solidFill>
                  <a:prstClr val="black">
                    <a:lumMod val="75000"/>
                    <a:lumOff val="25000"/>
                  </a:prstClr>
                </a:solidFill>
              </a:rPr>
              <a:t>Coordinate with tenants to receive list of essential visitors expected to enter the building</a:t>
            </a:r>
            <a:r>
              <a:rPr lang="en-US" dirty="0">
                <a:latin typeface="Calibri" panose="020F0502020204030204" pitchFamily="34" charset="0"/>
              </a:rPr>
              <a:t>.</a:t>
            </a:r>
          </a:p>
          <a:p>
            <a:pPr marL="0" indent="0">
              <a:buNone/>
            </a:pPr>
            <a:r>
              <a:rPr lang="en-US" dirty="0">
                <a:latin typeface="Calibri" panose="020F0502020204030204" pitchFamily="34" charset="0"/>
              </a:rPr>
              <a:t>Screening:</a:t>
            </a:r>
          </a:p>
          <a:p>
            <a:r>
              <a:rPr lang="en-US" sz="1400" dirty="0">
                <a:solidFill>
                  <a:prstClr val="black">
                    <a:lumMod val="75000"/>
                    <a:lumOff val="25000"/>
                  </a:prstClr>
                </a:solidFill>
              </a:rPr>
              <a:t>Tenants are responsible for screening their own employees and visitors, but tenants and building management should coordinate to facilitate screening </a:t>
            </a:r>
          </a:p>
          <a:p>
            <a:r>
              <a:rPr lang="en-US" sz="1400" dirty="0"/>
              <a:t>Governor signed an Executive Order allowing commercial buildings to conduct temperature checks for people entering office buildings as employees begin to return to the office.</a:t>
            </a:r>
          </a:p>
          <a:p>
            <a:endParaRPr lang="en-US" sz="1400" dirty="0">
              <a:solidFill>
                <a:prstClr val="black">
                  <a:lumMod val="75000"/>
                  <a:lumOff val="25000"/>
                </a:prstClr>
              </a:solidFill>
            </a:endParaRPr>
          </a:p>
          <a:p>
            <a:pPr marL="0" indent="0">
              <a:buNone/>
            </a:pPr>
            <a:endParaRPr lang="en-US" sz="1400"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55</a:t>
            </a:fld>
            <a:endParaRPr lang="en-US" dirty="0"/>
          </a:p>
        </p:txBody>
      </p:sp>
      <p:sp>
        <p:nvSpPr>
          <p:cNvPr id="8" name="Title 1"/>
          <p:cNvSpPr>
            <a:spLocks noGrp="1"/>
          </p:cNvSpPr>
          <p:nvPr>
            <p:ph type="title"/>
          </p:nvPr>
        </p:nvSpPr>
        <p:spPr>
          <a:xfrm>
            <a:off x="589280" y="0"/>
            <a:ext cx="9334962" cy="1320800"/>
          </a:xfrm>
        </p:spPr>
        <p:txBody>
          <a:bodyPr>
            <a:normAutofit/>
          </a:bodyPr>
          <a:lstStyle/>
          <a:p>
            <a:pPr algn="ctr"/>
            <a:r>
              <a:rPr lang="en-US" sz="2000" dirty="0"/>
              <a:t>PHASE -II REOPENING</a:t>
            </a:r>
            <a:br>
              <a:rPr lang="en-US" sz="2000" dirty="0"/>
            </a:br>
            <a:r>
              <a:rPr lang="en-US" sz="2000" dirty="0"/>
              <a:t>MANDATORY REQUIREMENTS SPECIFIC TO PHASE II BUSINESSES </a:t>
            </a:r>
            <a:br>
              <a:rPr lang="en-US" sz="2000" dirty="0"/>
            </a:br>
            <a:r>
              <a:rPr lang="en-US" sz="1400" dirty="0">
                <a:hlinkClick r:id="rId2"/>
              </a:rPr>
              <a:t>https://forward.ny.gov/phase-two-industries</a:t>
            </a:r>
            <a:endParaRPr lang="en-US" sz="2000" dirty="0"/>
          </a:p>
        </p:txBody>
      </p:sp>
    </p:spTree>
    <p:extLst>
      <p:ext uri="{BB962C8B-B14F-4D97-AF65-F5344CB8AC3E}">
        <p14:creationId xmlns:p14="http://schemas.microsoft.com/office/powerpoint/2010/main" val="11205236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000" dirty="0"/>
              <a:t>PHASE -II REOPENING</a:t>
            </a:r>
            <a:br>
              <a:rPr lang="en-US" sz="2000" dirty="0"/>
            </a:br>
            <a:r>
              <a:rPr lang="en-US" sz="2000" dirty="0"/>
              <a:t>MANDATORY REQUIREMENTS SPECIFIC TO PHASE II BUSINESSES </a:t>
            </a:r>
            <a:br>
              <a:rPr lang="en-US" sz="2000" dirty="0"/>
            </a:br>
            <a:r>
              <a:rPr lang="en-US" sz="1400" dirty="0">
                <a:hlinkClick r:id="rId2"/>
              </a:rPr>
              <a:t>https://forward.ny.gov/phase-two-industries</a:t>
            </a:r>
            <a:endParaRPr lang="en-US" sz="2000" dirty="0"/>
          </a:p>
        </p:txBody>
      </p:sp>
      <p:sp>
        <p:nvSpPr>
          <p:cNvPr id="3" name="Content Placeholder 2"/>
          <p:cNvSpPr>
            <a:spLocks noGrp="1"/>
          </p:cNvSpPr>
          <p:nvPr>
            <p:ph idx="1"/>
          </p:nvPr>
        </p:nvSpPr>
        <p:spPr>
          <a:xfrm>
            <a:off x="342900" y="823129"/>
            <a:ext cx="10299699" cy="5015033"/>
          </a:xfrm>
        </p:spPr>
        <p:txBody>
          <a:bodyPr>
            <a:noAutofit/>
          </a:bodyPr>
          <a:lstStyle/>
          <a:p>
            <a:pPr marL="0" indent="0" algn="ctr">
              <a:buNone/>
            </a:pPr>
            <a:r>
              <a:rPr lang="en-US" sz="2000" b="1" dirty="0">
                <a:latin typeface="Calibri" panose="020F0502020204030204" pitchFamily="34" charset="0"/>
              </a:rPr>
              <a:t>Hair Salons and Barber Shops</a:t>
            </a:r>
          </a:p>
          <a:p>
            <a:pPr marL="0" indent="0">
              <a:buNone/>
            </a:pPr>
            <a:r>
              <a:rPr lang="en-US" sz="2000" dirty="0">
                <a:latin typeface="Calibri" panose="020F0502020204030204" pitchFamily="34" charset="0"/>
              </a:rPr>
              <a:t>Physical Distancing:</a:t>
            </a:r>
            <a:endParaRPr lang="en-US" sz="1600" dirty="0"/>
          </a:p>
          <a:p>
            <a:r>
              <a:rPr lang="en-US" sz="1600" dirty="0"/>
              <a:t>Ensure customer seating allows customers to maintain 6 </a:t>
            </a:r>
            <a:r>
              <a:rPr lang="en-US" sz="1600" dirty="0" err="1"/>
              <a:t>ft</a:t>
            </a:r>
            <a:r>
              <a:rPr lang="en-US" sz="1600" dirty="0"/>
              <a:t> distance from others except the employee providing the services, unless an physical barrier is in place</a:t>
            </a:r>
          </a:p>
          <a:p>
            <a:r>
              <a:rPr lang="en-US" sz="1600" dirty="0"/>
              <a:t>Close all non-essential amenities including product samples, water fountain, and magazine areas</a:t>
            </a:r>
          </a:p>
          <a:p>
            <a:pPr marL="0" indent="0">
              <a:buNone/>
            </a:pPr>
            <a:r>
              <a:rPr lang="en-US" dirty="0"/>
              <a:t>Protective Equipment</a:t>
            </a:r>
            <a:r>
              <a:rPr lang="en-US" sz="1600" dirty="0"/>
              <a:t>:</a:t>
            </a:r>
          </a:p>
          <a:p>
            <a:r>
              <a:rPr lang="en-US" sz="1600" dirty="0"/>
              <a:t>Employees must use gloves when providing service to a customer, or workers must sanitizer their hands before and after contact. If gloves are used, they must be replaced after each appointment</a:t>
            </a:r>
          </a:p>
          <a:p>
            <a:r>
              <a:rPr lang="en-US" sz="1600" dirty="0"/>
              <a:t>Employees must wear smocks or gowns</a:t>
            </a:r>
          </a:p>
          <a:p>
            <a:r>
              <a:rPr lang="en-US" sz="1600" dirty="0"/>
              <a:t>If providing coverings (i.e. apron, smocks) to a customer, the coverings must be disposable or cleaned  / disinfected between each use</a:t>
            </a:r>
          </a:p>
          <a:p>
            <a:r>
              <a:rPr lang="en-US" sz="1600" dirty="0"/>
              <a:t>Services offered must not require removal of a face mask (i.e. beard trim)</a:t>
            </a: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56</a:t>
            </a:fld>
            <a:endParaRPr lang="en-US" dirty="0"/>
          </a:p>
        </p:txBody>
      </p:sp>
    </p:spTree>
    <p:extLst>
      <p:ext uri="{BB962C8B-B14F-4D97-AF65-F5344CB8AC3E}">
        <p14:creationId xmlns:p14="http://schemas.microsoft.com/office/powerpoint/2010/main" val="35631774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000" dirty="0"/>
              <a:t>PHASE -II REOPENING</a:t>
            </a:r>
            <a:br>
              <a:rPr lang="en-US" sz="2000" dirty="0"/>
            </a:br>
            <a:r>
              <a:rPr lang="en-US" sz="2000" dirty="0"/>
              <a:t>MANDATORY REQUIREMENTS SPECIFIC TO PHASE II BUSINESSES </a:t>
            </a:r>
            <a:br>
              <a:rPr lang="en-US" sz="2000" dirty="0"/>
            </a:br>
            <a:r>
              <a:rPr lang="en-US" sz="1400" dirty="0">
                <a:hlinkClick r:id="rId2"/>
              </a:rPr>
              <a:t>https://forward.ny.gov/phase-two-industries</a:t>
            </a:r>
            <a:endParaRPr lang="en-US" sz="2000" dirty="0"/>
          </a:p>
        </p:txBody>
      </p:sp>
      <p:sp>
        <p:nvSpPr>
          <p:cNvPr id="3" name="Content Placeholder 2"/>
          <p:cNvSpPr>
            <a:spLocks noGrp="1"/>
          </p:cNvSpPr>
          <p:nvPr>
            <p:ph idx="1"/>
          </p:nvPr>
        </p:nvSpPr>
        <p:spPr>
          <a:xfrm>
            <a:off x="370332" y="1173565"/>
            <a:ext cx="10299699" cy="5015033"/>
          </a:xfrm>
        </p:spPr>
        <p:txBody>
          <a:bodyPr>
            <a:noAutofit/>
          </a:bodyPr>
          <a:lstStyle/>
          <a:p>
            <a:pPr marL="0" indent="0" algn="ctr">
              <a:buNone/>
            </a:pPr>
            <a:r>
              <a:rPr lang="en-US" sz="2000" b="1" dirty="0">
                <a:latin typeface="Calibri" panose="020F0502020204030204" pitchFamily="34" charset="0"/>
              </a:rPr>
              <a:t>Hair Salons and Barber Shops</a:t>
            </a:r>
          </a:p>
          <a:p>
            <a:pPr marL="0" indent="0">
              <a:buNone/>
            </a:pPr>
            <a:r>
              <a:rPr lang="en-US" sz="2000" dirty="0">
                <a:latin typeface="Calibri" panose="020F0502020204030204" pitchFamily="34" charset="0"/>
              </a:rPr>
              <a:t>Hygiene and Cleaning:</a:t>
            </a:r>
            <a:endParaRPr lang="en-US" sz="1600" dirty="0"/>
          </a:p>
          <a:p>
            <a:r>
              <a:rPr lang="en-US" sz="1600" dirty="0"/>
              <a:t>Wash hands for 20 seconds with soap and water before and after providing service to each customer</a:t>
            </a:r>
          </a:p>
          <a:p>
            <a:r>
              <a:rPr lang="en-US" sz="1600" dirty="0"/>
              <a:t>Clean and disinfect workstations and tools (i.e. brushes, chairs, shears) between each customer</a:t>
            </a:r>
          </a:p>
          <a:p>
            <a:r>
              <a:rPr lang="en-US" sz="1600" dirty="0"/>
              <a:t>Cleaning and disinfecting of the hair salon / barber shop, shared surfaces, other areas as well as equipment, should be performed using the DEC products identified by EPA as effective against COVID-19</a:t>
            </a:r>
          </a:p>
          <a:p>
            <a:r>
              <a:rPr lang="en-US" sz="1600" dirty="0"/>
              <a:t>Leave time between appointments for full workstation cleaning (i.e. 15 min)</a:t>
            </a: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57</a:t>
            </a:fld>
            <a:endParaRPr lang="en-US" dirty="0"/>
          </a:p>
        </p:txBody>
      </p:sp>
    </p:spTree>
    <p:extLst>
      <p:ext uri="{BB962C8B-B14F-4D97-AF65-F5344CB8AC3E}">
        <p14:creationId xmlns:p14="http://schemas.microsoft.com/office/powerpoint/2010/main" val="4270240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000" dirty="0"/>
              <a:t>PHASE -II REOPENING</a:t>
            </a:r>
            <a:br>
              <a:rPr lang="en-US" sz="2000" dirty="0"/>
            </a:br>
            <a:r>
              <a:rPr lang="en-US" sz="2000" dirty="0"/>
              <a:t>MANDATORY REQUIREMENTS SPECIFIC TO PHASE II BUSINESSES </a:t>
            </a:r>
            <a:br>
              <a:rPr lang="en-US" sz="2000" dirty="0"/>
            </a:br>
            <a:r>
              <a:rPr lang="en-US" sz="1400" dirty="0">
                <a:hlinkClick r:id="rId2"/>
              </a:rPr>
              <a:t>https://forward.ny.gov/phase-two-industries</a:t>
            </a:r>
            <a:endParaRPr lang="en-US" sz="2000" dirty="0"/>
          </a:p>
        </p:txBody>
      </p:sp>
      <p:sp>
        <p:nvSpPr>
          <p:cNvPr id="3" name="Content Placeholder 2"/>
          <p:cNvSpPr>
            <a:spLocks noGrp="1"/>
          </p:cNvSpPr>
          <p:nvPr>
            <p:ph idx="1"/>
          </p:nvPr>
        </p:nvSpPr>
        <p:spPr>
          <a:xfrm>
            <a:off x="342900" y="823129"/>
            <a:ext cx="10299699" cy="5015033"/>
          </a:xfrm>
        </p:spPr>
        <p:txBody>
          <a:bodyPr>
            <a:noAutofit/>
          </a:bodyPr>
          <a:lstStyle/>
          <a:p>
            <a:pPr marL="0" indent="0" algn="ctr">
              <a:buNone/>
            </a:pPr>
            <a:r>
              <a:rPr lang="en-US" sz="2400" b="1" dirty="0">
                <a:latin typeface="Calibri" panose="020F0502020204030204" pitchFamily="34" charset="0"/>
              </a:rPr>
              <a:t>Hair Salons and Barber Shops</a:t>
            </a:r>
          </a:p>
          <a:p>
            <a:pPr marL="0" indent="0">
              <a:buNone/>
            </a:pPr>
            <a:r>
              <a:rPr lang="en-US" sz="2400" dirty="0">
                <a:latin typeface="Calibri" panose="020F0502020204030204" pitchFamily="34" charset="0"/>
              </a:rPr>
              <a:t>Screening:</a:t>
            </a:r>
            <a:endParaRPr lang="en-US" dirty="0"/>
          </a:p>
          <a:p>
            <a:r>
              <a:rPr lang="en-US" b="1" dirty="0">
                <a:solidFill>
                  <a:srgbClr val="FF0000"/>
                </a:solidFill>
              </a:rPr>
              <a:t>Ensure that employees performing services directly on or to customers (i.e. haircutting) are tested for COVID19 through a diagnostic test every 14 days</a:t>
            </a:r>
            <a:r>
              <a:rPr lang="en-US" dirty="0"/>
              <a:t>, so long as the region in which the hair salon/barbershop is located remains in Phase II of the State’s reopening. </a:t>
            </a: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58</a:t>
            </a:fld>
            <a:endParaRPr lang="en-US" dirty="0"/>
          </a:p>
        </p:txBody>
      </p:sp>
    </p:spTree>
    <p:extLst>
      <p:ext uri="{BB962C8B-B14F-4D97-AF65-F5344CB8AC3E}">
        <p14:creationId xmlns:p14="http://schemas.microsoft.com/office/powerpoint/2010/main" val="2874888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000" dirty="0"/>
              <a:t>PHASE -II REOPENING</a:t>
            </a:r>
            <a:br>
              <a:rPr lang="en-US" sz="2000" dirty="0"/>
            </a:br>
            <a:r>
              <a:rPr lang="en-US" sz="2000" dirty="0"/>
              <a:t>MANDATORY REQUIREMENTS SPECIFIC TO PHASE II BUSINESSES </a:t>
            </a:r>
            <a:br>
              <a:rPr lang="en-US" sz="2000" dirty="0"/>
            </a:br>
            <a:r>
              <a:rPr lang="en-US" sz="1400" dirty="0">
                <a:hlinkClick r:id="rId2"/>
              </a:rPr>
              <a:t>https://forward.ny.gov/phase-two-industries</a:t>
            </a:r>
            <a:endParaRPr lang="en-US" sz="2000" dirty="0"/>
          </a:p>
        </p:txBody>
      </p:sp>
      <p:sp>
        <p:nvSpPr>
          <p:cNvPr id="3" name="Content Placeholder 2"/>
          <p:cNvSpPr>
            <a:spLocks noGrp="1"/>
          </p:cNvSpPr>
          <p:nvPr>
            <p:ph idx="1"/>
          </p:nvPr>
        </p:nvSpPr>
        <p:spPr>
          <a:xfrm>
            <a:off x="324612" y="786553"/>
            <a:ext cx="10299699" cy="5015033"/>
          </a:xfrm>
        </p:spPr>
        <p:txBody>
          <a:bodyPr>
            <a:noAutofit/>
          </a:bodyPr>
          <a:lstStyle/>
          <a:p>
            <a:pPr marL="0" indent="0" algn="ctr">
              <a:buNone/>
            </a:pPr>
            <a:r>
              <a:rPr lang="en-US" sz="2000" b="1" dirty="0">
                <a:latin typeface="Calibri" panose="020F0502020204030204" pitchFamily="34" charset="0"/>
              </a:rPr>
              <a:t>Outdoor and Take-Out / Delivery Food Services</a:t>
            </a:r>
          </a:p>
          <a:p>
            <a:pPr marL="0" indent="0">
              <a:buNone/>
            </a:pPr>
            <a:r>
              <a:rPr lang="en-US" sz="2000" dirty="0">
                <a:latin typeface="Calibri" panose="020F0502020204030204" pitchFamily="34" charset="0"/>
              </a:rPr>
              <a:t>Physical Distancing:</a:t>
            </a:r>
            <a:endParaRPr lang="en-US" sz="1600" dirty="0"/>
          </a:p>
          <a:p>
            <a:r>
              <a:rPr lang="en-US" sz="1600" dirty="0"/>
              <a:t>In outdoor spaces, all tables with seats must be at least 6 ft. from any other table, seat, patron, or pedestrian thoroughfare or corridor</a:t>
            </a:r>
          </a:p>
          <a:p>
            <a:r>
              <a:rPr lang="en-US" sz="1600" dirty="0"/>
              <a:t> Ensure an indoor capacity to accommodate patrons who may need to enter/exit through the indoor space to access the outdoor seating, restroom(s), or payment location, and allow such access/egress in a socially distanced manner</a:t>
            </a:r>
          </a:p>
          <a:p>
            <a:r>
              <a:rPr lang="en-US" sz="1600" dirty="0"/>
              <a:t> Close indoor dining and seating areas to customers</a:t>
            </a:r>
          </a:p>
          <a:p>
            <a:r>
              <a:rPr lang="en-US" sz="1600" dirty="0"/>
              <a:t>Employees must wear face coverings at all times</a:t>
            </a:r>
          </a:p>
          <a:p>
            <a:r>
              <a:rPr lang="en-US" sz="1600" dirty="0"/>
              <a:t> Patrons must wear face coverings at all times, except while seated; provided that the patron is over the age of two and able to medically tolerate one</a:t>
            </a:r>
          </a:p>
          <a:p>
            <a:r>
              <a:rPr lang="en-US" sz="1600" dirty="0"/>
              <a:t>Limit outdoor capacity to the number of tables that can be safely and appropriately arranged, such that each table is a minimum of 6 ft. away from another</a:t>
            </a:r>
          </a:p>
          <a:p>
            <a:r>
              <a:rPr lang="en-US" sz="1600" dirty="0"/>
              <a:t>Wherever distancing is not feasible between tables, enact physical barriers between such tables</a:t>
            </a: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59</a:t>
            </a:fld>
            <a:endParaRPr lang="en-US" dirty="0"/>
          </a:p>
        </p:txBody>
      </p:sp>
    </p:spTree>
    <p:extLst>
      <p:ext uri="{BB962C8B-B14F-4D97-AF65-F5344CB8AC3E}">
        <p14:creationId xmlns:p14="http://schemas.microsoft.com/office/powerpoint/2010/main" val="217755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6</a:t>
            </a:fld>
            <a:endParaRPr lang="en-US" dirty="0"/>
          </a:p>
        </p:txBody>
      </p:sp>
      <p:pic>
        <p:nvPicPr>
          <p:cNvPr id="2" name="Picture 1">
            <a:extLst>
              <a:ext uri="{FF2B5EF4-FFF2-40B4-BE49-F238E27FC236}">
                <a16:creationId xmlns:a16="http://schemas.microsoft.com/office/drawing/2014/main" id="{F14E26E8-146D-4A8B-9AB7-0C9C96A5856B}"/>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11105075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000" dirty="0"/>
              <a:t>PHASE -II REOPENING</a:t>
            </a:r>
            <a:br>
              <a:rPr lang="en-US" sz="2000" dirty="0"/>
            </a:br>
            <a:r>
              <a:rPr lang="en-US" sz="2000" dirty="0"/>
              <a:t>MANDATORY REQUIREMENTS SPECIFIC TO PHASE II BUSINESSES </a:t>
            </a:r>
            <a:br>
              <a:rPr lang="en-US" sz="2000" dirty="0"/>
            </a:br>
            <a:r>
              <a:rPr lang="en-US" sz="1400" dirty="0">
                <a:hlinkClick r:id="rId2"/>
              </a:rPr>
              <a:t>https://forward.ny.gov/phase-two-industries</a:t>
            </a:r>
            <a:endParaRPr lang="en-US" sz="2000" dirty="0"/>
          </a:p>
        </p:txBody>
      </p:sp>
      <p:sp>
        <p:nvSpPr>
          <p:cNvPr id="3" name="Content Placeholder 2"/>
          <p:cNvSpPr>
            <a:spLocks noGrp="1"/>
          </p:cNvSpPr>
          <p:nvPr>
            <p:ph idx="1"/>
          </p:nvPr>
        </p:nvSpPr>
        <p:spPr>
          <a:xfrm>
            <a:off x="342900" y="823129"/>
            <a:ext cx="10299699" cy="5015033"/>
          </a:xfrm>
        </p:spPr>
        <p:txBody>
          <a:bodyPr>
            <a:noAutofit/>
          </a:bodyPr>
          <a:lstStyle/>
          <a:p>
            <a:pPr marL="0" indent="0" algn="ctr">
              <a:buNone/>
            </a:pPr>
            <a:r>
              <a:rPr lang="en-US" sz="2000" b="1" dirty="0">
                <a:latin typeface="Calibri" panose="020F0502020204030204" pitchFamily="34" charset="0"/>
              </a:rPr>
              <a:t>Outdoor and Take-Out / Delivery Food Services</a:t>
            </a:r>
          </a:p>
          <a:p>
            <a:pPr marL="0" indent="0">
              <a:buNone/>
            </a:pPr>
            <a:r>
              <a:rPr lang="en-US" sz="2000" dirty="0">
                <a:latin typeface="Calibri" panose="020F0502020204030204" pitchFamily="34" charset="0"/>
              </a:rPr>
              <a:t>Physical Distancing:</a:t>
            </a:r>
            <a:endParaRPr lang="en-US" sz="1600" dirty="0"/>
          </a:p>
          <a:p>
            <a:r>
              <a:rPr lang="en-US" sz="1600" dirty="0"/>
              <a:t>Individuals seated at the same table must be members of the same party (but may be from different households), with a maximum of 10 people per table</a:t>
            </a:r>
          </a:p>
          <a:p>
            <a:r>
              <a:rPr lang="en-US" sz="1600" dirty="0"/>
              <a:t>Communal tables are only permitted if at least 6 ft. can be maintained between parties</a:t>
            </a:r>
          </a:p>
          <a:p>
            <a:r>
              <a:rPr lang="en-US" sz="1600" dirty="0"/>
              <a:t>Clearly signal 6 ft. spacing in any lines for customers waiting to order, pick-up food, be seated, or use the restroom, as well as in any pick-up or payment location</a:t>
            </a:r>
          </a:p>
          <a:p>
            <a:r>
              <a:rPr lang="en-US" sz="1600" dirty="0"/>
              <a:t>Designate entrances/exits for customers and separate entrances/exits for employees, where possible. </a:t>
            </a: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60</a:t>
            </a:fld>
            <a:endParaRPr lang="en-US" dirty="0"/>
          </a:p>
        </p:txBody>
      </p:sp>
    </p:spTree>
    <p:extLst>
      <p:ext uri="{BB962C8B-B14F-4D97-AF65-F5344CB8AC3E}">
        <p14:creationId xmlns:p14="http://schemas.microsoft.com/office/powerpoint/2010/main" val="3176613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000" dirty="0"/>
              <a:t>PHASE -II REOPENING</a:t>
            </a:r>
            <a:br>
              <a:rPr lang="en-US" sz="2000" dirty="0"/>
            </a:br>
            <a:r>
              <a:rPr lang="en-US" sz="2000" dirty="0"/>
              <a:t>MANDATORY REQUIREMENTS SPECIFIC TO PHASE II BUSINESSES </a:t>
            </a:r>
            <a:br>
              <a:rPr lang="en-US" sz="2000" dirty="0"/>
            </a:br>
            <a:r>
              <a:rPr lang="en-US" sz="1400" dirty="0">
                <a:hlinkClick r:id="rId2"/>
              </a:rPr>
              <a:t>https://forward.ny.gov/phase-two-industries</a:t>
            </a:r>
            <a:endParaRPr lang="en-US" sz="2000" dirty="0"/>
          </a:p>
        </p:txBody>
      </p:sp>
      <p:sp>
        <p:nvSpPr>
          <p:cNvPr id="3" name="Content Placeholder 2"/>
          <p:cNvSpPr>
            <a:spLocks noGrp="1"/>
          </p:cNvSpPr>
          <p:nvPr>
            <p:ph idx="1"/>
          </p:nvPr>
        </p:nvSpPr>
        <p:spPr>
          <a:xfrm>
            <a:off x="342900" y="823129"/>
            <a:ext cx="10299699" cy="5015033"/>
          </a:xfrm>
        </p:spPr>
        <p:txBody>
          <a:bodyPr>
            <a:noAutofit/>
          </a:bodyPr>
          <a:lstStyle/>
          <a:p>
            <a:pPr marL="0" indent="0" algn="ctr">
              <a:buNone/>
            </a:pPr>
            <a:r>
              <a:rPr lang="en-US" sz="2000" b="1" dirty="0">
                <a:latin typeface="Calibri" panose="020F0502020204030204" pitchFamily="34" charset="0"/>
              </a:rPr>
              <a:t>Outdoor and Take-Out / Delivery Food Services</a:t>
            </a:r>
          </a:p>
          <a:p>
            <a:pPr marL="0" indent="0">
              <a:buNone/>
            </a:pPr>
            <a:r>
              <a:rPr lang="en-US" sz="2000" dirty="0">
                <a:latin typeface="Calibri" panose="020F0502020204030204" pitchFamily="34" charset="0"/>
              </a:rPr>
              <a:t>Protective Equipment:</a:t>
            </a:r>
            <a:endParaRPr lang="en-US" sz="1600" dirty="0"/>
          </a:p>
          <a:p>
            <a:r>
              <a:rPr lang="en-US" sz="1600" dirty="0"/>
              <a:t>Ensure all staff wear face coverings at all times and that they practice hand hygiene and use bare hand barriers consistent with state and local sanitary codes</a:t>
            </a:r>
          </a:p>
          <a:p>
            <a:pPr lvl="1"/>
            <a:r>
              <a:rPr lang="en-US" sz="1400" dirty="0"/>
              <a:t>If employees wear gloves during non-food preparation activities, ensure they replace gloves frequently, and encourage them to change gloves when switching tasks (i.e. serving customers to </a:t>
            </a:r>
            <a:r>
              <a:rPr lang="en-US" sz="1400" dirty="0" err="1"/>
              <a:t>prerolling</a:t>
            </a:r>
            <a:r>
              <a:rPr lang="en-US" sz="1400" dirty="0"/>
              <a:t> silverware)</a:t>
            </a:r>
          </a:p>
          <a:p>
            <a:pPr lvl="1"/>
            <a:r>
              <a:rPr lang="en-US" sz="1400" dirty="0"/>
              <a:t>If employees do not wear gloves, ensure they frequently wash their hands with soap/water</a:t>
            </a:r>
          </a:p>
          <a:p>
            <a:r>
              <a:rPr lang="en-US" sz="1600" dirty="0"/>
              <a:t> Ensure that employees who are bussing tables wash their hands with soap/water and, if they wear gloves, replace the gloves before and after cleaning and disinfecting tables.</a:t>
            </a: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61</a:t>
            </a:fld>
            <a:endParaRPr lang="en-US" dirty="0"/>
          </a:p>
        </p:txBody>
      </p:sp>
    </p:spTree>
    <p:extLst>
      <p:ext uri="{BB962C8B-B14F-4D97-AF65-F5344CB8AC3E}">
        <p14:creationId xmlns:p14="http://schemas.microsoft.com/office/powerpoint/2010/main" val="18720452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0"/>
            <a:ext cx="9334962" cy="1320800"/>
          </a:xfrm>
        </p:spPr>
        <p:txBody>
          <a:bodyPr>
            <a:normAutofit/>
          </a:bodyPr>
          <a:lstStyle/>
          <a:p>
            <a:pPr algn="ctr"/>
            <a:r>
              <a:rPr lang="en-US" sz="2000" dirty="0"/>
              <a:t>PHASE -II REOPENING</a:t>
            </a:r>
            <a:br>
              <a:rPr lang="en-US" sz="2000" dirty="0"/>
            </a:br>
            <a:r>
              <a:rPr lang="en-US" sz="2000" dirty="0"/>
              <a:t>MANDATORY REQUIREMENTS SPECIFIC TO PHASE II BUSINESSES </a:t>
            </a:r>
            <a:br>
              <a:rPr lang="en-US" sz="2000" dirty="0"/>
            </a:br>
            <a:r>
              <a:rPr lang="en-US" sz="1400" dirty="0">
                <a:hlinkClick r:id="rId2"/>
              </a:rPr>
              <a:t>https://forward.ny.gov/phase-two-industries</a:t>
            </a:r>
            <a:endParaRPr lang="en-US" sz="2000" dirty="0"/>
          </a:p>
        </p:txBody>
      </p:sp>
      <p:sp>
        <p:nvSpPr>
          <p:cNvPr id="3" name="Content Placeholder 2"/>
          <p:cNvSpPr>
            <a:spLocks noGrp="1"/>
          </p:cNvSpPr>
          <p:nvPr>
            <p:ph idx="1"/>
          </p:nvPr>
        </p:nvSpPr>
        <p:spPr>
          <a:xfrm>
            <a:off x="342900" y="823129"/>
            <a:ext cx="10299699" cy="5015033"/>
          </a:xfrm>
        </p:spPr>
        <p:txBody>
          <a:bodyPr>
            <a:noAutofit/>
          </a:bodyPr>
          <a:lstStyle/>
          <a:p>
            <a:pPr marL="0" indent="0" algn="ctr">
              <a:buNone/>
            </a:pPr>
            <a:r>
              <a:rPr lang="en-US" sz="2000" b="1" dirty="0">
                <a:latin typeface="Calibri" panose="020F0502020204030204" pitchFamily="34" charset="0"/>
              </a:rPr>
              <a:t>Outdoor and Take-Out / Delivery Food Services</a:t>
            </a:r>
          </a:p>
          <a:p>
            <a:pPr marL="0" indent="0">
              <a:buNone/>
            </a:pPr>
            <a:r>
              <a:rPr lang="en-US" sz="2000" dirty="0">
                <a:latin typeface="Calibri" panose="020F0502020204030204" pitchFamily="34" charset="0"/>
              </a:rPr>
              <a:t>Hygiene and Cleaning:</a:t>
            </a:r>
            <a:endParaRPr lang="en-US" sz="1600" dirty="0"/>
          </a:p>
          <a:p>
            <a:r>
              <a:rPr lang="en-US" sz="1600" dirty="0"/>
              <a:t>Before returning to work, complete pre-return checks and assessments of kitchen systems to ensure a healthy and safe environment</a:t>
            </a:r>
          </a:p>
          <a:p>
            <a:r>
              <a:rPr lang="en-US" sz="1600" dirty="0"/>
              <a:t>Minimize sharing of kitchen equipment between staff (e.g. knives, pots, rags/towels), where possible</a:t>
            </a:r>
          </a:p>
          <a:p>
            <a:r>
              <a:rPr lang="en-US" sz="1600" dirty="0"/>
              <a:t>For take-out/delivery: </a:t>
            </a:r>
          </a:p>
          <a:p>
            <a:pPr lvl="1"/>
            <a:r>
              <a:rPr lang="en-US" sz="1400" dirty="0"/>
              <a:t>Provide hand hygiene stations for customers waiting for food and/or drinks</a:t>
            </a:r>
          </a:p>
          <a:p>
            <a:pPr lvl="1"/>
            <a:r>
              <a:rPr lang="en-US" sz="1400" dirty="0"/>
              <a:t>Ensure staff wash hands with soap/water or use hand sanitizer; if staff use gloves, regularly replace them</a:t>
            </a:r>
          </a:p>
          <a:p>
            <a:pPr lvl="1"/>
            <a:r>
              <a:rPr lang="en-US" sz="1400" dirty="0"/>
              <a:t>If pick-up/delivery is indoors, ensure windows/doors are opened to allow for ventilation. </a:t>
            </a:r>
          </a:p>
          <a:p>
            <a:r>
              <a:rPr lang="en-US" sz="1600" dirty="0"/>
              <a:t>Ensure all condiments provided directly to customers are in single-use disposable containers or reusable containers that are regularly cleaned/disinfected</a:t>
            </a:r>
          </a:p>
          <a:p>
            <a:r>
              <a:rPr lang="en-US" sz="1600" dirty="0"/>
              <a:t>If non-disposable menus are used, clean and disinfect the menus between each party’s use. Use pre-packaged silverware or pre-rolled silverware</a:t>
            </a:r>
          </a:p>
          <a:p>
            <a:r>
              <a:rPr lang="en-US" sz="1600" dirty="0"/>
              <a:t> Silverware must be pre-rolled while wearing masks and gloves</a:t>
            </a:r>
          </a:p>
          <a:p>
            <a:endParaRPr lang="en-US" sz="1600" dirty="0"/>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62</a:t>
            </a:fld>
            <a:endParaRPr lang="en-US" dirty="0"/>
          </a:p>
        </p:txBody>
      </p:sp>
    </p:spTree>
    <p:extLst>
      <p:ext uri="{BB962C8B-B14F-4D97-AF65-F5344CB8AC3E}">
        <p14:creationId xmlns:p14="http://schemas.microsoft.com/office/powerpoint/2010/main" val="1886144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280" y="1026329"/>
            <a:ext cx="10299699" cy="5015033"/>
          </a:xfrm>
        </p:spPr>
        <p:txBody>
          <a:bodyPr>
            <a:noAutofit/>
          </a:bodyPr>
          <a:lstStyle/>
          <a:p>
            <a:pPr marL="0" indent="0" algn="ctr">
              <a:buNone/>
            </a:pPr>
            <a:r>
              <a:rPr lang="en-US" sz="2000" b="1" dirty="0"/>
              <a:t>As of 6/7/20- </a:t>
            </a:r>
            <a:endParaRPr lang="en-US" sz="2000" b="1" dirty="0">
              <a:latin typeface="Calibri" panose="020F0502020204030204" pitchFamily="34" charset="0"/>
            </a:endParaRPr>
          </a:p>
          <a:p>
            <a:pPr marL="0" indent="0">
              <a:buNone/>
            </a:pPr>
            <a:r>
              <a:rPr lang="en-US" sz="2000" b="1" dirty="0">
                <a:latin typeface="Calibri" panose="020F0502020204030204" pitchFamily="34" charset="0"/>
              </a:rPr>
              <a:t>Places of Worship</a:t>
            </a:r>
            <a:endParaRPr lang="en-US" sz="2000" b="1" dirty="0"/>
          </a:p>
          <a:p>
            <a:pPr marL="0" indent="0">
              <a:buNone/>
            </a:pPr>
            <a:r>
              <a:rPr lang="en-US" b="1" dirty="0"/>
              <a:t>Places of worship will be permitted to reopen with 25 percent occupancy with all social distancing protocols in place during Phase 2 of reopening. </a:t>
            </a:r>
          </a:p>
          <a:p>
            <a:pPr marL="0" indent="0">
              <a:buNone/>
            </a:pPr>
            <a:r>
              <a:rPr lang="en-US" dirty="0"/>
              <a:t>Places of worship in the seven regions </a:t>
            </a:r>
            <a:r>
              <a:rPr lang="en-US" b="1" dirty="0"/>
              <a:t>that have already entered Phase 2</a:t>
            </a:r>
            <a:r>
              <a:rPr lang="en-US" dirty="0"/>
              <a:t> can reopen beginning June 7th. </a:t>
            </a:r>
          </a:p>
          <a:p>
            <a:pPr marL="0" indent="0">
              <a:buNone/>
            </a:pPr>
            <a:endParaRPr lang="en-US" sz="1600" dirty="0">
              <a:solidFill>
                <a:prstClr val="black">
                  <a:lumMod val="75000"/>
                  <a:lumOff val="25000"/>
                </a:prstClr>
              </a:solidFill>
            </a:endParaRPr>
          </a:p>
          <a:p>
            <a:pPr marL="0" indent="0">
              <a:buNone/>
            </a:pPr>
            <a:r>
              <a:rPr lang="en-US" b="1" dirty="0"/>
              <a:t>New York City's numbers still look good. </a:t>
            </a:r>
          </a:p>
          <a:p>
            <a:pPr marL="0" indent="0">
              <a:buNone/>
            </a:pPr>
            <a:r>
              <a:rPr lang="en-US" dirty="0"/>
              <a:t>The percent of positive COVID tests per day in New York City has dropped from a high of 57 percent per day to 2 percent per day. </a:t>
            </a:r>
          </a:p>
          <a:p>
            <a:pPr marL="0" indent="0">
              <a:buNone/>
            </a:pPr>
            <a:r>
              <a:rPr lang="en-US" dirty="0"/>
              <a:t>This is good to see as the </a:t>
            </a:r>
            <a:r>
              <a:rPr lang="en-US" b="1" dirty="0"/>
              <a:t>city prepares to enter Phase 1 on Monday</a:t>
            </a:r>
            <a:r>
              <a:rPr lang="en-US" dirty="0"/>
              <a:t>.</a:t>
            </a:r>
            <a:endParaRPr lang="en-US" sz="1600"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63</a:t>
            </a:fld>
            <a:endParaRPr lang="en-US" dirty="0"/>
          </a:p>
        </p:txBody>
      </p:sp>
      <p:sp>
        <p:nvSpPr>
          <p:cNvPr id="8" name="Title 1"/>
          <p:cNvSpPr>
            <a:spLocks noGrp="1"/>
          </p:cNvSpPr>
          <p:nvPr>
            <p:ph type="title"/>
          </p:nvPr>
        </p:nvSpPr>
        <p:spPr>
          <a:xfrm>
            <a:off x="589280" y="-100584"/>
            <a:ext cx="9334962" cy="1320800"/>
          </a:xfrm>
        </p:spPr>
        <p:txBody>
          <a:bodyPr>
            <a:normAutofit/>
          </a:bodyPr>
          <a:lstStyle/>
          <a:p>
            <a:pPr algn="ctr"/>
            <a:r>
              <a:rPr lang="en-US" sz="2000" dirty="0"/>
              <a:t>PHASE -II REOPENING</a:t>
            </a:r>
            <a:br>
              <a:rPr lang="en-US" sz="2000" dirty="0"/>
            </a:br>
            <a:r>
              <a:rPr lang="en-US" sz="2000" dirty="0"/>
              <a:t>MANDATORY REQUIREMENTS SPECIFIC TO PHASE II BUSINESSES </a:t>
            </a:r>
            <a:br>
              <a:rPr lang="en-US" sz="2000" dirty="0"/>
            </a:br>
            <a:r>
              <a:rPr lang="en-US" sz="1400" dirty="0">
                <a:hlinkClick r:id="rId2"/>
              </a:rPr>
              <a:t>https://forward.ny.gov/phase-two-industries</a:t>
            </a:r>
            <a:endParaRPr lang="en-US" sz="2000" dirty="0"/>
          </a:p>
        </p:txBody>
      </p:sp>
    </p:spTree>
    <p:extLst>
      <p:ext uri="{BB962C8B-B14F-4D97-AF65-F5344CB8AC3E}">
        <p14:creationId xmlns:p14="http://schemas.microsoft.com/office/powerpoint/2010/main" val="6314483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64</a:t>
            </a:fld>
            <a:endParaRPr lang="en-US" dirty="0"/>
          </a:p>
        </p:txBody>
      </p:sp>
      <p:pic>
        <p:nvPicPr>
          <p:cNvPr id="3" name="Picture 2">
            <a:extLst>
              <a:ext uri="{FF2B5EF4-FFF2-40B4-BE49-F238E27FC236}">
                <a16:creationId xmlns:a16="http://schemas.microsoft.com/office/drawing/2014/main" id="{483DE44A-797D-4EB7-AD4A-28A7BAEE0C78}"/>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283628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65</a:t>
            </a:fld>
            <a:endParaRPr lang="en-US" dirty="0"/>
          </a:p>
        </p:txBody>
      </p:sp>
      <p:pic>
        <p:nvPicPr>
          <p:cNvPr id="2" name="Picture 1">
            <a:extLst>
              <a:ext uri="{FF2B5EF4-FFF2-40B4-BE49-F238E27FC236}">
                <a16:creationId xmlns:a16="http://schemas.microsoft.com/office/drawing/2014/main" id="{60D14C94-A9CE-4080-BFF9-4A03B49E7514}"/>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37702100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208" y="150256"/>
            <a:ext cx="6828704" cy="1320800"/>
          </a:xfrm>
        </p:spPr>
        <p:txBody>
          <a:bodyPr>
            <a:normAutofit/>
          </a:bodyPr>
          <a:lstStyle/>
          <a:p>
            <a:r>
              <a:rPr lang="en-US" sz="3200" dirty="0"/>
              <a:t>Questions</a:t>
            </a:r>
          </a:p>
        </p:txBody>
      </p:sp>
      <p:sp>
        <p:nvSpPr>
          <p:cNvPr id="4" name="Content Placeholder 2"/>
          <p:cNvSpPr txBox="1">
            <a:spLocks/>
          </p:cNvSpPr>
          <p:nvPr/>
        </p:nvSpPr>
        <p:spPr>
          <a:xfrm>
            <a:off x="459300" y="5394960"/>
            <a:ext cx="6981736" cy="13208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b="1" dirty="0">
                <a:latin typeface="Calibri" panose="020F0502020204030204" pitchFamily="34" charset="0"/>
              </a:rPr>
              <a:t>Petra Klein GTG CEO</a:t>
            </a:r>
          </a:p>
          <a:p>
            <a:pPr marL="0" indent="0">
              <a:buFont typeface="Wingdings 3" charset="2"/>
              <a:buNone/>
            </a:pPr>
            <a:r>
              <a:rPr lang="en-US" sz="2000" b="1" dirty="0">
                <a:latin typeface="Calibri" panose="020F0502020204030204" pitchFamily="34" charset="0"/>
              </a:rPr>
              <a:t>Petra@galileotechnologygroup.com</a:t>
            </a:r>
            <a:endParaRPr lang="en-US" sz="20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F80C2335-7CD7-43EC-B061-4CCA1B95B144}"/>
              </a:ext>
            </a:extLst>
          </p:cNvPr>
          <p:cNvSpPr>
            <a:spLocks noGrp="1"/>
          </p:cNvSpPr>
          <p:nvPr>
            <p:ph type="sldNum" sz="quarter" idx="12"/>
          </p:nvPr>
        </p:nvSpPr>
        <p:spPr/>
        <p:txBody>
          <a:bodyPr/>
          <a:lstStyle/>
          <a:p>
            <a:fld id="{519954A3-9DFD-4C44-94BA-B95130A3BA1C}" type="slidenum">
              <a:rPr lang="en-US" smtClean="0"/>
              <a:t>66</a:t>
            </a:fld>
            <a:endParaRPr lang="en-US" dirty="0"/>
          </a:p>
        </p:txBody>
      </p:sp>
      <p:pic>
        <p:nvPicPr>
          <p:cNvPr id="6" name="Picture 5">
            <a:extLst>
              <a:ext uri="{FF2B5EF4-FFF2-40B4-BE49-F238E27FC236}">
                <a16:creationId xmlns:a16="http://schemas.microsoft.com/office/drawing/2014/main" id="{22195D3B-4936-4A7F-B20C-49608814B622}"/>
              </a:ext>
            </a:extLst>
          </p:cNvPr>
          <p:cNvPicPr>
            <a:picLocks noChangeAspect="1"/>
          </p:cNvPicPr>
          <p:nvPr/>
        </p:nvPicPr>
        <p:blipFill>
          <a:blip r:embed="rId2"/>
          <a:stretch>
            <a:fillRect/>
          </a:stretch>
        </p:blipFill>
        <p:spPr>
          <a:xfrm>
            <a:off x="2516697" y="802640"/>
            <a:ext cx="3498278" cy="4228051"/>
          </a:xfrm>
          <a:prstGeom prst="rect">
            <a:avLst/>
          </a:prstGeom>
        </p:spPr>
      </p:pic>
    </p:spTree>
    <p:extLst>
      <p:ext uri="{BB962C8B-B14F-4D97-AF65-F5344CB8AC3E}">
        <p14:creationId xmlns:p14="http://schemas.microsoft.com/office/powerpoint/2010/main" val="48343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7</a:t>
            </a:fld>
            <a:endParaRPr lang="en-US" dirty="0"/>
          </a:p>
        </p:txBody>
      </p:sp>
      <p:pic>
        <p:nvPicPr>
          <p:cNvPr id="2" name="Picture 1">
            <a:extLst>
              <a:ext uri="{FF2B5EF4-FFF2-40B4-BE49-F238E27FC236}">
                <a16:creationId xmlns:a16="http://schemas.microsoft.com/office/drawing/2014/main" id="{6FFFBF99-FE98-4328-9C8D-6CD7C9E3265C}"/>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241640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8</a:t>
            </a:fld>
            <a:endParaRPr lang="en-US" dirty="0"/>
          </a:p>
        </p:txBody>
      </p:sp>
      <p:pic>
        <p:nvPicPr>
          <p:cNvPr id="3" name="Picture 2">
            <a:extLst>
              <a:ext uri="{FF2B5EF4-FFF2-40B4-BE49-F238E27FC236}">
                <a16:creationId xmlns:a16="http://schemas.microsoft.com/office/drawing/2014/main" id="{2FBEBB5D-0335-4593-A939-E0A95E70F402}"/>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2432938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4CF5E-AEE9-4DAB-9B94-7FEDDB1CEE55}"/>
              </a:ext>
            </a:extLst>
          </p:cNvPr>
          <p:cNvSpPr>
            <a:spLocks noGrp="1"/>
          </p:cNvSpPr>
          <p:nvPr>
            <p:ph type="sldNum" sz="quarter" idx="12"/>
          </p:nvPr>
        </p:nvSpPr>
        <p:spPr/>
        <p:txBody>
          <a:bodyPr/>
          <a:lstStyle/>
          <a:p>
            <a:fld id="{519954A3-9DFD-4C44-94BA-B95130A3BA1C}" type="slidenum">
              <a:rPr lang="en-US" smtClean="0"/>
              <a:t>9</a:t>
            </a:fld>
            <a:endParaRPr lang="en-US" dirty="0"/>
          </a:p>
        </p:txBody>
      </p:sp>
      <p:pic>
        <p:nvPicPr>
          <p:cNvPr id="2" name="Picture 1">
            <a:extLst>
              <a:ext uri="{FF2B5EF4-FFF2-40B4-BE49-F238E27FC236}">
                <a16:creationId xmlns:a16="http://schemas.microsoft.com/office/drawing/2014/main" id="{A759165A-61F6-4741-850E-463BF8FB1875}"/>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39922320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1171</TotalTime>
  <Words>6386</Words>
  <Application>Microsoft Office PowerPoint</Application>
  <PresentationFormat>Widescreen</PresentationFormat>
  <Paragraphs>598</Paragraphs>
  <Slides>66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ProximaNovaRegular</vt:lpstr>
      <vt:lpstr>Symbol</vt:lpstr>
      <vt:lpstr>Trebuchet MS</vt:lpstr>
      <vt:lpstr>Wingdings 3</vt:lpstr>
      <vt:lpstr>Facet</vt:lpstr>
      <vt:lpstr>RE-OPENING NY PHASE II INDUSTRIES </vt:lpstr>
      <vt:lpstr>PHASE -II REOPENING  COVID-19 MITIGATION SAFETY PLAN https://forward.ny.gov/phase-two-industries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-II REOPENING  MANDATORY REQUIREMENTS FOR ALL PHASE II BUSINESSES https://forward.ny.gov/phase-two-industries</vt:lpstr>
      <vt:lpstr>PHASE -II REOPENING  PHYSICAL DISTANCING https://forward.ny.gov/phase-two-industries</vt:lpstr>
      <vt:lpstr>PHASE -II REOPENING  PHYSICAL DISTANCING https://forward.ny.gov/phase-two-industries</vt:lpstr>
      <vt:lpstr>PHASE -II REOPENING  PHYSICAL DISTANCING https://forward.ny.gov/phase-two-industries</vt:lpstr>
      <vt:lpstr>PHASE -II REOPENING  PHYSICAL DISTANCING https://forward.ny.gov/phase-two-industries</vt:lpstr>
      <vt:lpstr>PHASE -II REOPENING  PHYSICAL DISTANCING https://forward.ny.gov/phase-two-industries</vt:lpstr>
      <vt:lpstr>PHASE -II REOPENING  PROTECTIVE EQUIPMENT https://forward.ny.gov/phase-two-industries</vt:lpstr>
      <vt:lpstr>PHASE -II REOPENING  PROTECTIVE EQUIPMENT https://forward.ny.gov/phase-two-industries</vt:lpstr>
      <vt:lpstr>Business operators and building owners, and those authorized on their behalf shall have the discretion to ensure compliance with the directive in Executive Order 202.17 (requiring any individual over age two, and able to medically tolerate a face-covering, be required to cover their nose and mouth with a mask or cloth face-covering when in a public place), including the discretion to deny admittance to individuals who fail to comply with the directive in Executive Order 202.17 or to require or compel their removal if they fail to adhere to such directive, and such owner or operator shall not be subject to a claim of violation of the covenant of quiet enjoyment, or frustration of purpose, solely due to their enforcement of such directive. Nothing in this directive shall prohibit or limit the right of State and local enforcement authorities from imposing fines or other penalties for any violation of the directive in Executive Order 202.17.  This directive shall be applied in a manner consistent with the American with Disabilities Act or any provision of either New York State or New York City Human Rights Law, or any other provision of law. </vt:lpstr>
      <vt:lpstr>PHASE -II REOPENING  PROTECTIVE EQUIPMENT https://forward.ny.gov/phase-two-industries</vt:lpstr>
      <vt:lpstr>PHASE -II REOPENING  HYGIENE AND CLEANING https://forward.ny.gov/phase-two-industries</vt:lpstr>
      <vt:lpstr>PowerPoint Presentation</vt:lpstr>
      <vt:lpstr>PowerPoint Presentation</vt:lpstr>
      <vt:lpstr>PHASE -II REOPENING  HYGIENE AND CLEANING https://forward.ny.gov/phase-two-industries</vt:lpstr>
      <vt:lpstr>PHASE -II REOPENING  HYGIENE AND CLEANING https://forward.ny.gov/phase-two-industries</vt:lpstr>
      <vt:lpstr>PHASE -II REOPENING  HYGIENE AND CLEANING https://forward.ny.gov/phase-two-industries</vt:lpstr>
      <vt:lpstr>PHASE -II REOPENING  HYGIENE AND CLEANING https://forward.ny.gov/phase-two-industries</vt:lpstr>
      <vt:lpstr>PHASE -II REOPENING  HYGIENE AND CLEANING https://forward.ny.gov/phase-two-industries</vt:lpstr>
      <vt:lpstr>PHASE -II REOPENING  COMMUNICATION https://forward.ny.gov/phase-two-industries</vt:lpstr>
      <vt:lpstr>PHASE -II REOPENING  COMMUNICATION https://forward.ny.gov/phase-two-industries</vt:lpstr>
      <vt:lpstr>PowerPoint Presentation</vt:lpstr>
      <vt:lpstr>PowerPoint Presentation</vt:lpstr>
      <vt:lpstr>PowerPoint Presentation</vt:lpstr>
      <vt:lpstr>PowerPoint Presentation</vt:lpstr>
      <vt:lpstr>PowerPoint Presentation</vt:lpstr>
      <vt:lpstr>PHASE -II REOPENING  SCREENING https://forward.ny.gov/phase-two-industries</vt:lpstr>
      <vt:lpstr>PHASE -II REOPENING  SCREENING https://forward.ny.gov/phase-two-industries  </vt:lpstr>
      <vt:lpstr>PHASE -II REOPENING  SCREENING https://forward.ny.gov/phase-two-industries</vt:lpstr>
      <vt:lpstr>PHASE -II REOPENING  SCREENING https://forward.ny.gov/phase-two-industries</vt:lpstr>
      <vt:lpstr>III.   PROCESS Mandatory Daily Screening: Sample Screening Algorithm</vt:lpstr>
      <vt:lpstr>III.   PROCESS A. Mandatory Daily Screening: Sample Screening Algorithm</vt:lpstr>
      <vt:lpstr>PHASE -II REOPENING  CONTACT TRACING https://forward.ny.gov/phase-two-industries  </vt:lpstr>
      <vt:lpstr>PHASE -II REOPENING  MANDATORY REQUIREMENTS SPECIFIC TO PHASE II BUSINESSES https://forward.ny.gov/phase-two-industries</vt:lpstr>
      <vt:lpstr>PHASE -II REOPENING MANDATORY REQUIREMENTS SPECIFIC TO PHASE II BUSINESSES  https://forward.ny.gov/phase-two-industries</vt:lpstr>
      <vt:lpstr>PHASE -II REOPENING MANDATORY REQUIREMENTS SPECIFIC TO PHASE II BUSINESSES  https://forward.ny.gov/phase-two-industries</vt:lpstr>
      <vt:lpstr>PHASE -II REOPENING MANDATORY REQUIREMENTS SPECIFIC TO PHASE II BUSINESSES  https://forward.ny.gov/phase-two-industries</vt:lpstr>
      <vt:lpstr>PHASE -II REOPENING MANDATORY REQUIREMENTS SPECIFIC TO PHASE II BUSINESSES  https://forward.ny.gov/phase-two-industries</vt:lpstr>
      <vt:lpstr>PHASE -II REOPENING MANDATORY REQUIREMENTS SPECIFIC TO PHASE II BUSINESSES  https://forward.ny.gov/phase-two-industries</vt:lpstr>
      <vt:lpstr>PHASE -II REOPENING MANDATORY REQUIREMENTS SPECIFIC TO PHASE II BUSINESSES  https://forward.ny.gov/phase-two-industries</vt:lpstr>
      <vt:lpstr>PHASE -II REOPENING MANDATORY REQUIREMENTS SPECIFIC TO PHASE II BUSINESSES  https://forward.ny.gov/phase-two-industries</vt:lpstr>
      <vt:lpstr>PHASE -II REOPENING MANDATORY REQUIREMENTS SPECIFIC TO PHASE II BUSINESSES  https://forward.ny.gov/phase-two-industries</vt:lpstr>
      <vt:lpstr>PHASE -II REOPENING MANDATORY REQUIREMENTS SPECIFIC TO PHASE II BUSINESSES  https://forward.ny.gov/phase-two-industries</vt:lpstr>
      <vt:lpstr>PHASE -II REOPENING MANDATORY REQUIREMENTS SPECIFIC TO PHASE II BUSINESSES  https://forward.ny.gov/phase-two-industries</vt:lpstr>
      <vt:lpstr>PHASE -II REOPENING MANDATORY REQUIREMENTS SPECIFIC TO PHASE II BUSINESSES  https://forward.ny.gov/phase-two-industries</vt:lpstr>
      <vt:lpstr>PHASE -II REOPENING MANDATORY REQUIREMENTS SPECIFIC TO PHASE II BUSINESSES  https://forward.ny.gov/phase-two-industries</vt:lpstr>
      <vt:lpstr>PHASE -II REOPENING MANDATORY REQUIREMENTS SPECIFIC TO PHASE II BUSINESSES  https://forward.ny.gov/phase-two-industries</vt:lpstr>
      <vt:lpstr>PHASE -II REOPENING MANDATORY REQUIREMENTS SPECIFIC TO PHASE II BUSINESSES  https://forward.ny.gov/phase-two-industries</vt:lpstr>
      <vt:lpstr>PHASE -II REOPENING MANDATORY REQUIREMENTS SPECIFIC TO PHASE II BUSINESSES  https://forward.ny.gov/phase-two-industries</vt:lpstr>
      <vt:lpstr>PowerPoint Presentation</vt:lpstr>
      <vt:lpstr>PowerPoint Presentation</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RE-OPENING NY PHASE 1 INDUSTRIES</dc:title>
  <dc:creator>Petra Klein</dc:creator>
  <cp:lastModifiedBy>Petra Klein</cp:lastModifiedBy>
  <cp:revision>130</cp:revision>
  <cp:lastPrinted>2020-05-26T18:34:12Z</cp:lastPrinted>
  <dcterms:created xsi:type="dcterms:W3CDTF">2020-05-26T12:14:29Z</dcterms:created>
  <dcterms:modified xsi:type="dcterms:W3CDTF">2020-06-07T20:47:46Z</dcterms:modified>
</cp:coreProperties>
</file>