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473" r:id="rId2"/>
    <p:sldId id="464" r:id="rId3"/>
    <p:sldId id="472" r:id="rId4"/>
    <p:sldId id="465" r:id="rId5"/>
    <p:sldId id="466" r:id="rId6"/>
    <p:sldId id="469" r:id="rId7"/>
    <p:sldId id="470" r:id="rId8"/>
    <p:sldId id="471" r:id="rId9"/>
    <p:sldId id="467" r:id="rId10"/>
    <p:sldId id="468" r:id="rId11"/>
    <p:sldId id="322" r:id="rId12"/>
    <p:sldId id="277" r:id="rId13"/>
    <p:sldId id="474" r:id="rId14"/>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5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C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0" autoAdjust="0"/>
    <p:restoredTop sz="93076" autoAdjust="0"/>
  </p:normalViewPr>
  <p:slideViewPr>
    <p:cSldViewPr>
      <p:cViewPr varScale="1">
        <p:scale>
          <a:sx n="109" d="100"/>
          <a:sy n="109" d="100"/>
        </p:scale>
        <p:origin x="192" y="456"/>
      </p:cViewPr>
      <p:guideLst>
        <p:guide orient="horz" pos="2160"/>
        <p:guide pos="4559"/>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10FC77-02D8-46F4-9C54-26C57B8ECE58}" type="datetimeFigureOut">
              <a:rPr lang="en-US" smtClean="0"/>
              <a:t>5/21/20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D983064-B032-45DD-8460-3090E8025E44}" type="slidenum">
              <a:rPr lang="en-US" smtClean="0"/>
              <a:t>‹#›</a:t>
            </a:fld>
            <a:endParaRPr lang="en-US"/>
          </a:p>
        </p:txBody>
      </p:sp>
    </p:spTree>
    <p:extLst>
      <p:ext uri="{BB962C8B-B14F-4D97-AF65-F5344CB8AC3E}">
        <p14:creationId xmlns:p14="http://schemas.microsoft.com/office/powerpoint/2010/main" val="3481239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4A10496-95F9-41A9-AC28-8A76E808283B}" type="datetimeFigureOut">
              <a:rPr lang="en-US" smtClean="0"/>
              <a:t>5/21/20</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EE822B-348F-4EB9-8027-FC6D811E3131}" type="slidenum">
              <a:rPr lang="en-US" smtClean="0"/>
              <a:t>‹#›</a:t>
            </a:fld>
            <a:endParaRPr lang="en-US" dirty="0"/>
          </a:p>
        </p:txBody>
      </p:sp>
    </p:spTree>
    <p:extLst>
      <p:ext uri="{BB962C8B-B14F-4D97-AF65-F5344CB8AC3E}">
        <p14:creationId xmlns:p14="http://schemas.microsoft.com/office/powerpoint/2010/main" val="4147793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charset="0"/>
                <a:ea typeface="Arial" charset="0"/>
                <a:cs typeface="Arial" charset="0"/>
              </a:defRPr>
            </a:lvl1pPr>
            <a:lvl2pPr marL="741363" indent="-284163" defTabSz="930275">
              <a:spcBef>
                <a:spcPct val="30000"/>
              </a:spcBef>
              <a:defRPr sz="1200">
                <a:solidFill>
                  <a:schemeClr val="tx1"/>
                </a:solidFill>
                <a:latin typeface="Arial" charset="0"/>
                <a:ea typeface="Arial" charset="0"/>
                <a:cs typeface="Arial" charset="0"/>
              </a:defRPr>
            </a:lvl2pPr>
            <a:lvl3pPr marL="1139825" indent="-227013" defTabSz="930275">
              <a:spcBef>
                <a:spcPct val="30000"/>
              </a:spcBef>
              <a:defRPr sz="1200">
                <a:solidFill>
                  <a:schemeClr val="tx1"/>
                </a:solidFill>
                <a:latin typeface="Arial" charset="0"/>
                <a:ea typeface="Arial" charset="0"/>
                <a:cs typeface="Arial" charset="0"/>
              </a:defRPr>
            </a:lvl3pPr>
            <a:lvl4pPr marL="1597025" indent="-227013" defTabSz="930275">
              <a:spcBef>
                <a:spcPct val="30000"/>
              </a:spcBef>
              <a:defRPr sz="1200">
                <a:solidFill>
                  <a:schemeClr val="tx1"/>
                </a:solidFill>
                <a:latin typeface="Arial" charset="0"/>
                <a:ea typeface="Arial" charset="0"/>
                <a:cs typeface="Arial" charset="0"/>
              </a:defRPr>
            </a:lvl4pPr>
            <a:lvl5pPr marL="2052638" indent="-227013" defTabSz="930275">
              <a:spcBef>
                <a:spcPct val="30000"/>
              </a:spcBef>
              <a:defRPr sz="1200">
                <a:solidFill>
                  <a:schemeClr val="tx1"/>
                </a:solidFill>
                <a:latin typeface="Arial" charset="0"/>
                <a:ea typeface="Arial" charset="0"/>
                <a:cs typeface="Arial" charset="0"/>
              </a:defRPr>
            </a:lvl5pPr>
            <a:lvl6pPr marL="2509838" indent="-227013" defTabSz="930275" eaLnBrk="0" fontAlgn="base" hangingPunct="0">
              <a:spcBef>
                <a:spcPct val="30000"/>
              </a:spcBef>
              <a:spcAft>
                <a:spcPct val="0"/>
              </a:spcAft>
              <a:defRPr sz="1200">
                <a:solidFill>
                  <a:schemeClr val="tx1"/>
                </a:solidFill>
                <a:latin typeface="Arial" charset="0"/>
                <a:ea typeface="Arial" charset="0"/>
                <a:cs typeface="Arial" charset="0"/>
              </a:defRPr>
            </a:lvl6pPr>
            <a:lvl7pPr marL="2967038" indent="-227013" defTabSz="930275" eaLnBrk="0" fontAlgn="base" hangingPunct="0">
              <a:spcBef>
                <a:spcPct val="30000"/>
              </a:spcBef>
              <a:spcAft>
                <a:spcPct val="0"/>
              </a:spcAft>
              <a:defRPr sz="1200">
                <a:solidFill>
                  <a:schemeClr val="tx1"/>
                </a:solidFill>
                <a:latin typeface="Arial" charset="0"/>
                <a:ea typeface="Arial" charset="0"/>
                <a:cs typeface="Arial" charset="0"/>
              </a:defRPr>
            </a:lvl7pPr>
            <a:lvl8pPr marL="3424238" indent="-227013" defTabSz="930275" eaLnBrk="0" fontAlgn="base" hangingPunct="0">
              <a:spcBef>
                <a:spcPct val="30000"/>
              </a:spcBef>
              <a:spcAft>
                <a:spcPct val="0"/>
              </a:spcAft>
              <a:defRPr sz="1200">
                <a:solidFill>
                  <a:schemeClr val="tx1"/>
                </a:solidFill>
                <a:latin typeface="Arial" charset="0"/>
                <a:ea typeface="Arial" charset="0"/>
                <a:cs typeface="Arial" charset="0"/>
              </a:defRPr>
            </a:lvl8pPr>
            <a:lvl9pPr marL="3881438" indent="-227013" defTabSz="930275"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fld id="{223B366D-657E-3840-8DD8-317F73E27C34}" type="slidenum">
              <a:rPr lang="en-US" altLang="en-US">
                <a:ea typeface="ＭＳ Ｐゴシック" charset="-128"/>
              </a:rPr>
              <a:pPr>
                <a:spcBef>
                  <a:spcPct val="0"/>
                </a:spcBef>
              </a:pPr>
              <a:t>1</a:t>
            </a:fld>
            <a:endParaRPr lang="en-US" altLang="en-US">
              <a:ea typeface="ＭＳ Ｐゴシック" charset="-128"/>
            </a:endParaRPr>
          </a:p>
        </p:txBody>
      </p:sp>
      <p:sp>
        <p:nvSpPr>
          <p:cNvPr id="6147" name="Rectangle 2"/>
          <p:cNvSpPr>
            <a:spLocks noGrp="1" noRot="1" noChangeAspect="1" noChangeArrowheads="1" noTextEdit="1"/>
          </p:cNvSpPr>
          <p:nvPr>
            <p:ph type="sldImg"/>
          </p:nvPr>
        </p:nvSpPr>
        <p:spPr>
          <a:xfrm>
            <a:off x="411163" y="698500"/>
            <a:ext cx="6192837" cy="3484563"/>
          </a:xfrm>
          <a:ln/>
        </p:spPr>
      </p:sp>
      <p:sp>
        <p:nvSpPr>
          <p:cNvPr id="6148" name="Rectangle 3"/>
          <p:cNvSpPr>
            <a:spLocks noGrp="1" noChangeArrowheads="1"/>
          </p:cNvSpPr>
          <p:nvPr>
            <p:ph type="body" idx="1"/>
          </p:nvPr>
        </p:nvSpPr>
        <p:spPr>
          <a:xfrm>
            <a:off x="700088" y="4414838"/>
            <a:ext cx="56102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963047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5258EA-4ECA-4904-BF44-895348877773}" type="datetime1">
              <a:rPr lang="en-US" smtClean="0"/>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197D27-6C10-4D9B-83B5-1034CC3301D5}"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408" b="8901"/>
          <a:stretch/>
        </p:blipFill>
        <p:spPr>
          <a:xfrm>
            <a:off x="0" y="-10634"/>
            <a:ext cx="12191999" cy="6879267"/>
          </a:xfrm>
          <a:prstGeom prst="rect">
            <a:avLst/>
          </a:prstGeom>
        </p:spPr>
      </p:pic>
      <p:sp>
        <p:nvSpPr>
          <p:cNvPr id="2" name="Title 1"/>
          <p:cNvSpPr>
            <a:spLocks noGrp="1"/>
          </p:cNvSpPr>
          <p:nvPr>
            <p:ph type="ctrTitle" hasCustomPrompt="1"/>
          </p:nvPr>
        </p:nvSpPr>
        <p:spPr>
          <a:xfrm>
            <a:off x="1751013" y="1219200"/>
            <a:ext cx="8610600" cy="1470025"/>
          </a:xfrm>
        </p:spPr>
        <p:txBody>
          <a:bodyPr>
            <a:normAutofit/>
          </a:bodyPr>
          <a:lstStyle>
            <a:lvl1pPr algn="ctr">
              <a:defRPr sz="4800" b="1">
                <a:solidFill>
                  <a:schemeClr val="bg1"/>
                </a:solidFill>
                <a:latin typeface="Arial" panose="020B0604020202020204" pitchFamily="34" charset="0"/>
                <a:cs typeface="Arial" panose="020B0604020202020204" pitchFamily="34" charset="0"/>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828324" y="2971800"/>
            <a:ext cx="8532178" cy="609600"/>
          </a:xfr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0533" y="5550195"/>
            <a:ext cx="2470468" cy="991794"/>
          </a:xfrm>
          <a:prstGeom prst="rect">
            <a:avLst/>
          </a:prstGeom>
        </p:spPr>
      </p:pic>
    </p:spTree>
    <p:extLst>
      <p:ext uri="{BB962C8B-B14F-4D97-AF65-F5344CB8AC3E}">
        <p14:creationId xmlns:p14="http://schemas.microsoft.com/office/powerpoint/2010/main" val="7369722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1112C-FC42-4161-91DB-352831044BF1}" type="datetime1">
              <a:rPr lang="en-US" smtClean="0"/>
              <a:t>5/21/20</a:t>
            </a:fld>
            <a:endParaRPr lang="en-US" dirty="0"/>
          </a:p>
        </p:txBody>
      </p:sp>
      <p:sp>
        <p:nvSpPr>
          <p:cNvPr id="5" name="Footer Placeholder 4"/>
          <p:cNvSpPr>
            <a:spLocks noGrp="1"/>
          </p:cNvSpPr>
          <p:nvPr>
            <p:ph type="ftr" sz="quarter" idx="11"/>
          </p:nvPr>
        </p:nvSpPr>
        <p:spPr>
          <a:xfrm>
            <a:off x="9294812" y="6356348"/>
            <a:ext cx="2592388" cy="365125"/>
          </a:xfrm>
        </p:spPr>
        <p:txBody>
          <a:bodyPr/>
          <a:lstStyle/>
          <a:p>
            <a:endParaRPr lang="en-US" dirty="0"/>
          </a:p>
        </p:txBody>
      </p:sp>
      <p:sp>
        <p:nvSpPr>
          <p:cNvPr id="6" name="Slide Number Placeholder 5"/>
          <p:cNvSpPr>
            <a:spLocks noGrp="1"/>
          </p:cNvSpPr>
          <p:nvPr>
            <p:ph type="sldNum" sz="quarter" idx="12"/>
          </p:nvPr>
        </p:nvSpPr>
        <p:spPr>
          <a:xfrm>
            <a:off x="5815383" y="6324600"/>
            <a:ext cx="2844059" cy="365125"/>
          </a:xfrm>
        </p:spPr>
        <p:txBody>
          <a:bodyPr/>
          <a:lstStyle/>
          <a:p>
            <a:fld id="{6B197D27-6C10-4D9B-83B5-1034CC3301D5}" type="slidenum">
              <a:rPr lang="en-US" smtClean="0"/>
              <a:t>‹#›</a:t>
            </a:fld>
            <a:endParaRPr lang="en-US" dirty="0"/>
          </a:p>
        </p:txBody>
      </p:sp>
    </p:spTree>
    <p:extLst>
      <p:ext uri="{BB962C8B-B14F-4D97-AF65-F5344CB8AC3E}">
        <p14:creationId xmlns:p14="http://schemas.microsoft.com/office/powerpoint/2010/main" val="15169646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436811" y="1752600"/>
            <a:ext cx="4419601" cy="43735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7085012" y="1752600"/>
            <a:ext cx="4494372" cy="43735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CA70233-7282-4F3F-9CA7-C0FD5A8A8DB8}" type="datetime1">
              <a:rPr lang="en-US" smtClean="0"/>
              <a:t>5/21/20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197D27-6C10-4D9B-83B5-1034CC3301D5}" type="slidenum">
              <a:rPr lang="en-US" smtClean="0"/>
              <a:t>‹#›</a:t>
            </a:fld>
            <a:endParaRPr lang="en-US" dirty="0"/>
          </a:p>
        </p:txBody>
      </p:sp>
    </p:spTree>
    <p:extLst>
      <p:ext uri="{BB962C8B-B14F-4D97-AF65-F5344CB8AC3E}">
        <p14:creationId xmlns:p14="http://schemas.microsoft.com/office/powerpoint/2010/main" val="30514993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041C822-C0E3-42D7-9FD2-F9E1D1CAB490}" type="datetime1">
              <a:rPr lang="en-US" smtClean="0"/>
              <a:t>5/21/20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197D27-6C10-4D9B-83B5-1034CC3301D5}" type="slidenum">
              <a:rPr lang="en-US" smtClean="0"/>
              <a:t>‹#›</a:t>
            </a:fld>
            <a:endParaRPr lang="en-US" dirty="0"/>
          </a:p>
        </p:txBody>
      </p:sp>
    </p:spTree>
    <p:extLst>
      <p:ext uri="{BB962C8B-B14F-4D97-AF65-F5344CB8AC3E}">
        <p14:creationId xmlns:p14="http://schemas.microsoft.com/office/powerpoint/2010/main" val="23627368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94AFD-90F0-4DE5-B378-31AE8B8B92BE}" type="datetime1">
              <a:rPr lang="en-US" smtClean="0"/>
              <a:t>5/21/20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197D27-6C10-4D9B-83B5-1034CC3301D5}" type="slidenum">
              <a:rPr lang="en-US" smtClean="0"/>
              <a:t>‹#›</a:t>
            </a:fld>
            <a:endParaRPr lang="en-US" dirty="0"/>
          </a:p>
        </p:txBody>
      </p:sp>
    </p:spTree>
    <p:extLst>
      <p:ext uri="{BB962C8B-B14F-4D97-AF65-F5344CB8AC3E}">
        <p14:creationId xmlns:p14="http://schemas.microsoft.com/office/powerpoint/2010/main" val="11501644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9420317"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095" y="612775"/>
            <a:ext cx="942031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06248-8595-4EB6-9EF1-76EAB0C8D704}" type="datetime1">
              <a:rPr lang="en-US" smtClean="0"/>
              <a:t>5/21/20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197D27-6C10-4D9B-83B5-1034CC3301D5}" type="slidenum">
              <a:rPr lang="en-US" smtClean="0"/>
              <a:t>‹#›</a:t>
            </a:fld>
            <a:endParaRPr lang="en-US" dirty="0"/>
          </a:p>
        </p:txBody>
      </p:sp>
    </p:spTree>
    <p:extLst>
      <p:ext uri="{BB962C8B-B14F-4D97-AF65-F5344CB8AC3E}">
        <p14:creationId xmlns:p14="http://schemas.microsoft.com/office/powerpoint/2010/main" val="39849344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9748B2-1B84-4B69-AE06-B5E5EB64A1E3}" type="datetime1">
              <a:rPr lang="en-US" smtClean="0"/>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197D27-6C10-4D9B-83B5-1034CC3301D5}" type="slidenum">
              <a:rPr lang="en-US" smtClean="0"/>
              <a:t>‹#›</a:t>
            </a:fld>
            <a:endParaRPr lang="en-US" dirty="0"/>
          </a:p>
        </p:txBody>
      </p:sp>
      <p:sp>
        <p:nvSpPr>
          <p:cNvPr id="7" name="TextBox 6"/>
          <p:cNvSpPr txBox="1"/>
          <p:nvPr userDrawn="1"/>
        </p:nvSpPr>
        <p:spPr>
          <a:xfrm>
            <a:off x="2359024" y="457200"/>
            <a:ext cx="8839200" cy="1938992"/>
          </a:xfrm>
          <a:prstGeom prst="rect">
            <a:avLst/>
          </a:prstGeom>
          <a:noFill/>
        </p:spPr>
        <p:txBody>
          <a:bodyPr wrap="square" rtlCol="0">
            <a:spAutoFit/>
          </a:bodyPr>
          <a:lstStyle/>
          <a:p>
            <a:r>
              <a:rPr lang="en-US" sz="12000" b="1" dirty="0" smtClean="0">
                <a:solidFill>
                  <a:srgbClr val="FF0000"/>
                </a:solidFill>
              </a:rPr>
              <a:t>DO NOT USE</a:t>
            </a:r>
            <a:endParaRPr lang="en-US" sz="12000" b="1" dirty="0">
              <a:solidFill>
                <a:srgbClr val="FF0000"/>
              </a:solidFill>
            </a:endParaRPr>
          </a:p>
        </p:txBody>
      </p:sp>
    </p:spTree>
    <p:extLst>
      <p:ext uri="{BB962C8B-B14F-4D97-AF65-F5344CB8AC3E}">
        <p14:creationId xmlns:p14="http://schemas.microsoft.com/office/powerpoint/2010/main" val="35803214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92035A-F837-4660-A4CF-C695796D158A}" type="datetime1">
              <a:rPr lang="en-US" smtClean="0"/>
              <a:t>5/21/20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197D27-6C10-4D9B-83B5-1034CC3301D5}" type="slidenum">
              <a:rPr lang="en-US" smtClean="0"/>
              <a:t>‹#›</a:t>
            </a:fld>
            <a:endParaRPr lang="en-US" dirty="0"/>
          </a:p>
        </p:txBody>
      </p:sp>
      <p:sp>
        <p:nvSpPr>
          <p:cNvPr id="10" name="TextBox 9"/>
          <p:cNvSpPr txBox="1"/>
          <p:nvPr userDrawn="1"/>
        </p:nvSpPr>
        <p:spPr>
          <a:xfrm>
            <a:off x="2359024" y="457200"/>
            <a:ext cx="8839200" cy="1938992"/>
          </a:xfrm>
          <a:prstGeom prst="rect">
            <a:avLst/>
          </a:prstGeom>
          <a:noFill/>
        </p:spPr>
        <p:txBody>
          <a:bodyPr wrap="square" rtlCol="0">
            <a:spAutoFit/>
          </a:bodyPr>
          <a:lstStyle/>
          <a:p>
            <a:r>
              <a:rPr lang="en-US" sz="12000" b="1" dirty="0" smtClean="0">
                <a:solidFill>
                  <a:srgbClr val="FF0000"/>
                </a:solidFill>
              </a:rPr>
              <a:t>DO NOT USE</a:t>
            </a:r>
            <a:endParaRPr lang="en-US" sz="12000" b="1" dirty="0">
              <a:solidFill>
                <a:srgbClr val="FF0000"/>
              </a:solidFill>
            </a:endParaRPr>
          </a:p>
        </p:txBody>
      </p:sp>
    </p:spTree>
    <p:extLst>
      <p:ext uri="{BB962C8B-B14F-4D97-AF65-F5344CB8AC3E}">
        <p14:creationId xmlns:p14="http://schemas.microsoft.com/office/powerpoint/2010/main" val="11076059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6392C-D9EA-48E7-B052-8FB36B19909C}" type="datetime1">
              <a:rPr lang="en-US" smtClean="0"/>
              <a:t>5/21/20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197D27-6C10-4D9B-83B5-1034CC3301D5}" type="slidenum">
              <a:rPr lang="en-US" smtClean="0"/>
              <a:t>‹#›</a:t>
            </a:fld>
            <a:endParaRPr lang="en-US" dirty="0"/>
          </a:p>
        </p:txBody>
      </p:sp>
      <p:sp>
        <p:nvSpPr>
          <p:cNvPr id="8" name="TextBox 7"/>
          <p:cNvSpPr txBox="1"/>
          <p:nvPr userDrawn="1"/>
        </p:nvSpPr>
        <p:spPr>
          <a:xfrm>
            <a:off x="2359024" y="457200"/>
            <a:ext cx="8839200" cy="1938992"/>
          </a:xfrm>
          <a:prstGeom prst="rect">
            <a:avLst/>
          </a:prstGeom>
          <a:noFill/>
        </p:spPr>
        <p:txBody>
          <a:bodyPr wrap="square" rtlCol="0">
            <a:spAutoFit/>
          </a:bodyPr>
          <a:lstStyle/>
          <a:p>
            <a:r>
              <a:rPr lang="en-US" sz="12000" b="1" dirty="0" smtClean="0">
                <a:solidFill>
                  <a:srgbClr val="FF0000"/>
                </a:solidFill>
              </a:rPr>
              <a:t>DO NOT USE</a:t>
            </a:r>
            <a:endParaRPr lang="en-US" sz="12000" b="1" dirty="0">
              <a:solidFill>
                <a:srgbClr val="FF0000"/>
              </a:solidFill>
            </a:endParaRPr>
          </a:p>
        </p:txBody>
      </p:sp>
    </p:spTree>
    <p:extLst>
      <p:ext uri="{BB962C8B-B14F-4D97-AF65-F5344CB8AC3E}">
        <p14:creationId xmlns:p14="http://schemas.microsoft.com/office/powerpoint/2010/main" val="38771956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36812" y="304800"/>
            <a:ext cx="9464040" cy="13258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423160" y="1749010"/>
            <a:ext cx="9464040" cy="435254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440D6-F092-4EA1-82A8-04F3FD1F6C31}" type="datetime1">
              <a:rPr lang="en-US" smtClean="0"/>
              <a:t>5/21/20</a:t>
            </a:fld>
            <a:endParaRPr lang="en-US" dirty="0"/>
          </a:p>
        </p:txBody>
      </p:sp>
      <p:sp>
        <p:nvSpPr>
          <p:cNvPr id="5" name="Footer Placeholder 4"/>
          <p:cNvSpPr>
            <a:spLocks noGrp="1"/>
          </p:cNvSpPr>
          <p:nvPr>
            <p:ph type="ftr" sz="quarter" idx="3"/>
          </p:nvPr>
        </p:nvSpPr>
        <p:spPr>
          <a:xfrm>
            <a:off x="8027405" y="6356348"/>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672383" y="6356348"/>
            <a:ext cx="284405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B197D27-6C10-4D9B-83B5-1034CC3301D5}" type="slidenum">
              <a:rPr lang="en-US" smtClean="0"/>
              <a:pPr/>
              <a:t>‹#›</a:t>
            </a:fld>
            <a:endParaRPr lang="en-US" dirty="0"/>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8408" r="81686" b="8901"/>
          <a:stretch/>
        </p:blipFill>
        <p:spPr>
          <a:xfrm>
            <a:off x="-13424" y="0"/>
            <a:ext cx="2232837" cy="6879267"/>
          </a:xfrm>
          <a:prstGeom prst="rect">
            <a:avLst/>
          </a:prstGeom>
        </p:spPr>
      </p:pic>
      <p:sp>
        <p:nvSpPr>
          <p:cNvPr id="9" name="TextBox 8"/>
          <p:cNvSpPr txBox="1"/>
          <p:nvPr userDrawn="1"/>
        </p:nvSpPr>
        <p:spPr>
          <a:xfrm>
            <a:off x="171449" y="6101554"/>
            <a:ext cx="1863090" cy="246221"/>
          </a:xfrm>
          <a:prstGeom prst="rect">
            <a:avLst/>
          </a:prstGeom>
          <a:noFill/>
        </p:spPr>
        <p:txBody>
          <a:bodyPr wrap="square" rtlCol="0">
            <a:spAutoFit/>
          </a:bodyPr>
          <a:lstStyle/>
          <a:p>
            <a:r>
              <a:rPr lang="en-US" sz="1000" dirty="0" smtClean="0">
                <a:solidFill>
                  <a:schemeClr val="bg1">
                    <a:lumMod val="95000"/>
                  </a:schemeClr>
                </a:solidFill>
              </a:rPr>
              <a:t>© Harris Beach PLLC</a:t>
            </a:r>
            <a:r>
              <a:rPr lang="en-US" sz="1000" baseline="0" dirty="0" smtClean="0">
                <a:solidFill>
                  <a:schemeClr val="bg1">
                    <a:lumMod val="95000"/>
                  </a:schemeClr>
                </a:solidFill>
              </a:rPr>
              <a:t> 2020</a:t>
            </a:r>
            <a:endParaRPr lang="en-US" sz="1000" dirty="0">
              <a:solidFill>
                <a:schemeClr val="bg1">
                  <a:lumMod val="95000"/>
                </a:schemeClr>
              </a:solidFill>
            </a:endParaRPr>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978390" y="5772980"/>
            <a:ext cx="1908810" cy="765931"/>
          </a:xfrm>
          <a:prstGeom prst="rect">
            <a:avLst/>
          </a:prstGeom>
        </p:spPr>
      </p:pic>
    </p:spTree>
    <p:extLst>
      <p:ext uri="{BB962C8B-B14F-4D97-AF65-F5344CB8AC3E}">
        <p14:creationId xmlns:p14="http://schemas.microsoft.com/office/powerpoint/2010/main" val="2115587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 id="2147483651" r:id="rId7"/>
    <p:sldLayoutId id="2147483653" r:id="rId8"/>
    <p:sldLayoutId id="2147483656" r:id="rId9"/>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6">
            <a:lumMod val="75000"/>
          </a:schemeClr>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6">
            <a:lumMod val="75000"/>
          </a:schemeClr>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22412" y="1371600"/>
            <a:ext cx="9372600" cy="3207198"/>
          </a:xfrm>
        </p:spPr>
        <p:txBody>
          <a:bodyPr>
            <a:normAutofit/>
          </a:bodyPr>
          <a:lstStyle/>
          <a:p>
            <a:pPr algn="ctr">
              <a:lnSpc>
                <a:spcPct val="80000"/>
              </a:lnSpc>
              <a:spcBef>
                <a:spcPct val="50000"/>
              </a:spcBef>
            </a:pPr>
            <a:r>
              <a:rPr lang="en-US" altLang="en-US" dirty="0" smtClean="0">
                <a:solidFill>
                  <a:schemeClr val="bg1"/>
                </a:solidFill>
              </a:rPr>
              <a:t>COVID </a:t>
            </a:r>
            <a:r>
              <a:rPr lang="en-US" altLang="en-US" dirty="0">
                <a:solidFill>
                  <a:schemeClr val="bg1"/>
                </a:solidFill>
              </a:rPr>
              <a:t>Business Response Webinar Series </a:t>
            </a:r>
            <a:r>
              <a:rPr lang="en-US" altLang="en-US" dirty="0">
                <a:solidFill>
                  <a:srgbClr val="E26C25"/>
                </a:solidFill>
              </a:rPr>
              <a:t>Pt.4</a:t>
            </a:r>
            <a:endParaRPr lang="en-US" altLang="en-US" b="1" dirty="0">
              <a:solidFill>
                <a:srgbClr val="E26C25"/>
              </a:solidFill>
            </a:endParaRPr>
          </a:p>
        </p:txBody>
      </p:sp>
      <p:sp>
        <p:nvSpPr>
          <p:cNvPr id="7" name="Rectangle 2"/>
          <p:cNvSpPr txBox="1">
            <a:spLocks noChangeArrowheads="1"/>
          </p:cNvSpPr>
          <p:nvPr/>
        </p:nvSpPr>
        <p:spPr bwMode="auto">
          <a:xfrm>
            <a:off x="150812" y="6274942"/>
            <a:ext cx="1808948"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5000"/>
              </a:lnSpc>
              <a:spcBef>
                <a:spcPct val="0"/>
              </a:spcBef>
              <a:spcAft>
                <a:spcPct val="0"/>
              </a:spcAft>
              <a:defRPr sz="2400">
                <a:solidFill>
                  <a:srgbClr val="003F5F"/>
                </a:solidFill>
                <a:latin typeface="+mj-lt"/>
                <a:ea typeface="+mj-ea"/>
                <a:cs typeface="+mj-cs"/>
              </a:defRPr>
            </a:lvl1pPr>
            <a:lvl2pPr algn="l" rtl="0" eaLnBrk="0" fontAlgn="base" hangingPunct="0">
              <a:lnSpc>
                <a:spcPct val="95000"/>
              </a:lnSpc>
              <a:spcBef>
                <a:spcPct val="0"/>
              </a:spcBef>
              <a:spcAft>
                <a:spcPct val="0"/>
              </a:spcAft>
              <a:defRPr sz="2800">
                <a:solidFill>
                  <a:srgbClr val="003F5F"/>
                </a:solidFill>
                <a:latin typeface="Trebuchet MS" pitchFamily="34" charset="0"/>
                <a:ea typeface="ＭＳ Ｐゴシック" pitchFamily="34" charset="-128"/>
                <a:cs typeface="Arial" pitchFamily="34" charset="0"/>
              </a:defRPr>
            </a:lvl2pPr>
            <a:lvl3pPr algn="l" rtl="0" eaLnBrk="0" fontAlgn="base" hangingPunct="0">
              <a:lnSpc>
                <a:spcPct val="95000"/>
              </a:lnSpc>
              <a:spcBef>
                <a:spcPct val="0"/>
              </a:spcBef>
              <a:spcAft>
                <a:spcPct val="0"/>
              </a:spcAft>
              <a:defRPr sz="2800">
                <a:solidFill>
                  <a:srgbClr val="003F5F"/>
                </a:solidFill>
                <a:latin typeface="Trebuchet MS" pitchFamily="34" charset="0"/>
                <a:ea typeface="ＭＳ Ｐゴシック" pitchFamily="34" charset="-128"/>
                <a:cs typeface="Arial" pitchFamily="34" charset="0"/>
              </a:defRPr>
            </a:lvl3pPr>
            <a:lvl4pPr algn="l" rtl="0" eaLnBrk="0" fontAlgn="base" hangingPunct="0">
              <a:lnSpc>
                <a:spcPct val="95000"/>
              </a:lnSpc>
              <a:spcBef>
                <a:spcPct val="0"/>
              </a:spcBef>
              <a:spcAft>
                <a:spcPct val="0"/>
              </a:spcAft>
              <a:defRPr sz="2800">
                <a:solidFill>
                  <a:srgbClr val="003F5F"/>
                </a:solidFill>
                <a:latin typeface="Trebuchet MS" pitchFamily="34" charset="0"/>
                <a:ea typeface="ＭＳ Ｐゴシック" pitchFamily="34" charset="-128"/>
                <a:cs typeface="Arial" pitchFamily="34" charset="0"/>
              </a:defRPr>
            </a:lvl4pPr>
            <a:lvl5pPr algn="l" rtl="0" eaLnBrk="0" fontAlgn="base" hangingPunct="0">
              <a:lnSpc>
                <a:spcPct val="95000"/>
              </a:lnSpc>
              <a:spcBef>
                <a:spcPct val="0"/>
              </a:spcBef>
              <a:spcAft>
                <a:spcPct val="0"/>
              </a:spcAft>
              <a:defRPr sz="2800">
                <a:solidFill>
                  <a:srgbClr val="003F5F"/>
                </a:solidFill>
                <a:latin typeface="Trebuchet MS" pitchFamily="34" charset="0"/>
                <a:ea typeface="ＭＳ Ｐゴシック" pitchFamily="34" charset="-128"/>
                <a:cs typeface="Arial" pitchFamily="34" charset="0"/>
              </a:defRPr>
            </a:lvl5pPr>
            <a:lvl6pPr marL="457200" algn="l" rtl="0" fontAlgn="base">
              <a:lnSpc>
                <a:spcPct val="95000"/>
              </a:lnSpc>
              <a:spcBef>
                <a:spcPct val="0"/>
              </a:spcBef>
              <a:spcAft>
                <a:spcPct val="0"/>
              </a:spcAft>
              <a:defRPr sz="2800">
                <a:solidFill>
                  <a:srgbClr val="003F5F"/>
                </a:solidFill>
                <a:latin typeface="Trebuchet MS" pitchFamily="34" charset="0"/>
                <a:ea typeface="ＭＳ Ｐゴシック" pitchFamily="34" charset="-128"/>
                <a:cs typeface="Arial" pitchFamily="34" charset="0"/>
              </a:defRPr>
            </a:lvl6pPr>
            <a:lvl7pPr marL="914400" algn="l" rtl="0" fontAlgn="base">
              <a:lnSpc>
                <a:spcPct val="95000"/>
              </a:lnSpc>
              <a:spcBef>
                <a:spcPct val="0"/>
              </a:spcBef>
              <a:spcAft>
                <a:spcPct val="0"/>
              </a:spcAft>
              <a:defRPr sz="2800">
                <a:solidFill>
                  <a:srgbClr val="003F5F"/>
                </a:solidFill>
                <a:latin typeface="Trebuchet MS" pitchFamily="34" charset="0"/>
                <a:ea typeface="ＭＳ Ｐゴシック" pitchFamily="34" charset="-128"/>
                <a:cs typeface="Arial" pitchFamily="34" charset="0"/>
              </a:defRPr>
            </a:lvl7pPr>
            <a:lvl8pPr marL="1371600" algn="l" rtl="0" fontAlgn="base">
              <a:lnSpc>
                <a:spcPct val="95000"/>
              </a:lnSpc>
              <a:spcBef>
                <a:spcPct val="0"/>
              </a:spcBef>
              <a:spcAft>
                <a:spcPct val="0"/>
              </a:spcAft>
              <a:defRPr sz="2800">
                <a:solidFill>
                  <a:srgbClr val="003F5F"/>
                </a:solidFill>
                <a:latin typeface="Trebuchet MS" pitchFamily="34" charset="0"/>
                <a:ea typeface="ＭＳ Ｐゴシック" pitchFamily="34" charset="-128"/>
                <a:cs typeface="Arial" pitchFamily="34" charset="0"/>
              </a:defRPr>
            </a:lvl8pPr>
            <a:lvl9pPr marL="1828800" algn="l" rtl="0" fontAlgn="base">
              <a:lnSpc>
                <a:spcPct val="95000"/>
              </a:lnSpc>
              <a:spcBef>
                <a:spcPct val="0"/>
              </a:spcBef>
              <a:spcAft>
                <a:spcPct val="0"/>
              </a:spcAft>
              <a:defRPr sz="2800">
                <a:solidFill>
                  <a:srgbClr val="003F5F"/>
                </a:solidFill>
                <a:latin typeface="Trebuchet MS" pitchFamily="34" charset="0"/>
                <a:ea typeface="ＭＳ Ｐゴシック" pitchFamily="34" charset="-128"/>
                <a:cs typeface="Arial" pitchFamily="34" charset="0"/>
              </a:defRPr>
            </a:lvl9pPr>
          </a:lstStyle>
          <a:p>
            <a:pPr>
              <a:lnSpc>
                <a:spcPct val="80000"/>
              </a:lnSpc>
              <a:spcBef>
                <a:spcPct val="50000"/>
              </a:spcBef>
            </a:pPr>
            <a:r>
              <a:rPr lang="en-US" altLang="en-US" sz="1200" kern="0" dirty="0">
                <a:solidFill>
                  <a:schemeClr val="bg1"/>
                </a:solidFill>
              </a:rPr>
              <a:t>Thursday, </a:t>
            </a:r>
            <a:r>
              <a:rPr lang="en-US" altLang="en-US" sz="1200" kern="0">
                <a:solidFill>
                  <a:schemeClr val="bg1"/>
                </a:solidFill>
              </a:rPr>
              <a:t>May </a:t>
            </a:r>
            <a:r>
              <a:rPr lang="en-US" altLang="en-US" sz="1200" kern="0" smtClean="0">
                <a:solidFill>
                  <a:schemeClr val="bg1"/>
                </a:solidFill>
              </a:rPr>
              <a:t>21, </a:t>
            </a:r>
            <a:r>
              <a:rPr lang="en-US" altLang="en-US" sz="1200" kern="0" dirty="0">
                <a:solidFill>
                  <a:schemeClr val="bg1"/>
                </a:solidFill>
              </a:rPr>
              <a:t>2020</a:t>
            </a:r>
          </a:p>
          <a:p>
            <a:pPr>
              <a:lnSpc>
                <a:spcPct val="80000"/>
              </a:lnSpc>
              <a:spcBef>
                <a:spcPct val="50000"/>
              </a:spcBef>
            </a:pPr>
            <a:r>
              <a:rPr lang="en-US" altLang="en-US" sz="1200" kern="0" dirty="0">
                <a:solidFill>
                  <a:schemeClr val="bg1"/>
                </a:solidFill>
              </a:rPr>
              <a:t>10:00-11:30AM</a:t>
            </a:r>
          </a:p>
        </p:txBody>
      </p:sp>
      <p:sp>
        <p:nvSpPr>
          <p:cNvPr id="8" name="Rectangle 2"/>
          <p:cNvSpPr txBox="1">
            <a:spLocks noChangeArrowheads="1"/>
          </p:cNvSpPr>
          <p:nvPr/>
        </p:nvSpPr>
        <p:spPr bwMode="auto">
          <a:xfrm>
            <a:off x="3426854" y="3810000"/>
            <a:ext cx="5332984"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5000"/>
              </a:lnSpc>
              <a:spcBef>
                <a:spcPct val="0"/>
              </a:spcBef>
              <a:spcAft>
                <a:spcPct val="0"/>
              </a:spcAft>
              <a:defRPr sz="2400">
                <a:solidFill>
                  <a:srgbClr val="003F5F"/>
                </a:solidFill>
                <a:latin typeface="+mj-lt"/>
                <a:ea typeface="+mj-ea"/>
                <a:cs typeface="+mj-cs"/>
              </a:defRPr>
            </a:lvl1pPr>
            <a:lvl2pPr algn="l" rtl="0" eaLnBrk="0" fontAlgn="base" hangingPunct="0">
              <a:lnSpc>
                <a:spcPct val="95000"/>
              </a:lnSpc>
              <a:spcBef>
                <a:spcPct val="0"/>
              </a:spcBef>
              <a:spcAft>
                <a:spcPct val="0"/>
              </a:spcAft>
              <a:defRPr sz="2800">
                <a:solidFill>
                  <a:srgbClr val="003F5F"/>
                </a:solidFill>
                <a:latin typeface="Trebuchet MS" pitchFamily="34" charset="0"/>
                <a:ea typeface="ＭＳ Ｐゴシック" pitchFamily="34" charset="-128"/>
                <a:cs typeface="Arial" pitchFamily="34" charset="0"/>
              </a:defRPr>
            </a:lvl2pPr>
            <a:lvl3pPr algn="l" rtl="0" eaLnBrk="0" fontAlgn="base" hangingPunct="0">
              <a:lnSpc>
                <a:spcPct val="95000"/>
              </a:lnSpc>
              <a:spcBef>
                <a:spcPct val="0"/>
              </a:spcBef>
              <a:spcAft>
                <a:spcPct val="0"/>
              </a:spcAft>
              <a:defRPr sz="2800">
                <a:solidFill>
                  <a:srgbClr val="003F5F"/>
                </a:solidFill>
                <a:latin typeface="Trebuchet MS" pitchFamily="34" charset="0"/>
                <a:ea typeface="ＭＳ Ｐゴシック" pitchFamily="34" charset="-128"/>
                <a:cs typeface="Arial" pitchFamily="34" charset="0"/>
              </a:defRPr>
            </a:lvl3pPr>
            <a:lvl4pPr algn="l" rtl="0" eaLnBrk="0" fontAlgn="base" hangingPunct="0">
              <a:lnSpc>
                <a:spcPct val="95000"/>
              </a:lnSpc>
              <a:spcBef>
                <a:spcPct val="0"/>
              </a:spcBef>
              <a:spcAft>
                <a:spcPct val="0"/>
              </a:spcAft>
              <a:defRPr sz="2800">
                <a:solidFill>
                  <a:srgbClr val="003F5F"/>
                </a:solidFill>
                <a:latin typeface="Trebuchet MS" pitchFamily="34" charset="0"/>
                <a:ea typeface="ＭＳ Ｐゴシック" pitchFamily="34" charset="-128"/>
                <a:cs typeface="Arial" pitchFamily="34" charset="0"/>
              </a:defRPr>
            </a:lvl4pPr>
            <a:lvl5pPr algn="l" rtl="0" eaLnBrk="0" fontAlgn="base" hangingPunct="0">
              <a:lnSpc>
                <a:spcPct val="95000"/>
              </a:lnSpc>
              <a:spcBef>
                <a:spcPct val="0"/>
              </a:spcBef>
              <a:spcAft>
                <a:spcPct val="0"/>
              </a:spcAft>
              <a:defRPr sz="2800">
                <a:solidFill>
                  <a:srgbClr val="003F5F"/>
                </a:solidFill>
                <a:latin typeface="Trebuchet MS" pitchFamily="34" charset="0"/>
                <a:ea typeface="ＭＳ Ｐゴシック" pitchFamily="34" charset="-128"/>
                <a:cs typeface="Arial" pitchFamily="34" charset="0"/>
              </a:defRPr>
            </a:lvl5pPr>
            <a:lvl6pPr marL="457200" algn="l" rtl="0" fontAlgn="base">
              <a:lnSpc>
                <a:spcPct val="95000"/>
              </a:lnSpc>
              <a:spcBef>
                <a:spcPct val="0"/>
              </a:spcBef>
              <a:spcAft>
                <a:spcPct val="0"/>
              </a:spcAft>
              <a:defRPr sz="2800">
                <a:solidFill>
                  <a:srgbClr val="003F5F"/>
                </a:solidFill>
                <a:latin typeface="Trebuchet MS" pitchFamily="34" charset="0"/>
                <a:ea typeface="ＭＳ Ｐゴシック" pitchFamily="34" charset="-128"/>
                <a:cs typeface="Arial" pitchFamily="34" charset="0"/>
              </a:defRPr>
            </a:lvl6pPr>
            <a:lvl7pPr marL="914400" algn="l" rtl="0" fontAlgn="base">
              <a:lnSpc>
                <a:spcPct val="95000"/>
              </a:lnSpc>
              <a:spcBef>
                <a:spcPct val="0"/>
              </a:spcBef>
              <a:spcAft>
                <a:spcPct val="0"/>
              </a:spcAft>
              <a:defRPr sz="2800">
                <a:solidFill>
                  <a:srgbClr val="003F5F"/>
                </a:solidFill>
                <a:latin typeface="Trebuchet MS" pitchFamily="34" charset="0"/>
                <a:ea typeface="ＭＳ Ｐゴシック" pitchFamily="34" charset="-128"/>
                <a:cs typeface="Arial" pitchFamily="34" charset="0"/>
              </a:defRPr>
            </a:lvl7pPr>
            <a:lvl8pPr marL="1371600" algn="l" rtl="0" fontAlgn="base">
              <a:lnSpc>
                <a:spcPct val="95000"/>
              </a:lnSpc>
              <a:spcBef>
                <a:spcPct val="0"/>
              </a:spcBef>
              <a:spcAft>
                <a:spcPct val="0"/>
              </a:spcAft>
              <a:defRPr sz="2800">
                <a:solidFill>
                  <a:srgbClr val="003F5F"/>
                </a:solidFill>
                <a:latin typeface="Trebuchet MS" pitchFamily="34" charset="0"/>
                <a:ea typeface="ＭＳ Ｐゴシック" pitchFamily="34" charset="-128"/>
                <a:cs typeface="Arial" pitchFamily="34" charset="0"/>
              </a:defRPr>
            </a:lvl8pPr>
            <a:lvl9pPr marL="1828800" algn="l" rtl="0" fontAlgn="base">
              <a:lnSpc>
                <a:spcPct val="95000"/>
              </a:lnSpc>
              <a:spcBef>
                <a:spcPct val="0"/>
              </a:spcBef>
              <a:spcAft>
                <a:spcPct val="0"/>
              </a:spcAft>
              <a:defRPr sz="2800">
                <a:solidFill>
                  <a:srgbClr val="003F5F"/>
                </a:solidFill>
                <a:latin typeface="Trebuchet MS" pitchFamily="34" charset="0"/>
                <a:ea typeface="ＭＳ Ｐゴシック" pitchFamily="34" charset="-128"/>
                <a:cs typeface="Arial" pitchFamily="34" charset="0"/>
              </a:defRPr>
            </a:lvl9pPr>
          </a:lstStyle>
          <a:p>
            <a:pPr algn="ctr">
              <a:lnSpc>
                <a:spcPct val="80000"/>
              </a:lnSpc>
              <a:spcBef>
                <a:spcPct val="50000"/>
              </a:spcBef>
            </a:pPr>
            <a:r>
              <a:rPr lang="en-US" altLang="en-US" sz="1200" kern="0" dirty="0">
                <a:solidFill>
                  <a:schemeClr val="bg1"/>
                </a:solidFill>
              </a:rPr>
              <a:t>Further Discussion and Information on PPP Loan Forgiveness</a:t>
            </a:r>
          </a:p>
        </p:txBody>
      </p:sp>
      <p:pic>
        <p:nvPicPr>
          <p:cNvPr id="3" name="Picture 2"/>
          <p:cNvPicPr>
            <a:picLocks noChangeAspect="1"/>
          </p:cNvPicPr>
          <p:nvPr/>
        </p:nvPicPr>
        <p:blipFill>
          <a:blip r:embed="rId3"/>
          <a:stretch>
            <a:fillRect/>
          </a:stretch>
        </p:blipFill>
        <p:spPr>
          <a:xfrm>
            <a:off x="186010" y="5726724"/>
            <a:ext cx="2250802" cy="348923"/>
          </a:xfrm>
          <a:prstGeom prst="rect">
            <a:avLst/>
          </a:prstGeom>
        </p:spPr>
      </p:pic>
      <p:pic>
        <p:nvPicPr>
          <p:cNvPr id="4" name="Picture 3"/>
          <p:cNvPicPr>
            <a:picLocks noChangeAspect="1"/>
          </p:cNvPicPr>
          <p:nvPr/>
        </p:nvPicPr>
        <p:blipFill>
          <a:blip r:embed="rId4"/>
          <a:stretch>
            <a:fillRect/>
          </a:stretch>
        </p:blipFill>
        <p:spPr>
          <a:xfrm>
            <a:off x="150812" y="4401949"/>
            <a:ext cx="1790700" cy="1125480"/>
          </a:xfrm>
          <a:prstGeom prst="rect">
            <a:avLst/>
          </a:prstGeom>
        </p:spPr>
      </p:pic>
    </p:spTree>
    <p:extLst>
      <p:ext uri="{BB962C8B-B14F-4D97-AF65-F5344CB8AC3E}">
        <p14:creationId xmlns:p14="http://schemas.microsoft.com/office/powerpoint/2010/main" val="122878359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lstStyle/>
          <a:p>
            <a:r>
              <a:rPr lang="en-US" dirty="0" smtClean="0"/>
              <a:t>How does an employee that is on leave under the </a:t>
            </a:r>
            <a:r>
              <a:rPr lang="en-US" dirty="0" err="1" smtClean="0"/>
              <a:t>FFCRA</a:t>
            </a:r>
            <a:r>
              <a:rPr lang="en-US" dirty="0" smtClean="0"/>
              <a:t> affect forgiveness calculations under the PPP?  </a:t>
            </a:r>
            <a:endParaRPr lang="en-US" dirty="0"/>
          </a:p>
        </p:txBody>
      </p:sp>
      <p:sp>
        <p:nvSpPr>
          <p:cNvPr id="4" name="Slide Number Placeholder 3"/>
          <p:cNvSpPr>
            <a:spLocks noGrp="1"/>
          </p:cNvSpPr>
          <p:nvPr>
            <p:ph type="sldNum" sz="quarter" idx="12"/>
          </p:nvPr>
        </p:nvSpPr>
        <p:spPr/>
        <p:txBody>
          <a:bodyPr/>
          <a:lstStyle/>
          <a:p>
            <a:fld id="{6B197D27-6C10-4D9B-83B5-1034CC3301D5}" type="slidenum">
              <a:rPr lang="en-US" smtClean="0"/>
              <a:t>10</a:t>
            </a:fld>
            <a:endParaRPr lang="en-US" dirty="0"/>
          </a:p>
        </p:txBody>
      </p:sp>
    </p:spTree>
    <p:extLst>
      <p:ext uri="{BB962C8B-B14F-4D97-AF65-F5344CB8AC3E}">
        <p14:creationId xmlns:p14="http://schemas.microsoft.com/office/powerpoint/2010/main" val="1886497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6812" y="1447800"/>
            <a:ext cx="9464040" cy="4352544"/>
          </a:xfrm>
        </p:spPr>
        <p:txBody>
          <a:bodyPr>
            <a:normAutofit/>
          </a:bodyPr>
          <a:lstStyle/>
          <a:p>
            <a:pPr marL="0" indent="0">
              <a:buNone/>
            </a:pPr>
            <a:r>
              <a:rPr lang="en-US" sz="1200" dirty="0"/>
              <a:t> </a:t>
            </a:r>
          </a:p>
          <a:p>
            <a:pPr marL="0" indent="0">
              <a:lnSpc>
                <a:spcPct val="100000"/>
              </a:lnSpc>
              <a:spcBef>
                <a:spcPts val="0"/>
              </a:spcBef>
              <a:buNone/>
            </a:pPr>
            <a:r>
              <a:rPr lang="en-US" dirty="0" smtClean="0"/>
              <a:t>The </a:t>
            </a:r>
            <a:r>
              <a:rPr lang="en-US" dirty="0"/>
              <a:t>information provided in this presentation does not, and is not intended to, constitute legal advice; instead, all information, content, and materials provided are for general informational purposes </a:t>
            </a:r>
            <a:r>
              <a:rPr lang="en-US" dirty="0" smtClean="0"/>
              <a:t>only.</a:t>
            </a:r>
            <a:r>
              <a:rPr lang="en-US" dirty="0"/>
              <a:t> </a:t>
            </a:r>
            <a:r>
              <a:rPr lang="en-US" dirty="0" smtClean="0"/>
              <a:t>Attendees </a:t>
            </a:r>
            <a:r>
              <a:rPr lang="en-US" dirty="0"/>
              <a:t>should contact their attorney to obtain advice with respect to any particular legal </a:t>
            </a:r>
            <a:r>
              <a:rPr lang="en-US" dirty="0" smtClean="0"/>
              <a:t>matter.</a:t>
            </a:r>
            <a:r>
              <a:rPr lang="en-US" dirty="0"/>
              <a:t> </a:t>
            </a:r>
            <a:r>
              <a:rPr lang="en-US" dirty="0" smtClean="0"/>
              <a:t>No </a:t>
            </a:r>
            <a:r>
              <a:rPr lang="en-US" dirty="0"/>
              <a:t>attendee should act or refrain from acting on the basis of information provided in this presentation without first seeking legal advice from their (or their company’s) counsel.  </a:t>
            </a:r>
          </a:p>
          <a:p>
            <a:endParaRPr lang="en-US" sz="1200" dirty="0"/>
          </a:p>
        </p:txBody>
      </p:sp>
      <p:sp>
        <p:nvSpPr>
          <p:cNvPr id="4" name="Title 1"/>
          <p:cNvSpPr>
            <a:spLocks noGrp="1"/>
          </p:cNvSpPr>
          <p:nvPr>
            <p:ph type="title"/>
          </p:nvPr>
        </p:nvSpPr>
        <p:spPr>
          <a:xfrm>
            <a:off x="2436812" y="304800"/>
            <a:ext cx="9464040" cy="1325880"/>
          </a:xfrm>
        </p:spPr>
        <p:txBody>
          <a:bodyPr/>
          <a:lstStyle/>
          <a:p>
            <a:r>
              <a:rPr lang="en-US" dirty="0"/>
              <a:t>Important Disclaimer:</a:t>
            </a:r>
          </a:p>
        </p:txBody>
      </p:sp>
      <p:sp>
        <p:nvSpPr>
          <p:cNvPr id="2" name="Slide Number Placeholder 1"/>
          <p:cNvSpPr>
            <a:spLocks noGrp="1"/>
          </p:cNvSpPr>
          <p:nvPr>
            <p:ph type="sldNum" sz="quarter" idx="12"/>
          </p:nvPr>
        </p:nvSpPr>
        <p:spPr/>
        <p:txBody>
          <a:bodyPr/>
          <a:lstStyle/>
          <a:p>
            <a:fld id="{6B197D27-6C10-4D9B-83B5-1034CC3301D5}" type="slidenum">
              <a:rPr lang="en-US" smtClean="0"/>
              <a:t>11</a:t>
            </a:fld>
            <a:endParaRPr lang="en-US" dirty="0"/>
          </a:p>
        </p:txBody>
      </p:sp>
    </p:spTree>
    <p:extLst>
      <p:ext uri="{BB962C8B-B14F-4D97-AF65-F5344CB8AC3E}">
        <p14:creationId xmlns:p14="http://schemas.microsoft.com/office/powerpoint/2010/main" val="4211044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dirty="0" smtClean="0">
              <a:solidFill>
                <a:schemeClr val="accent6">
                  <a:lumMod val="75000"/>
                </a:schemeClr>
              </a:solidFill>
            </a:endParaRPr>
          </a:p>
          <a:p>
            <a:pPr marL="0" indent="0" algn="ctr">
              <a:buNone/>
            </a:pPr>
            <a:endParaRPr lang="en-US" sz="4000" dirty="0">
              <a:solidFill>
                <a:schemeClr val="accent6">
                  <a:lumMod val="75000"/>
                </a:schemeClr>
              </a:solidFill>
            </a:endParaRPr>
          </a:p>
          <a:p>
            <a:pPr marL="0" indent="0" algn="ctr">
              <a:buNone/>
            </a:pPr>
            <a:r>
              <a:rPr lang="en-US" sz="4000" b="1" dirty="0" smtClean="0">
                <a:solidFill>
                  <a:schemeClr val="accent6">
                    <a:lumMod val="75000"/>
                  </a:schemeClr>
                </a:solidFill>
              </a:rPr>
              <a:t>Questions?</a:t>
            </a:r>
          </a:p>
          <a:p>
            <a:pPr marL="0" indent="0" algn="ctr">
              <a:buNone/>
            </a:pPr>
            <a:endParaRPr lang="en-US" sz="4000"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6B197D27-6C10-4D9B-83B5-1034CC3301D5}" type="slidenum">
              <a:rPr lang="en-US" smtClean="0"/>
              <a:t>12</a:t>
            </a:fld>
            <a:endParaRPr lang="en-US" dirty="0"/>
          </a:p>
        </p:txBody>
      </p:sp>
    </p:spTree>
    <p:extLst>
      <p:ext uri="{BB962C8B-B14F-4D97-AF65-F5344CB8AC3E}">
        <p14:creationId xmlns:p14="http://schemas.microsoft.com/office/powerpoint/2010/main" val="2251557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Weeks Webinar</a:t>
            </a:r>
            <a:endParaRPr lang="en-US" dirty="0"/>
          </a:p>
        </p:txBody>
      </p:sp>
      <p:sp>
        <p:nvSpPr>
          <p:cNvPr id="3" name="Content Placeholder 2"/>
          <p:cNvSpPr>
            <a:spLocks noGrp="1"/>
          </p:cNvSpPr>
          <p:nvPr>
            <p:ph idx="1"/>
          </p:nvPr>
        </p:nvSpPr>
        <p:spPr>
          <a:xfrm>
            <a:off x="2436812" y="2438400"/>
            <a:ext cx="9464040" cy="2743200"/>
          </a:xfrm>
        </p:spPr>
        <p:txBody>
          <a:bodyPr>
            <a:normAutofit/>
          </a:bodyPr>
          <a:lstStyle/>
          <a:p>
            <a:pPr marL="0" indent="0" algn="ctr">
              <a:buNone/>
            </a:pPr>
            <a:r>
              <a:rPr lang="en-US" sz="4000" b="1" dirty="0" smtClean="0"/>
              <a:t>Topic:</a:t>
            </a:r>
          </a:p>
          <a:p>
            <a:pPr marL="0" indent="0" algn="ctr">
              <a:buNone/>
            </a:pPr>
            <a:r>
              <a:rPr lang="en-US" sz="4000" b="1" dirty="0" smtClean="0">
                <a:solidFill>
                  <a:schemeClr val="accent6">
                    <a:lumMod val="75000"/>
                  </a:schemeClr>
                </a:solidFill>
              </a:rPr>
              <a:t>Re-Opening </a:t>
            </a:r>
            <a:r>
              <a:rPr lang="en-US" sz="4000" b="1" dirty="0">
                <a:solidFill>
                  <a:schemeClr val="accent6">
                    <a:lumMod val="75000"/>
                  </a:schemeClr>
                </a:solidFill>
              </a:rPr>
              <a:t>Procedures for Manufacturing </a:t>
            </a:r>
            <a:r>
              <a:rPr lang="en-US" sz="4000" b="1" dirty="0" smtClean="0">
                <a:solidFill>
                  <a:schemeClr val="accent6">
                    <a:lumMod val="75000"/>
                  </a:schemeClr>
                </a:solidFill>
              </a:rPr>
              <a:t>Companies</a:t>
            </a:r>
            <a:endParaRPr lang="en-US" sz="4000"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6B197D27-6C10-4D9B-83B5-1034CC3301D5}" type="slidenum">
              <a:rPr lang="en-US" smtClean="0"/>
              <a:t>13</a:t>
            </a:fld>
            <a:endParaRPr lang="en-US" dirty="0"/>
          </a:p>
        </p:txBody>
      </p:sp>
    </p:spTree>
    <p:extLst>
      <p:ext uri="{BB962C8B-B14F-4D97-AF65-F5344CB8AC3E}">
        <p14:creationId xmlns:p14="http://schemas.microsoft.com/office/powerpoint/2010/main" val="1450012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 Forgiveness</a:t>
            </a:r>
            <a:endParaRPr lang="en-US" dirty="0"/>
          </a:p>
        </p:txBody>
      </p:sp>
      <p:sp>
        <p:nvSpPr>
          <p:cNvPr id="3" name="Content Placeholder 2"/>
          <p:cNvSpPr>
            <a:spLocks noGrp="1"/>
          </p:cNvSpPr>
          <p:nvPr>
            <p:ph idx="1"/>
          </p:nvPr>
        </p:nvSpPr>
        <p:spPr>
          <a:xfrm>
            <a:off x="2423160" y="1295400"/>
            <a:ext cx="9464040" cy="4806154"/>
          </a:xfrm>
        </p:spPr>
        <p:txBody>
          <a:bodyPr>
            <a:normAutofit/>
          </a:bodyPr>
          <a:lstStyle/>
          <a:p>
            <a:r>
              <a:rPr lang="en-US" sz="2400" dirty="0" smtClean="0"/>
              <a:t>SBA/Treasury have still not issued rules on PPP Loan Forgiveness, but they did issue the Forgiveness Application.</a:t>
            </a:r>
          </a:p>
          <a:p>
            <a:r>
              <a:rPr lang="en-US" sz="2400" dirty="0"/>
              <a:t>Forgiveness </a:t>
            </a:r>
            <a:r>
              <a:rPr lang="en-US" sz="2400" dirty="0" smtClean="0"/>
              <a:t>amount will equal the sum of the costs incurred or payments </a:t>
            </a:r>
            <a:r>
              <a:rPr lang="en-US" sz="2400" dirty="0"/>
              <a:t>made during the 8 week period commencing on the date you receive the PPP </a:t>
            </a:r>
            <a:r>
              <a:rPr lang="en-US" sz="2400" dirty="0" smtClean="0"/>
              <a:t>loan on the following: </a:t>
            </a:r>
          </a:p>
          <a:p>
            <a:pPr lvl="1"/>
            <a:r>
              <a:rPr lang="en-US" sz="2000" dirty="0" smtClean="0"/>
              <a:t>Payroll costs; </a:t>
            </a:r>
          </a:p>
          <a:p>
            <a:pPr lvl="1"/>
            <a:r>
              <a:rPr lang="en-US" sz="2000" dirty="0" smtClean="0"/>
              <a:t>Interest </a:t>
            </a:r>
            <a:r>
              <a:rPr lang="en-US" sz="2000" dirty="0"/>
              <a:t>on any covered mortgage obligation; </a:t>
            </a:r>
            <a:endParaRPr lang="en-US" sz="2000" dirty="0" smtClean="0"/>
          </a:p>
          <a:p>
            <a:pPr lvl="1"/>
            <a:r>
              <a:rPr lang="en-US" sz="2000" dirty="0" smtClean="0"/>
              <a:t>Covered business rent/lease obligation (real or personal property); </a:t>
            </a:r>
            <a:r>
              <a:rPr lang="en-US" sz="2000" dirty="0"/>
              <a:t>and </a:t>
            </a:r>
            <a:endParaRPr lang="en-US" sz="2000" dirty="0" smtClean="0"/>
          </a:p>
          <a:p>
            <a:pPr lvl="1"/>
            <a:r>
              <a:rPr lang="en-US" sz="2000" dirty="0" smtClean="0"/>
              <a:t>Covered </a:t>
            </a:r>
            <a:r>
              <a:rPr lang="en-US" sz="2000" dirty="0"/>
              <a:t>utility </a:t>
            </a:r>
            <a:r>
              <a:rPr lang="en-US" sz="2000" dirty="0" smtClean="0"/>
              <a:t>payments (service </a:t>
            </a:r>
            <a:r>
              <a:rPr lang="en-US" sz="2000" dirty="0"/>
              <a:t>for the distribution of electricity, gas, water</a:t>
            </a:r>
            <a:r>
              <a:rPr lang="en-US" sz="2000" dirty="0" smtClean="0"/>
              <a:t>, transportation</a:t>
            </a:r>
            <a:r>
              <a:rPr lang="en-US" sz="2000" dirty="0"/>
              <a:t>, telephone, or internet </a:t>
            </a:r>
            <a:r>
              <a:rPr lang="en-US" sz="2000" dirty="0" smtClean="0"/>
              <a:t>access).</a:t>
            </a:r>
          </a:p>
          <a:p>
            <a:r>
              <a:rPr lang="en-US" sz="2400" dirty="0" smtClean="0"/>
              <a:t>75% of forgiveness amount must consist of payroll costs.</a:t>
            </a:r>
            <a:endParaRPr lang="en-US" sz="2400" dirty="0"/>
          </a:p>
        </p:txBody>
      </p:sp>
      <p:sp>
        <p:nvSpPr>
          <p:cNvPr id="4" name="Slide Number Placeholder 3"/>
          <p:cNvSpPr>
            <a:spLocks noGrp="1"/>
          </p:cNvSpPr>
          <p:nvPr>
            <p:ph type="sldNum" sz="quarter" idx="12"/>
          </p:nvPr>
        </p:nvSpPr>
        <p:spPr/>
        <p:txBody>
          <a:bodyPr/>
          <a:lstStyle/>
          <a:p>
            <a:fld id="{6B197D27-6C10-4D9B-83B5-1034CC3301D5}" type="slidenum">
              <a:rPr lang="en-US" smtClean="0"/>
              <a:t>2</a:t>
            </a:fld>
            <a:endParaRPr lang="en-US" dirty="0"/>
          </a:p>
        </p:txBody>
      </p:sp>
    </p:spTree>
    <p:extLst>
      <p:ext uri="{BB962C8B-B14F-4D97-AF65-F5344CB8AC3E}">
        <p14:creationId xmlns:p14="http://schemas.microsoft.com/office/powerpoint/2010/main" val="3853802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 Forgiveness</a:t>
            </a:r>
            <a:endParaRPr lang="en-US" dirty="0"/>
          </a:p>
        </p:txBody>
      </p:sp>
      <p:sp>
        <p:nvSpPr>
          <p:cNvPr id="3" name="Content Placeholder 2"/>
          <p:cNvSpPr>
            <a:spLocks noGrp="1"/>
          </p:cNvSpPr>
          <p:nvPr>
            <p:ph idx="1"/>
          </p:nvPr>
        </p:nvSpPr>
        <p:spPr>
          <a:xfrm>
            <a:off x="2423160" y="1524000"/>
            <a:ext cx="9464040" cy="4577554"/>
          </a:xfrm>
        </p:spPr>
        <p:txBody>
          <a:bodyPr>
            <a:normAutofit/>
          </a:bodyPr>
          <a:lstStyle/>
          <a:p>
            <a:r>
              <a:rPr lang="en-US" sz="2400" dirty="0" smtClean="0"/>
              <a:t>“Payroll costs” include:</a:t>
            </a:r>
          </a:p>
          <a:p>
            <a:pPr lvl="1"/>
            <a:r>
              <a:rPr lang="en-US" sz="2000" dirty="0" smtClean="0"/>
              <a:t>Wages, salaries, PTO, etc., capped at $15,385 per employee.  </a:t>
            </a:r>
          </a:p>
          <a:p>
            <a:pPr lvl="1"/>
            <a:r>
              <a:rPr lang="en-US" sz="2000" dirty="0" smtClean="0"/>
              <a:t>Employer </a:t>
            </a:r>
            <a:r>
              <a:rPr lang="en-US" sz="2000" dirty="0"/>
              <a:t>contributions for employee health insurance, </a:t>
            </a:r>
            <a:r>
              <a:rPr lang="en-US" sz="2000" dirty="0" smtClean="0"/>
              <a:t>including employer </a:t>
            </a:r>
            <a:r>
              <a:rPr lang="en-US" sz="2000" dirty="0"/>
              <a:t>contributions to a self-insured, employer-sponsored group health plan, but excluding any pre-tax or after </a:t>
            </a:r>
            <a:r>
              <a:rPr lang="en-US" sz="2000" dirty="0" smtClean="0"/>
              <a:t>tax contributions </a:t>
            </a:r>
            <a:r>
              <a:rPr lang="en-US" sz="2000" dirty="0"/>
              <a:t>by employees.</a:t>
            </a:r>
          </a:p>
          <a:p>
            <a:pPr lvl="1"/>
            <a:r>
              <a:rPr lang="en-US" sz="2000" dirty="0" smtClean="0"/>
              <a:t>Employer </a:t>
            </a:r>
            <a:r>
              <a:rPr lang="en-US" sz="2000" dirty="0"/>
              <a:t>contributions to employee retirement plans, </a:t>
            </a:r>
            <a:r>
              <a:rPr lang="en-US" sz="2000" dirty="0" smtClean="0"/>
              <a:t>excluding any </a:t>
            </a:r>
            <a:r>
              <a:rPr lang="en-US" sz="2000" dirty="0"/>
              <a:t>pre-tax or after-tax contributions by employees.</a:t>
            </a:r>
          </a:p>
          <a:p>
            <a:pPr lvl="1"/>
            <a:r>
              <a:rPr lang="en-US" sz="2000" dirty="0" smtClean="0"/>
              <a:t>Employer </a:t>
            </a:r>
            <a:r>
              <a:rPr lang="en-US" sz="2000" dirty="0"/>
              <a:t>state and local taxes assessed on employee </a:t>
            </a:r>
            <a:r>
              <a:rPr lang="en-US" sz="2000" dirty="0" smtClean="0"/>
              <a:t>compensation (</a:t>
            </a:r>
            <a:r>
              <a:rPr lang="en-US" sz="2000" dirty="0"/>
              <a:t>e.g., state unemployment insurance tax); </a:t>
            </a:r>
            <a:r>
              <a:rPr lang="en-US" sz="2000" dirty="0" smtClean="0"/>
              <a:t>excluding </a:t>
            </a:r>
            <a:r>
              <a:rPr lang="en-US" sz="2000" dirty="0"/>
              <a:t>any taxes withheld from employee earnings.</a:t>
            </a:r>
          </a:p>
          <a:p>
            <a:pPr lvl="1"/>
            <a:r>
              <a:rPr lang="en-US" sz="2000" dirty="0" smtClean="0"/>
              <a:t>Any </a:t>
            </a:r>
            <a:r>
              <a:rPr lang="en-US" sz="2000" dirty="0"/>
              <a:t>amounts paid to owners (owner-employees, </a:t>
            </a:r>
            <a:r>
              <a:rPr lang="en-US" sz="2000" dirty="0" smtClean="0"/>
              <a:t>self-employed individuals, </a:t>
            </a:r>
            <a:r>
              <a:rPr lang="en-US" sz="2000" dirty="0"/>
              <a:t>or general partners</a:t>
            </a:r>
            <a:r>
              <a:rPr lang="en-US" sz="2000" dirty="0" smtClean="0"/>
              <a:t>), </a:t>
            </a:r>
            <a:r>
              <a:rPr lang="en-US" sz="2000" dirty="0"/>
              <a:t>capped </a:t>
            </a:r>
            <a:r>
              <a:rPr lang="en-US" sz="2000" dirty="0" smtClean="0"/>
              <a:t>at the lower of </a:t>
            </a:r>
            <a:r>
              <a:rPr lang="en-US" sz="2000" dirty="0"/>
              <a:t>$</a:t>
            </a:r>
            <a:r>
              <a:rPr lang="en-US" sz="2000" dirty="0" smtClean="0"/>
              <a:t>15,385 </a:t>
            </a:r>
            <a:r>
              <a:rPr lang="en-US" sz="2000" dirty="0"/>
              <a:t>or the </a:t>
            </a:r>
            <a:r>
              <a:rPr lang="en-US" sz="2000" dirty="0" smtClean="0"/>
              <a:t>8-week equivalent </a:t>
            </a:r>
            <a:r>
              <a:rPr lang="en-US" sz="2000" dirty="0"/>
              <a:t>of their applicable compensation in </a:t>
            </a:r>
            <a:r>
              <a:rPr lang="en-US" sz="2000" dirty="0" smtClean="0"/>
              <a:t>2019.</a:t>
            </a:r>
          </a:p>
        </p:txBody>
      </p:sp>
      <p:sp>
        <p:nvSpPr>
          <p:cNvPr id="4" name="Slide Number Placeholder 3"/>
          <p:cNvSpPr>
            <a:spLocks noGrp="1"/>
          </p:cNvSpPr>
          <p:nvPr>
            <p:ph type="sldNum" sz="quarter" idx="12"/>
          </p:nvPr>
        </p:nvSpPr>
        <p:spPr/>
        <p:txBody>
          <a:bodyPr/>
          <a:lstStyle/>
          <a:p>
            <a:fld id="{6B197D27-6C10-4D9B-83B5-1034CC3301D5}" type="slidenum">
              <a:rPr lang="en-US" smtClean="0"/>
              <a:t>3</a:t>
            </a:fld>
            <a:endParaRPr lang="en-US" dirty="0"/>
          </a:p>
        </p:txBody>
      </p:sp>
    </p:spTree>
    <p:extLst>
      <p:ext uri="{BB962C8B-B14F-4D97-AF65-F5344CB8AC3E}">
        <p14:creationId xmlns:p14="http://schemas.microsoft.com/office/powerpoint/2010/main" val="2219502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 Forgiveness </a:t>
            </a:r>
            <a:endParaRPr lang="en-US" dirty="0"/>
          </a:p>
        </p:txBody>
      </p:sp>
      <p:sp>
        <p:nvSpPr>
          <p:cNvPr id="3" name="Content Placeholder 2"/>
          <p:cNvSpPr>
            <a:spLocks noGrp="1"/>
          </p:cNvSpPr>
          <p:nvPr>
            <p:ph idx="1"/>
          </p:nvPr>
        </p:nvSpPr>
        <p:spPr>
          <a:xfrm>
            <a:off x="2423160" y="1524000"/>
            <a:ext cx="9464040" cy="4577554"/>
          </a:xfrm>
        </p:spPr>
        <p:txBody>
          <a:bodyPr>
            <a:normAutofit lnSpcReduction="10000"/>
          </a:bodyPr>
          <a:lstStyle/>
          <a:p>
            <a:r>
              <a:rPr lang="en-US" sz="2400" dirty="0" smtClean="0"/>
              <a:t>Forgiveness will be reduced by multiplying </a:t>
            </a:r>
            <a:r>
              <a:rPr lang="en-US" sz="2400" dirty="0"/>
              <a:t>the total allowed forgivable amount by the quotient obtained by dividing the average number of “full-time equivalent” employees (“FTEs”) per month employed during the 8 week covered period by </a:t>
            </a:r>
            <a:r>
              <a:rPr lang="en-US" sz="2400" dirty="0" smtClean="0"/>
              <a:t>either: </a:t>
            </a:r>
            <a:r>
              <a:rPr lang="en-US" sz="2400" dirty="0"/>
              <a:t>(1) the average number of FTEs employed per month from 2/15/19 to 6/30/19; or (2) the average number of FTEs per month employed from 1/1/2020 to 2/29/2020.  </a:t>
            </a:r>
            <a:endParaRPr lang="en-US" sz="2400" dirty="0" smtClean="0"/>
          </a:p>
          <a:p>
            <a:pPr lvl="1"/>
            <a:r>
              <a:rPr lang="en-US" sz="2000" dirty="0" smtClean="0"/>
              <a:t>Seasonal </a:t>
            </a:r>
            <a:r>
              <a:rPr lang="en-US" sz="2000" dirty="0"/>
              <a:t>employers must utilize 2/15/19 to 6/30/19.  </a:t>
            </a:r>
            <a:endParaRPr lang="en-US" sz="2000" dirty="0" smtClean="0"/>
          </a:p>
          <a:p>
            <a:r>
              <a:rPr lang="en-US" sz="2400" dirty="0" smtClean="0"/>
              <a:t>Example:</a:t>
            </a:r>
          </a:p>
          <a:p>
            <a:pPr lvl="1"/>
            <a:r>
              <a:rPr lang="en-US" sz="2000" dirty="0" smtClean="0"/>
              <a:t>Total calculated forgiveness based upon 8 week covered period is </a:t>
            </a:r>
            <a:r>
              <a:rPr lang="en-US" sz="2000" dirty="0"/>
              <a:t>$</a:t>
            </a:r>
            <a:r>
              <a:rPr lang="en-US" sz="2000" dirty="0" smtClean="0"/>
              <a:t>100,000</a:t>
            </a:r>
          </a:p>
          <a:p>
            <a:pPr lvl="1"/>
            <a:r>
              <a:rPr lang="en-US" sz="2000" dirty="0" smtClean="0"/>
              <a:t>Employed an average of 100 FTEs per month during “base” period </a:t>
            </a:r>
          </a:p>
          <a:p>
            <a:pPr lvl="1"/>
            <a:r>
              <a:rPr lang="en-US" sz="2000" dirty="0" smtClean="0"/>
              <a:t>Employed an average of 75 FTEs per month during 8 week period</a:t>
            </a:r>
          </a:p>
          <a:p>
            <a:pPr lvl="1"/>
            <a:r>
              <a:rPr lang="en-US" sz="2000" dirty="0" smtClean="0"/>
              <a:t>Total </a:t>
            </a:r>
            <a:r>
              <a:rPr lang="en-US" sz="2000" dirty="0"/>
              <a:t>loan forgiveness would be reduced from $</a:t>
            </a:r>
            <a:r>
              <a:rPr lang="en-US" sz="2000" dirty="0" smtClean="0"/>
              <a:t>100,000 </a:t>
            </a:r>
            <a:r>
              <a:rPr lang="en-US" sz="2000" dirty="0"/>
              <a:t>to $</a:t>
            </a:r>
            <a:r>
              <a:rPr lang="en-US" sz="2000" dirty="0" smtClean="0"/>
              <a:t>75,000</a:t>
            </a:r>
          </a:p>
          <a:p>
            <a:pPr lvl="1"/>
            <a:r>
              <a:rPr lang="en-US" sz="2000" dirty="0" smtClean="0"/>
              <a:t>$100,000 </a:t>
            </a:r>
            <a:r>
              <a:rPr lang="en-US" sz="2000" dirty="0"/>
              <a:t>x (75/100</a:t>
            </a:r>
            <a:r>
              <a:rPr lang="en-US" sz="2000" dirty="0" smtClean="0"/>
              <a:t>) = $75,000   </a:t>
            </a:r>
            <a:endParaRPr lang="en-US" sz="2000" dirty="0"/>
          </a:p>
        </p:txBody>
      </p:sp>
      <p:sp>
        <p:nvSpPr>
          <p:cNvPr id="4" name="Slide Number Placeholder 3"/>
          <p:cNvSpPr>
            <a:spLocks noGrp="1"/>
          </p:cNvSpPr>
          <p:nvPr>
            <p:ph type="sldNum" sz="quarter" idx="12"/>
          </p:nvPr>
        </p:nvSpPr>
        <p:spPr/>
        <p:txBody>
          <a:bodyPr/>
          <a:lstStyle/>
          <a:p>
            <a:fld id="{6B197D27-6C10-4D9B-83B5-1034CC3301D5}" type="slidenum">
              <a:rPr lang="en-US" smtClean="0"/>
              <a:t>4</a:t>
            </a:fld>
            <a:endParaRPr lang="en-US" dirty="0"/>
          </a:p>
        </p:txBody>
      </p:sp>
    </p:spTree>
    <p:extLst>
      <p:ext uri="{BB962C8B-B14F-4D97-AF65-F5344CB8AC3E}">
        <p14:creationId xmlns:p14="http://schemas.microsoft.com/office/powerpoint/2010/main" val="3232033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 Forgiveness</a:t>
            </a:r>
            <a:endParaRPr lang="en-US" dirty="0"/>
          </a:p>
        </p:txBody>
      </p:sp>
      <p:sp>
        <p:nvSpPr>
          <p:cNvPr id="3" name="Content Placeholder 2"/>
          <p:cNvSpPr>
            <a:spLocks noGrp="1"/>
          </p:cNvSpPr>
          <p:nvPr>
            <p:ph idx="1"/>
          </p:nvPr>
        </p:nvSpPr>
        <p:spPr>
          <a:xfrm>
            <a:off x="2423160" y="1524000"/>
            <a:ext cx="9464040" cy="4577554"/>
          </a:xfrm>
        </p:spPr>
        <p:txBody>
          <a:bodyPr>
            <a:normAutofit/>
          </a:bodyPr>
          <a:lstStyle/>
          <a:p>
            <a:r>
              <a:rPr lang="en-US" sz="2400" dirty="0" smtClean="0"/>
              <a:t>Forgiveness will be reduced by the </a:t>
            </a:r>
            <a:r>
              <a:rPr lang="en-US" sz="2400" dirty="0"/>
              <a:t>amount of any reduction in total salary or wages of any employee during the covered </a:t>
            </a:r>
            <a:r>
              <a:rPr lang="en-US" sz="2400" dirty="0" smtClean="0"/>
              <a:t>8 week period </a:t>
            </a:r>
            <a:r>
              <a:rPr lang="en-US" sz="2400" dirty="0"/>
              <a:t>that is in excess of 25% of the </a:t>
            </a:r>
            <a:r>
              <a:rPr lang="en-US" sz="2400" dirty="0" smtClean="0"/>
              <a:t>salary </a:t>
            </a:r>
            <a:r>
              <a:rPr lang="en-US" sz="2400" dirty="0"/>
              <a:t>or wages of the employee during the most recent full quarter during which </a:t>
            </a:r>
            <a:r>
              <a:rPr lang="en-US" sz="2400" dirty="0" smtClean="0"/>
              <a:t>they were employed.</a:t>
            </a:r>
          </a:p>
          <a:p>
            <a:r>
              <a:rPr lang="en-US" sz="2400" dirty="0" smtClean="0"/>
              <a:t>This </a:t>
            </a:r>
            <a:r>
              <a:rPr lang="en-US" sz="2400" dirty="0"/>
              <a:t>is not applicable to any employee that received pay at an annualized rate in excess of </a:t>
            </a:r>
            <a:r>
              <a:rPr lang="en-US" sz="2400" dirty="0" smtClean="0"/>
              <a:t>$100,000 </a:t>
            </a:r>
            <a:r>
              <a:rPr lang="en-US" sz="2400" dirty="0"/>
              <a:t>during any single pay period in </a:t>
            </a:r>
            <a:r>
              <a:rPr lang="en-US" sz="2400" dirty="0" smtClean="0"/>
              <a:t>2019.</a:t>
            </a:r>
          </a:p>
          <a:p>
            <a:r>
              <a:rPr lang="en-US" sz="2400" dirty="0" smtClean="0"/>
              <a:t>Any reductions </a:t>
            </a:r>
            <a:r>
              <a:rPr lang="en-US" sz="2400" dirty="0"/>
              <a:t>in </a:t>
            </a:r>
            <a:r>
              <a:rPr lang="en-US" sz="2400" dirty="0" smtClean="0"/>
              <a:t>FTEs </a:t>
            </a:r>
            <a:r>
              <a:rPr lang="en-US" sz="2400" dirty="0"/>
              <a:t>or reductions in wages that occurred between February 15, 2020 and April 26, 2020 will not reduce the forgivable loan amount as long as the reduction in employees or wages are eliminated by June 30, 2020. </a:t>
            </a:r>
          </a:p>
        </p:txBody>
      </p:sp>
      <p:sp>
        <p:nvSpPr>
          <p:cNvPr id="4" name="Slide Number Placeholder 3"/>
          <p:cNvSpPr>
            <a:spLocks noGrp="1"/>
          </p:cNvSpPr>
          <p:nvPr>
            <p:ph type="sldNum" sz="quarter" idx="12"/>
          </p:nvPr>
        </p:nvSpPr>
        <p:spPr/>
        <p:txBody>
          <a:bodyPr/>
          <a:lstStyle/>
          <a:p>
            <a:fld id="{6B197D27-6C10-4D9B-83B5-1034CC3301D5}" type="slidenum">
              <a:rPr lang="en-US" smtClean="0"/>
              <a:t>5</a:t>
            </a:fld>
            <a:endParaRPr lang="en-US" dirty="0"/>
          </a:p>
        </p:txBody>
      </p:sp>
    </p:spTree>
    <p:extLst>
      <p:ext uri="{BB962C8B-B14F-4D97-AF65-F5344CB8AC3E}">
        <p14:creationId xmlns:p14="http://schemas.microsoft.com/office/powerpoint/2010/main" val="2415362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 Forgiveness Application</a:t>
            </a:r>
            <a:endParaRPr lang="en-US" dirty="0"/>
          </a:p>
        </p:txBody>
      </p:sp>
      <p:sp>
        <p:nvSpPr>
          <p:cNvPr id="3" name="Content Placeholder 2"/>
          <p:cNvSpPr>
            <a:spLocks noGrp="1"/>
          </p:cNvSpPr>
          <p:nvPr>
            <p:ph idx="1"/>
          </p:nvPr>
        </p:nvSpPr>
        <p:spPr>
          <a:xfrm>
            <a:off x="2423160" y="1295400"/>
            <a:ext cx="9464040" cy="4806154"/>
          </a:xfrm>
        </p:spPr>
        <p:txBody>
          <a:bodyPr>
            <a:normAutofit lnSpcReduction="10000"/>
          </a:bodyPr>
          <a:lstStyle/>
          <a:p>
            <a:r>
              <a:rPr lang="en-US" sz="2400" dirty="0" smtClean="0"/>
              <a:t>Application </a:t>
            </a:r>
            <a:r>
              <a:rPr lang="en-US" sz="2400" dirty="0"/>
              <a:t>allows employers to utilize an “Alternative Payroll Covered Period” that starts on the first day of the first pay period following their PPP Loan Disbursement in order to calculate eligible payroll costs during the </a:t>
            </a:r>
            <a:r>
              <a:rPr lang="en-US" sz="2400" dirty="0" smtClean="0"/>
              <a:t>8 week </a:t>
            </a:r>
            <a:r>
              <a:rPr lang="en-US" sz="2400" dirty="0"/>
              <a:t>forgiveness </a:t>
            </a:r>
            <a:r>
              <a:rPr lang="en-US" sz="2400" dirty="0" smtClean="0"/>
              <a:t>period.</a:t>
            </a:r>
          </a:p>
          <a:p>
            <a:r>
              <a:rPr lang="en-US" sz="2400" dirty="0" smtClean="0"/>
              <a:t>FTE calculation for each individual employee = </a:t>
            </a:r>
            <a:r>
              <a:rPr lang="en-US" sz="2400" dirty="0"/>
              <a:t>the average number of hours paid per week, </a:t>
            </a:r>
            <a:r>
              <a:rPr lang="en-US" sz="2400" dirty="0" smtClean="0"/>
              <a:t>divided </a:t>
            </a:r>
            <a:r>
              <a:rPr lang="en-US" sz="2400" dirty="0"/>
              <a:t>by 40, and </a:t>
            </a:r>
            <a:r>
              <a:rPr lang="en-US" sz="2400" dirty="0" smtClean="0"/>
              <a:t>rounded to the </a:t>
            </a:r>
            <a:r>
              <a:rPr lang="en-US" sz="2400" dirty="0"/>
              <a:t>nearest </a:t>
            </a:r>
            <a:r>
              <a:rPr lang="en-US" sz="2400" dirty="0" smtClean="0"/>
              <a:t>tenth (capped at 1.0 per employee).</a:t>
            </a:r>
          </a:p>
          <a:p>
            <a:r>
              <a:rPr lang="en-US" sz="2400" dirty="0" smtClean="0"/>
              <a:t>FTE Reduction Exception: FTE count will not be reduced by employees that: </a:t>
            </a:r>
          </a:p>
          <a:p>
            <a:pPr lvl="1"/>
            <a:r>
              <a:rPr lang="en-US" sz="2000" dirty="0" smtClean="0"/>
              <a:t>were furloughed and turned down a written offer to return to work,</a:t>
            </a:r>
          </a:p>
          <a:p>
            <a:pPr lvl="1"/>
            <a:r>
              <a:rPr lang="en-US" sz="2000" dirty="0" smtClean="0"/>
              <a:t>were terminated for cause,</a:t>
            </a:r>
          </a:p>
          <a:p>
            <a:pPr lvl="1"/>
            <a:r>
              <a:rPr lang="en-US" sz="2000" dirty="0" smtClean="0"/>
              <a:t>voluntarily resigned, or</a:t>
            </a:r>
          </a:p>
          <a:p>
            <a:pPr lvl="1"/>
            <a:r>
              <a:rPr lang="en-US" sz="2000" dirty="0" smtClean="0"/>
              <a:t>voluntarily requested a reduction in hours</a:t>
            </a:r>
          </a:p>
          <a:p>
            <a:pPr lvl="1"/>
            <a:r>
              <a:rPr lang="en-US" sz="2000" dirty="0" smtClean="0"/>
              <a:t>as long as the employees were not replaced during the 8 week period.  </a:t>
            </a:r>
          </a:p>
          <a:p>
            <a:pPr marL="457200" lvl="1" indent="0">
              <a:buNone/>
            </a:pPr>
            <a:endParaRPr lang="en-US" sz="2000" dirty="0"/>
          </a:p>
        </p:txBody>
      </p:sp>
      <p:sp>
        <p:nvSpPr>
          <p:cNvPr id="4" name="Slide Number Placeholder 3"/>
          <p:cNvSpPr>
            <a:spLocks noGrp="1"/>
          </p:cNvSpPr>
          <p:nvPr>
            <p:ph type="sldNum" sz="quarter" idx="12"/>
          </p:nvPr>
        </p:nvSpPr>
        <p:spPr/>
        <p:txBody>
          <a:bodyPr/>
          <a:lstStyle/>
          <a:p>
            <a:fld id="{6B197D27-6C10-4D9B-83B5-1034CC3301D5}" type="slidenum">
              <a:rPr lang="en-US" smtClean="0"/>
              <a:t>6</a:t>
            </a:fld>
            <a:endParaRPr lang="en-US" dirty="0"/>
          </a:p>
        </p:txBody>
      </p:sp>
    </p:spTree>
    <p:extLst>
      <p:ext uri="{BB962C8B-B14F-4D97-AF65-F5344CB8AC3E}">
        <p14:creationId xmlns:p14="http://schemas.microsoft.com/office/powerpoint/2010/main" val="3282361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 Forgiveness Application</a:t>
            </a:r>
            <a:endParaRPr lang="en-US" dirty="0"/>
          </a:p>
        </p:txBody>
      </p:sp>
      <p:sp>
        <p:nvSpPr>
          <p:cNvPr id="3" name="Content Placeholder 2"/>
          <p:cNvSpPr>
            <a:spLocks noGrp="1"/>
          </p:cNvSpPr>
          <p:nvPr>
            <p:ph idx="1"/>
          </p:nvPr>
        </p:nvSpPr>
        <p:spPr>
          <a:xfrm>
            <a:off x="2423160" y="1524000"/>
            <a:ext cx="9464040" cy="4577554"/>
          </a:xfrm>
        </p:spPr>
        <p:txBody>
          <a:bodyPr>
            <a:normAutofit/>
          </a:bodyPr>
          <a:lstStyle/>
          <a:p>
            <a:r>
              <a:rPr lang="en-US" sz="2400" dirty="0" smtClean="0"/>
              <a:t>Payroll costs include pay for work performed during the 8 week forgiveness period, even where the wages are paid after the 8 week period due to standard payroll practices.  </a:t>
            </a:r>
          </a:p>
          <a:p>
            <a:pPr marL="0" indent="0">
              <a:buNone/>
            </a:pPr>
            <a:endParaRPr lang="en-US" sz="2400" dirty="0" smtClean="0"/>
          </a:p>
          <a:p>
            <a:r>
              <a:rPr lang="en-US" sz="2400" dirty="0" smtClean="0"/>
              <a:t>FTE Reduction Safe Harbor:  Application indicates </a:t>
            </a:r>
            <a:r>
              <a:rPr lang="en-US" sz="2400" dirty="0"/>
              <a:t>that </a:t>
            </a:r>
            <a:r>
              <a:rPr lang="en-US" sz="2400" dirty="0" smtClean="0"/>
              <a:t>there will be no reduction in forgiveness due to FTE reduction as long as: </a:t>
            </a:r>
          </a:p>
          <a:p>
            <a:pPr marL="863600" lvl="1" indent="-406400">
              <a:tabLst>
                <a:tab pos="682625" algn="l"/>
              </a:tabLst>
            </a:pPr>
            <a:r>
              <a:rPr lang="en-US" sz="2000" dirty="0" smtClean="0"/>
              <a:t>the </a:t>
            </a:r>
            <a:r>
              <a:rPr lang="en-US" sz="2000" dirty="0"/>
              <a:t>total FTE count for the </a:t>
            </a:r>
            <a:r>
              <a:rPr lang="en-US" sz="2000" dirty="0" smtClean="0"/>
              <a:t>pay period </a:t>
            </a:r>
            <a:r>
              <a:rPr lang="en-US" sz="2000" dirty="0"/>
              <a:t>that includes 2/15/20 is higher than the average FTE count during the 8 week covered forgiveness period; </a:t>
            </a:r>
            <a:r>
              <a:rPr lang="en-US" sz="2000" dirty="0" smtClean="0"/>
              <a:t>and</a:t>
            </a:r>
          </a:p>
          <a:p>
            <a:pPr marL="863600" lvl="1" indent="-406400"/>
            <a:r>
              <a:rPr lang="en-US" sz="2000" dirty="0" smtClean="0"/>
              <a:t>the </a:t>
            </a:r>
            <a:r>
              <a:rPr lang="en-US" sz="2000" dirty="0"/>
              <a:t>total FTE count as of 6/30/20 is equal </a:t>
            </a:r>
            <a:r>
              <a:rPr lang="en-US" sz="2000" dirty="0" smtClean="0"/>
              <a:t>to or </a:t>
            </a:r>
            <a:r>
              <a:rPr lang="en-US" sz="2000" dirty="0"/>
              <a:t>greater than the total FTE count for the </a:t>
            </a:r>
            <a:r>
              <a:rPr lang="en-US" sz="2000" dirty="0" smtClean="0"/>
              <a:t>pay period </a:t>
            </a:r>
            <a:r>
              <a:rPr lang="en-US" sz="2000" dirty="0"/>
              <a:t>that includes </a:t>
            </a:r>
            <a:r>
              <a:rPr lang="en-US" sz="2000" dirty="0" smtClean="0"/>
              <a:t>2/15/20.</a:t>
            </a:r>
            <a:endParaRPr lang="en-US" sz="2000" dirty="0"/>
          </a:p>
        </p:txBody>
      </p:sp>
      <p:sp>
        <p:nvSpPr>
          <p:cNvPr id="4" name="Slide Number Placeholder 3"/>
          <p:cNvSpPr>
            <a:spLocks noGrp="1"/>
          </p:cNvSpPr>
          <p:nvPr>
            <p:ph type="sldNum" sz="quarter" idx="12"/>
          </p:nvPr>
        </p:nvSpPr>
        <p:spPr/>
        <p:txBody>
          <a:bodyPr/>
          <a:lstStyle/>
          <a:p>
            <a:fld id="{6B197D27-6C10-4D9B-83B5-1034CC3301D5}" type="slidenum">
              <a:rPr lang="en-US" smtClean="0"/>
              <a:t>7</a:t>
            </a:fld>
            <a:endParaRPr lang="en-US" dirty="0"/>
          </a:p>
        </p:txBody>
      </p:sp>
    </p:spTree>
    <p:extLst>
      <p:ext uri="{BB962C8B-B14F-4D97-AF65-F5344CB8AC3E}">
        <p14:creationId xmlns:p14="http://schemas.microsoft.com/office/powerpoint/2010/main" val="602958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 Forgiveness Application</a:t>
            </a:r>
            <a:endParaRPr lang="en-US" dirty="0"/>
          </a:p>
        </p:txBody>
      </p:sp>
      <p:sp>
        <p:nvSpPr>
          <p:cNvPr id="3" name="Content Placeholder 2"/>
          <p:cNvSpPr>
            <a:spLocks noGrp="1"/>
          </p:cNvSpPr>
          <p:nvPr>
            <p:ph idx="1"/>
          </p:nvPr>
        </p:nvSpPr>
        <p:spPr>
          <a:xfrm>
            <a:off x="2423160" y="1524000"/>
            <a:ext cx="9464040" cy="4577554"/>
          </a:xfrm>
        </p:spPr>
        <p:txBody>
          <a:bodyPr>
            <a:normAutofit/>
          </a:bodyPr>
          <a:lstStyle/>
          <a:p>
            <a:r>
              <a:rPr lang="en-US" sz="2400" dirty="0" smtClean="0"/>
              <a:t>Reduction in forgiveness amount due to reduction in salary or wages during the 8 week period is based upon each employee’s average salary or hourly wages.  </a:t>
            </a:r>
          </a:p>
          <a:p>
            <a:r>
              <a:rPr lang="en-US" sz="2400" dirty="0" smtClean="0"/>
              <a:t>Reduction will only occur where average salary or hourly wage during the 8 week period was more than 25% less than the average salary or hourly wage during the first quarter of 2020.</a:t>
            </a:r>
          </a:p>
          <a:p>
            <a:r>
              <a:rPr lang="en-US" sz="2400" dirty="0" smtClean="0"/>
              <a:t>Where reduction of salary or hourly wage of greater than 25% occurs, employers can avoid any reduction in loan forgiveness amount as long as the employee’s average salary or hourly wage on 6/30/2020 is equal to or greater than their average salary or hourly wage on 2/15/2020.  </a:t>
            </a:r>
          </a:p>
          <a:p>
            <a:pPr marL="0" indent="0">
              <a:buNone/>
            </a:pPr>
            <a:endParaRPr lang="en-US" sz="2400" dirty="0" smtClean="0"/>
          </a:p>
        </p:txBody>
      </p:sp>
      <p:sp>
        <p:nvSpPr>
          <p:cNvPr id="4" name="Slide Number Placeholder 3"/>
          <p:cNvSpPr>
            <a:spLocks noGrp="1"/>
          </p:cNvSpPr>
          <p:nvPr>
            <p:ph type="sldNum" sz="quarter" idx="12"/>
          </p:nvPr>
        </p:nvSpPr>
        <p:spPr/>
        <p:txBody>
          <a:bodyPr/>
          <a:lstStyle/>
          <a:p>
            <a:fld id="{6B197D27-6C10-4D9B-83B5-1034CC3301D5}" type="slidenum">
              <a:rPr lang="en-US" smtClean="0"/>
              <a:t>8</a:t>
            </a:fld>
            <a:endParaRPr lang="en-US" dirty="0"/>
          </a:p>
        </p:txBody>
      </p:sp>
    </p:spTree>
    <p:extLst>
      <p:ext uri="{BB962C8B-B14F-4D97-AF65-F5344CB8AC3E}">
        <p14:creationId xmlns:p14="http://schemas.microsoft.com/office/powerpoint/2010/main" val="1013962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Content Placeholder 2"/>
          <p:cNvSpPr>
            <a:spLocks noGrp="1"/>
          </p:cNvSpPr>
          <p:nvPr>
            <p:ph idx="1"/>
          </p:nvPr>
        </p:nvSpPr>
        <p:spPr/>
        <p:txBody>
          <a:bodyPr/>
          <a:lstStyle/>
          <a:p>
            <a:r>
              <a:rPr lang="en-US" dirty="0" smtClean="0"/>
              <a:t>We offered laid off employees the chance to return to work once we received our PPP loan and some of them refused to return.  How will this impact our PPP loan </a:t>
            </a:r>
            <a:r>
              <a:rPr lang="en-US" dirty="0"/>
              <a:t>f</a:t>
            </a:r>
            <a:r>
              <a:rPr lang="en-US" dirty="0" smtClean="0"/>
              <a:t>orgiveness?   </a:t>
            </a:r>
            <a:endParaRPr lang="en-US" dirty="0"/>
          </a:p>
        </p:txBody>
      </p:sp>
      <p:sp>
        <p:nvSpPr>
          <p:cNvPr id="4" name="Slide Number Placeholder 3"/>
          <p:cNvSpPr>
            <a:spLocks noGrp="1"/>
          </p:cNvSpPr>
          <p:nvPr>
            <p:ph type="sldNum" sz="quarter" idx="12"/>
          </p:nvPr>
        </p:nvSpPr>
        <p:spPr/>
        <p:txBody>
          <a:bodyPr/>
          <a:lstStyle/>
          <a:p>
            <a:fld id="{6B197D27-6C10-4D9B-83B5-1034CC3301D5}" type="slidenum">
              <a:rPr lang="en-US" smtClean="0"/>
              <a:t>9</a:t>
            </a:fld>
            <a:endParaRPr lang="en-US" dirty="0"/>
          </a:p>
        </p:txBody>
      </p:sp>
    </p:spTree>
    <p:extLst>
      <p:ext uri="{BB962C8B-B14F-4D97-AF65-F5344CB8AC3E}">
        <p14:creationId xmlns:p14="http://schemas.microsoft.com/office/powerpoint/2010/main" val="3239031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966</Words>
  <Application>Microsoft Macintosh PowerPoint</Application>
  <PresentationFormat>Custom</PresentationFormat>
  <Paragraphs>78</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ＭＳ Ｐゴシック</vt:lpstr>
      <vt:lpstr>Wingdings</vt:lpstr>
      <vt:lpstr>Arial</vt:lpstr>
      <vt:lpstr>Office Theme</vt:lpstr>
      <vt:lpstr>COVID Business Response Webinar Series Pt.4</vt:lpstr>
      <vt:lpstr>PPP Forgiveness</vt:lpstr>
      <vt:lpstr>PPP Forgiveness</vt:lpstr>
      <vt:lpstr>PPP Forgiveness </vt:lpstr>
      <vt:lpstr>PPP Forgiveness</vt:lpstr>
      <vt:lpstr>PPP Forgiveness Application</vt:lpstr>
      <vt:lpstr>PPP Forgiveness Application</vt:lpstr>
      <vt:lpstr>PPP Forgiveness Application</vt:lpstr>
      <vt:lpstr>FAQs</vt:lpstr>
      <vt:lpstr>FAQs</vt:lpstr>
      <vt:lpstr>Important Disclaimer:</vt:lpstr>
      <vt:lpstr>Thank you!</vt:lpstr>
      <vt:lpstr>Next Weeks Webinar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Business Response Webinar Series Pt.4</dc:title>
  <cp:lastModifiedBy>Mac OSX</cp:lastModifiedBy>
  <cp:revision>10</cp:revision>
  <dcterms:modified xsi:type="dcterms:W3CDTF">2020-05-21T13:18:19Z</dcterms:modified>
</cp:coreProperties>
</file>