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9" r:id="rId3"/>
    <p:sldId id="273" r:id="rId4"/>
    <p:sldId id="272" r:id="rId5"/>
    <p:sldId id="269" r:id="rId6"/>
    <p:sldId id="262" r:id="rId7"/>
    <p:sldId id="263" r:id="rId8"/>
    <p:sldId id="266" r:id="rId9"/>
    <p:sldId id="264" r:id="rId10"/>
    <p:sldId id="275" r:id="rId11"/>
    <p:sldId id="270" r:id="rId12"/>
    <p:sldId id="271" r:id="rId13"/>
    <p:sldId id="268" r:id="rId14"/>
    <p:sldId id="274"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9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6FC6E-0173-4272-985A-701B28C4FEA8}" type="datetimeFigureOut">
              <a:rPr lang="en-US" smtClean="0"/>
              <a:t>5/13/2020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0C787-0BDE-4D5B-9264-B3EEE236F2CA}" type="slidenum">
              <a:rPr lang="en-US" smtClean="0"/>
              <a:t>‹#›</a:t>
            </a:fld>
            <a:endParaRPr lang="en-US"/>
          </a:p>
        </p:txBody>
      </p:sp>
    </p:spTree>
    <p:extLst>
      <p:ext uri="{BB962C8B-B14F-4D97-AF65-F5344CB8AC3E}">
        <p14:creationId xmlns:p14="http://schemas.microsoft.com/office/powerpoint/2010/main" val="315559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B0D39-FDD5-4860-B4A1-A29D29281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8AD91E-EDA2-4838-AA46-89231D9BC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52EEC8-372F-467E-BEFA-85B2A1678F95}"/>
              </a:ext>
            </a:extLst>
          </p:cNvPr>
          <p:cNvSpPr>
            <a:spLocks noGrp="1"/>
          </p:cNvSpPr>
          <p:nvPr>
            <p:ph type="dt" sz="half" idx="10"/>
          </p:nvPr>
        </p:nvSpPr>
        <p:spPr/>
        <p:txBody>
          <a:bodyPr/>
          <a:lstStyle/>
          <a:p>
            <a:fld id="{A1F19029-CADD-48F5-95CF-F3D18C626720}" type="datetime1">
              <a:rPr lang="en-US" smtClean="0"/>
              <a:t>5/13/2020</a:t>
            </a:fld>
            <a:endParaRPr lang="en-US"/>
          </a:p>
        </p:txBody>
      </p:sp>
      <p:sp>
        <p:nvSpPr>
          <p:cNvPr id="5" name="Footer Placeholder 4">
            <a:extLst>
              <a:ext uri="{FF2B5EF4-FFF2-40B4-BE49-F238E27FC236}">
                <a16:creationId xmlns:a16="http://schemas.microsoft.com/office/drawing/2014/main" id="{AD21B775-C5D2-4EE1-B757-75E5A9963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81185-F8CD-420A-8663-ED932337C00D}"/>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87660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C0044-692A-4A0C-8FA4-E5E6A26D76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A4D21-FC32-44EB-BD16-589509895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81235-CFC6-44C9-9018-FFB0B59BE006}"/>
              </a:ext>
            </a:extLst>
          </p:cNvPr>
          <p:cNvSpPr>
            <a:spLocks noGrp="1"/>
          </p:cNvSpPr>
          <p:nvPr>
            <p:ph type="dt" sz="half" idx="10"/>
          </p:nvPr>
        </p:nvSpPr>
        <p:spPr/>
        <p:txBody>
          <a:bodyPr/>
          <a:lstStyle/>
          <a:p>
            <a:fld id="{0E564B5D-090E-47DD-8442-6A41AF2F5028}" type="datetime1">
              <a:rPr lang="en-US" smtClean="0"/>
              <a:t>5/13/2020</a:t>
            </a:fld>
            <a:endParaRPr lang="en-US"/>
          </a:p>
        </p:txBody>
      </p:sp>
      <p:sp>
        <p:nvSpPr>
          <p:cNvPr id="5" name="Footer Placeholder 4">
            <a:extLst>
              <a:ext uri="{FF2B5EF4-FFF2-40B4-BE49-F238E27FC236}">
                <a16:creationId xmlns:a16="http://schemas.microsoft.com/office/drawing/2014/main" id="{753A677B-EE31-418B-B3EA-24C676106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28C53-09F7-4CB8-AC28-5EF7D939D6C3}"/>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75490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07F60A-2D71-4B04-A4BA-D438EB83D1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E7E887-F07D-483D-A7AB-5E4266BEAD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C45CA-37BC-445E-9299-4469CB6F6F3A}"/>
              </a:ext>
            </a:extLst>
          </p:cNvPr>
          <p:cNvSpPr>
            <a:spLocks noGrp="1"/>
          </p:cNvSpPr>
          <p:nvPr>
            <p:ph type="dt" sz="half" idx="10"/>
          </p:nvPr>
        </p:nvSpPr>
        <p:spPr/>
        <p:txBody>
          <a:bodyPr/>
          <a:lstStyle/>
          <a:p>
            <a:fld id="{36B8C234-EC22-4171-9D1A-CCD2186C7B5D}" type="datetime1">
              <a:rPr lang="en-US" smtClean="0"/>
              <a:t>5/13/2020</a:t>
            </a:fld>
            <a:endParaRPr lang="en-US"/>
          </a:p>
        </p:txBody>
      </p:sp>
      <p:sp>
        <p:nvSpPr>
          <p:cNvPr id="5" name="Footer Placeholder 4">
            <a:extLst>
              <a:ext uri="{FF2B5EF4-FFF2-40B4-BE49-F238E27FC236}">
                <a16:creationId xmlns:a16="http://schemas.microsoft.com/office/drawing/2014/main" id="{E572B175-D093-4052-BD58-B06042793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F4100-8F60-4F77-9EA5-C4E9969DA00A}"/>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77059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0E74-146B-450F-8B58-99BBE7814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23442B-C3F9-43A0-AD24-61BE23866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6F60C-3D30-4E35-899A-0C50A2B76C39}"/>
              </a:ext>
            </a:extLst>
          </p:cNvPr>
          <p:cNvSpPr>
            <a:spLocks noGrp="1"/>
          </p:cNvSpPr>
          <p:nvPr>
            <p:ph type="dt" sz="half" idx="10"/>
          </p:nvPr>
        </p:nvSpPr>
        <p:spPr/>
        <p:txBody>
          <a:bodyPr/>
          <a:lstStyle/>
          <a:p>
            <a:fld id="{344D5380-5D2C-4920-BE24-D34E3A4D1A06}" type="datetime1">
              <a:rPr lang="en-US" smtClean="0"/>
              <a:t>5/13/2020</a:t>
            </a:fld>
            <a:endParaRPr lang="en-US"/>
          </a:p>
        </p:txBody>
      </p:sp>
      <p:sp>
        <p:nvSpPr>
          <p:cNvPr id="5" name="Footer Placeholder 4">
            <a:extLst>
              <a:ext uri="{FF2B5EF4-FFF2-40B4-BE49-F238E27FC236}">
                <a16:creationId xmlns:a16="http://schemas.microsoft.com/office/drawing/2014/main" id="{08C9A22E-FE1B-4B83-B92B-5B5BA32FE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05130-C2D2-4054-B377-B7E8E36D5FEF}"/>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83083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305AF-57FA-4F53-BF7F-9F15ABBD6B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C3C669-0F76-4198-B119-57C1CD3CC8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B09346-29EE-49A6-96BF-A225FE322858}"/>
              </a:ext>
            </a:extLst>
          </p:cNvPr>
          <p:cNvSpPr>
            <a:spLocks noGrp="1"/>
          </p:cNvSpPr>
          <p:nvPr>
            <p:ph type="dt" sz="half" idx="10"/>
          </p:nvPr>
        </p:nvSpPr>
        <p:spPr/>
        <p:txBody>
          <a:bodyPr/>
          <a:lstStyle/>
          <a:p>
            <a:fld id="{861BD47A-F7D0-4412-8DC6-F18F5957D636}" type="datetime1">
              <a:rPr lang="en-US" smtClean="0"/>
              <a:t>5/13/2020</a:t>
            </a:fld>
            <a:endParaRPr lang="en-US"/>
          </a:p>
        </p:txBody>
      </p:sp>
      <p:sp>
        <p:nvSpPr>
          <p:cNvPr id="5" name="Footer Placeholder 4">
            <a:extLst>
              <a:ext uri="{FF2B5EF4-FFF2-40B4-BE49-F238E27FC236}">
                <a16:creationId xmlns:a16="http://schemas.microsoft.com/office/drawing/2014/main" id="{FB02F0FE-18C4-4835-84AD-B4966BAAC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549E9-9FB0-4EF8-A501-0B4450602A32}"/>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246322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B3F2-00AB-470D-81C7-4120A5A21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69C565-6370-46C5-8BAD-583DCBEECE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E9CE4F-F992-40DC-9BF4-C20026E8A9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FCCC33-AFFE-4689-BA73-66DA3D67A47A}"/>
              </a:ext>
            </a:extLst>
          </p:cNvPr>
          <p:cNvSpPr>
            <a:spLocks noGrp="1"/>
          </p:cNvSpPr>
          <p:nvPr>
            <p:ph type="dt" sz="half" idx="10"/>
          </p:nvPr>
        </p:nvSpPr>
        <p:spPr/>
        <p:txBody>
          <a:bodyPr/>
          <a:lstStyle/>
          <a:p>
            <a:fld id="{1E6F4E81-F172-46E6-B64C-517C427B40F8}" type="datetime1">
              <a:rPr lang="en-US" smtClean="0"/>
              <a:t>5/13/2020</a:t>
            </a:fld>
            <a:endParaRPr lang="en-US"/>
          </a:p>
        </p:txBody>
      </p:sp>
      <p:sp>
        <p:nvSpPr>
          <p:cNvPr id="6" name="Footer Placeholder 5">
            <a:extLst>
              <a:ext uri="{FF2B5EF4-FFF2-40B4-BE49-F238E27FC236}">
                <a16:creationId xmlns:a16="http://schemas.microsoft.com/office/drawing/2014/main" id="{63078418-9905-425E-A7BB-70206D4D25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743B8-07D1-4ABF-A621-F0ADE4F7537C}"/>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92111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AF40-432A-4789-B0F4-17DF018C4E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C0DD65-06CB-44E9-879F-CBDFA42B6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BB83AE-F3D1-46B7-82EE-828FA9AE19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42120C-F3D8-4AC5-87FA-E05887F21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DA83E2-A50B-476A-8B35-BCAA901279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F2EB54-6575-4C25-A55B-AF5BBD848887}"/>
              </a:ext>
            </a:extLst>
          </p:cNvPr>
          <p:cNvSpPr>
            <a:spLocks noGrp="1"/>
          </p:cNvSpPr>
          <p:nvPr>
            <p:ph type="dt" sz="half" idx="10"/>
          </p:nvPr>
        </p:nvSpPr>
        <p:spPr/>
        <p:txBody>
          <a:bodyPr/>
          <a:lstStyle/>
          <a:p>
            <a:fld id="{6DB38CA1-D2B9-4A99-AEFE-854281738450}" type="datetime1">
              <a:rPr lang="en-US" smtClean="0"/>
              <a:t>5/13/2020</a:t>
            </a:fld>
            <a:endParaRPr lang="en-US"/>
          </a:p>
        </p:txBody>
      </p:sp>
      <p:sp>
        <p:nvSpPr>
          <p:cNvPr id="8" name="Footer Placeholder 7">
            <a:extLst>
              <a:ext uri="{FF2B5EF4-FFF2-40B4-BE49-F238E27FC236}">
                <a16:creationId xmlns:a16="http://schemas.microsoft.com/office/drawing/2014/main" id="{1810D59A-19D1-46CA-ACCD-3CE4E84D50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8FF391-2B37-4C7D-AF0D-5511A06F8024}"/>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70866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2B14B-6BA2-48FF-9A1B-0B9C971356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0EA673-9884-4C88-A2C4-72E3DA83000B}"/>
              </a:ext>
            </a:extLst>
          </p:cNvPr>
          <p:cNvSpPr>
            <a:spLocks noGrp="1"/>
          </p:cNvSpPr>
          <p:nvPr>
            <p:ph type="dt" sz="half" idx="10"/>
          </p:nvPr>
        </p:nvSpPr>
        <p:spPr/>
        <p:txBody>
          <a:bodyPr/>
          <a:lstStyle/>
          <a:p>
            <a:fld id="{C098611C-60DD-4561-9633-E25B52D75DC1}" type="datetime1">
              <a:rPr lang="en-US" smtClean="0"/>
              <a:t>5/13/2020</a:t>
            </a:fld>
            <a:endParaRPr lang="en-US"/>
          </a:p>
        </p:txBody>
      </p:sp>
      <p:sp>
        <p:nvSpPr>
          <p:cNvPr id="4" name="Footer Placeholder 3">
            <a:extLst>
              <a:ext uri="{FF2B5EF4-FFF2-40B4-BE49-F238E27FC236}">
                <a16:creationId xmlns:a16="http://schemas.microsoft.com/office/drawing/2014/main" id="{8AC97665-3ED6-48D0-A08E-DA6A501938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0CB59F-054E-4AD5-85AA-22BA2A4832EA}"/>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17794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ED760-9B60-4DB9-90AC-B95402934386}"/>
              </a:ext>
            </a:extLst>
          </p:cNvPr>
          <p:cNvSpPr>
            <a:spLocks noGrp="1"/>
          </p:cNvSpPr>
          <p:nvPr>
            <p:ph type="dt" sz="half" idx="10"/>
          </p:nvPr>
        </p:nvSpPr>
        <p:spPr/>
        <p:txBody>
          <a:bodyPr/>
          <a:lstStyle/>
          <a:p>
            <a:fld id="{D7B049F5-3A2F-4BE8-9067-0B5F17F60148}" type="datetime1">
              <a:rPr lang="en-US" smtClean="0"/>
              <a:t>5/13/2020</a:t>
            </a:fld>
            <a:endParaRPr lang="en-US"/>
          </a:p>
        </p:txBody>
      </p:sp>
      <p:sp>
        <p:nvSpPr>
          <p:cNvPr id="3" name="Footer Placeholder 2">
            <a:extLst>
              <a:ext uri="{FF2B5EF4-FFF2-40B4-BE49-F238E27FC236}">
                <a16:creationId xmlns:a16="http://schemas.microsoft.com/office/drawing/2014/main" id="{FD128D16-16DF-4AC5-9894-E76620C524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22E20-890F-479C-BC5D-77AE7460A54B}"/>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59476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D4FC-5C51-4CA9-8E4C-38862CFCA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597878-0BED-4A9D-BEFB-2CDF75215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8510D-C24B-408D-9A2A-5AC2440ED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23310-F7BA-4F3D-817E-DDB0471E3B48}"/>
              </a:ext>
            </a:extLst>
          </p:cNvPr>
          <p:cNvSpPr>
            <a:spLocks noGrp="1"/>
          </p:cNvSpPr>
          <p:nvPr>
            <p:ph type="dt" sz="half" idx="10"/>
          </p:nvPr>
        </p:nvSpPr>
        <p:spPr/>
        <p:txBody>
          <a:bodyPr/>
          <a:lstStyle/>
          <a:p>
            <a:fld id="{B8E07050-3039-4772-A530-EF794E6844C9}" type="datetime1">
              <a:rPr lang="en-US" smtClean="0"/>
              <a:t>5/13/2020</a:t>
            </a:fld>
            <a:endParaRPr lang="en-US"/>
          </a:p>
        </p:txBody>
      </p:sp>
      <p:sp>
        <p:nvSpPr>
          <p:cNvPr id="6" name="Footer Placeholder 5">
            <a:extLst>
              <a:ext uri="{FF2B5EF4-FFF2-40B4-BE49-F238E27FC236}">
                <a16:creationId xmlns:a16="http://schemas.microsoft.com/office/drawing/2014/main" id="{D83DC509-44D5-4109-9038-F31E88154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4E347D-97F3-438D-A057-0F7ABCE4C519}"/>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28933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088A-BC87-4EF5-9EB1-D45C59876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9B0AFC-1D69-4064-B724-77B52EA2F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304DC-3AA2-4AA7-AA4D-641ADBB20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56C70-9E16-4638-8266-5FBD4C83D23F}"/>
              </a:ext>
            </a:extLst>
          </p:cNvPr>
          <p:cNvSpPr>
            <a:spLocks noGrp="1"/>
          </p:cNvSpPr>
          <p:nvPr>
            <p:ph type="dt" sz="half" idx="10"/>
          </p:nvPr>
        </p:nvSpPr>
        <p:spPr/>
        <p:txBody>
          <a:bodyPr/>
          <a:lstStyle/>
          <a:p>
            <a:fld id="{0246FC39-8E93-4730-9ED0-8FE3B2F81CEC}" type="datetime1">
              <a:rPr lang="en-US" smtClean="0"/>
              <a:t>5/13/2020</a:t>
            </a:fld>
            <a:endParaRPr lang="en-US"/>
          </a:p>
        </p:txBody>
      </p:sp>
      <p:sp>
        <p:nvSpPr>
          <p:cNvPr id="6" name="Footer Placeholder 5">
            <a:extLst>
              <a:ext uri="{FF2B5EF4-FFF2-40B4-BE49-F238E27FC236}">
                <a16:creationId xmlns:a16="http://schemas.microsoft.com/office/drawing/2014/main" id="{F7790664-A9AB-4504-9B9F-924475C6E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9CAA4-E1BD-4571-AFBB-D3B1B3BB47B4}"/>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42783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88C7FE-4C07-4F50-B264-774277ACCA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52E6F1-3CE4-41F1-9F43-56118FF9D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5F1D6-68D0-4114-8C3E-676B9C9B6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EDCD9-D2C3-47EF-8490-64AF46933DDE}" type="datetime1">
              <a:rPr lang="en-US" smtClean="0"/>
              <a:t>5/13/2020</a:t>
            </a:fld>
            <a:endParaRPr lang="en-US"/>
          </a:p>
        </p:txBody>
      </p:sp>
      <p:sp>
        <p:nvSpPr>
          <p:cNvPr id="5" name="Footer Placeholder 4">
            <a:extLst>
              <a:ext uri="{FF2B5EF4-FFF2-40B4-BE49-F238E27FC236}">
                <a16:creationId xmlns:a16="http://schemas.microsoft.com/office/drawing/2014/main" id="{686AFBE7-1B20-4484-8F08-CED7A9EB3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5F9206-49BC-4A8C-B039-E15CA2F38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47AEB-D1DA-44F1-8C3A-C749AA54FA98}" type="slidenum">
              <a:rPr lang="en-US" smtClean="0"/>
              <a:t>‹#›</a:t>
            </a:fld>
            <a:endParaRPr lang="en-US"/>
          </a:p>
        </p:txBody>
      </p:sp>
    </p:spTree>
    <p:extLst>
      <p:ext uri="{BB962C8B-B14F-4D97-AF65-F5344CB8AC3E}">
        <p14:creationId xmlns:p14="http://schemas.microsoft.com/office/powerpoint/2010/main" val="22497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govinfo.gov/content/pkg/FR-2020-05-04/pdf/2020-09398.pdf" TargetMode="External"/><Relationship Id="rId3" Type="http://schemas.openxmlformats.org/officeDocument/2006/relationships/hyperlink" Target="https://www.sba.gov/sites/default/files/2020-05/Paycheck-Protection-Program-Frequently-Asked-Questions_05%2013%2020.pdf" TargetMode="External"/><Relationship Id="rId7" Type="http://schemas.openxmlformats.org/officeDocument/2006/relationships/hyperlink" Target="https://www.govinfo.gov/content/pkg/FR-2020-04-30/pdf/2020-09239.pdf" TargetMode="External"/><Relationship Id="rId2" Type="http://schemas.openxmlformats.org/officeDocument/2006/relationships/hyperlink" Target="https://www.govinfo.gov/content/pkg/FR-2020-04-15/pdf/2020-07672.pdf" TargetMode="External"/><Relationship Id="rId1" Type="http://schemas.openxmlformats.org/officeDocument/2006/relationships/slideLayout" Target="../slideLayouts/slideLayout2.xml"/><Relationship Id="rId6" Type="http://schemas.openxmlformats.org/officeDocument/2006/relationships/hyperlink" Target="https://www.govinfo.gov/content/pkg/FR-2020-04-28/pdf/2020-09098.pdf" TargetMode="External"/><Relationship Id="rId5" Type="http://schemas.openxmlformats.org/officeDocument/2006/relationships/hyperlink" Target="https://www.govinfo.gov/content/pkg/FR-2020-04-20/pdf/2020-08257.pdf" TargetMode="External"/><Relationship Id="rId4" Type="http://schemas.openxmlformats.org/officeDocument/2006/relationships/hyperlink" Target="https://www.sba.gov/sites/default/files/2020-04/PPP%20Interim%20Final%20Rule%202_0.pdf" TargetMode="External"/><Relationship Id="rId9" Type="http://schemas.openxmlformats.org/officeDocument/2006/relationships/hyperlink" Target="https://www.govinfo.gov/content/pkg/FR-2020-05-08/pdf/2020-09963.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wilson@the-accelerato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ome.treasury.gov/system/files/136/Affiliation%20rules%20overview%20%28for%20public%29.pdf" TargetMode="External"/><Relationship Id="rId2" Type="http://schemas.openxmlformats.org/officeDocument/2006/relationships/hyperlink" Target="https://www.sba.gov/sites/default/files/2019-08/SBA%20Table%20of%20Size%20Standards_Effective%20Aug%2019%2C%202019_Rev.pdf" TargetMode="External"/><Relationship Id="rId1" Type="http://schemas.openxmlformats.org/officeDocument/2006/relationships/slideLayout" Target="../slideLayouts/slideLayout2.xml"/><Relationship Id="rId4" Type="http://schemas.openxmlformats.org/officeDocument/2006/relationships/hyperlink" Target="https://www.ocnyida.com/webina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3A42-CD7E-46E7-BFBF-13EF4C8B9047}"/>
              </a:ext>
            </a:extLst>
          </p:cNvPr>
          <p:cNvSpPr>
            <a:spLocks noGrp="1"/>
          </p:cNvSpPr>
          <p:nvPr>
            <p:ph type="ctrTitle"/>
          </p:nvPr>
        </p:nvSpPr>
        <p:spPr>
          <a:xfrm>
            <a:off x="619126" y="1122363"/>
            <a:ext cx="10972800" cy="2387600"/>
          </a:xfrm>
        </p:spPr>
        <p:txBody>
          <a:bodyPr>
            <a:noAutofit/>
          </a:bodyPr>
          <a:lstStyle/>
          <a:p>
            <a:r>
              <a:rPr lang="en-US" sz="4800" b="1" dirty="0">
                <a:latin typeface="Arial" panose="020B0604020202020204" pitchFamily="34" charset="0"/>
                <a:cs typeface="Arial" panose="020B0604020202020204" pitchFamily="34" charset="0"/>
              </a:rPr>
              <a:t>Understanding Loan Forgiveness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for the Paycheck Protection Program</a:t>
            </a:r>
          </a:p>
        </p:txBody>
      </p:sp>
      <p:sp>
        <p:nvSpPr>
          <p:cNvPr id="3" name="Subtitle 2">
            <a:extLst>
              <a:ext uri="{FF2B5EF4-FFF2-40B4-BE49-F238E27FC236}">
                <a16:creationId xmlns:a16="http://schemas.microsoft.com/office/drawing/2014/main" id="{3254BD66-50A6-4845-927F-117A2844E14F}"/>
              </a:ext>
            </a:extLst>
          </p:cNvPr>
          <p:cNvSpPr>
            <a:spLocks noGrp="1"/>
          </p:cNvSpPr>
          <p:nvPr>
            <p:ph type="subTitle" idx="1"/>
          </p:nvPr>
        </p:nvSpPr>
        <p:spPr/>
        <p:txBody>
          <a:bodyPr>
            <a:normAutofit lnSpcReduction="10000"/>
          </a:bodyPr>
          <a:lstStyle/>
          <a:p>
            <a:endParaRPr lang="en-US" dirty="0"/>
          </a:p>
          <a:p>
            <a:r>
              <a:rPr lang="en-US" b="1" dirty="0">
                <a:latin typeface="Arial" panose="020B0604020202020204" pitchFamily="34" charset="0"/>
                <a:cs typeface="Arial" panose="020B0604020202020204" pitchFamily="34" charset="0"/>
              </a:rPr>
              <a:t>Hosted by the </a:t>
            </a:r>
            <a:r>
              <a:rPr lang="en-US" b="1" dirty="0">
                <a:solidFill>
                  <a:schemeClr val="accent2"/>
                </a:solidFill>
                <a:latin typeface="Arial" panose="020B0604020202020204" pitchFamily="34" charset="0"/>
                <a:cs typeface="Arial" panose="020B0604020202020204" pitchFamily="34" charset="0"/>
              </a:rPr>
              <a:t>Orange County Industrial Development Agency</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May 14, 2020</a:t>
            </a:r>
          </a:p>
        </p:txBody>
      </p:sp>
      <p:pic>
        <p:nvPicPr>
          <p:cNvPr id="1026" name="Picture 2" descr="Orange County Industrial Development Agency to Host Free Webinar ...">
            <a:extLst>
              <a:ext uri="{FF2B5EF4-FFF2-40B4-BE49-F238E27FC236}">
                <a16:creationId xmlns:a16="http://schemas.microsoft.com/office/drawing/2014/main" id="{E5638EFD-1469-41AA-922F-27C14436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819" y="5349875"/>
            <a:ext cx="2242361" cy="1072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45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Calculating Loan Forgiveness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297712" y="1584252"/>
            <a:ext cx="11674547" cy="5147852"/>
          </a:xfrm>
        </p:spPr>
        <p:txBody>
          <a:bodyPr>
            <a:noAutofit/>
          </a:bodyPr>
          <a:lstStyle/>
          <a:p>
            <a:pPr marL="0" indent="0" fontAlgn="base">
              <a:lnSpc>
                <a:spcPct val="100000"/>
              </a:lnSpc>
              <a:buNone/>
            </a:pPr>
            <a:r>
              <a:rPr lang="en-US" sz="1900" b="1" dirty="0">
                <a:latin typeface="Arial" panose="020B0604020202020204" pitchFamily="34" charset="0"/>
                <a:cs typeface="Arial" panose="020B0604020202020204" pitchFamily="34" charset="0"/>
              </a:rPr>
              <a:t>Decrease Based Upon Salary Reduction: </a:t>
            </a:r>
          </a:p>
          <a:p>
            <a:pPr fontAlgn="base">
              <a:lnSpc>
                <a:spcPct val="100000"/>
              </a:lnSpc>
            </a:pPr>
            <a:r>
              <a:rPr lang="en-US" sz="1900" dirty="0">
                <a:latin typeface="Arial" panose="020B0604020202020204" pitchFamily="34" charset="0"/>
                <a:cs typeface="Arial" panose="020B0604020202020204" pitchFamily="34" charset="0"/>
              </a:rPr>
              <a:t>The amount of loan forgiveness is further reduced if employees receive a reduction in pay of more than 25% during the covered period. </a:t>
            </a:r>
          </a:p>
          <a:p>
            <a:pPr marL="0" indent="0" fontAlgn="base">
              <a:lnSpc>
                <a:spcPct val="100000"/>
              </a:lnSpc>
              <a:buNone/>
            </a:pPr>
            <a:r>
              <a:rPr lang="en-US" sz="1900" b="1" dirty="0">
                <a:latin typeface="Arial" panose="020B0604020202020204" pitchFamily="34" charset="0"/>
                <a:cs typeface="Arial" panose="020B0604020202020204" pitchFamily="34" charset="0"/>
              </a:rPr>
              <a:t>Rehiring Employees or Restoring Wages: </a:t>
            </a:r>
          </a:p>
          <a:p>
            <a:pPr fontAlgn="base">
              <a:lnSpc>
                <a:spcPct val="100000"/>
              </a:lnSpc>
            </a:pPr>
            <a:r>
              <a:rPr lang="en-US" sz="1900" dirty="0">
                <a:latin typeface="Arial" panose="020B0604020202020204" pitchFamily="34" charset="0"/>
                <a:cs typeface="Arial" panose="020B0604020202020204" pitchFamily="34" charset="0"/>
              </a:rPr>
              <a:t>Reductions in employment or salary that occur between Feb. 15, 2020 and April 26, 2020 can be “cured” and will not reduce the amount of loan forgiveness if, by June 30, 2020, the borrower eliminates the reduction in employees or the reduction in wages. There is no requirement that the borrower rehire the same employees; restoring the number of full-time equivalent employees is sufficient.</a:t>
            </a:r>
          </a:p>
          <a:p>
            <a:pPr marL="0" indent="0" fontAlgn="base">
              <a:lnSpc>
                <a:spcPct val="100000"/>
              </a:lnSpc>
              <a:buNone/>
            </a:pPr>
            <a:r>
              <a:rPr lang="en-US" sz="1900" b="1" dirty="0">
                <a:latin typeface="Arial" panose="020B0604020202020204" pitchFamily="34" charset="0"/>
                <a:cs typeface="Arial" panose="020B0604020202020204" pitchFamily="34" charset="0"/>
              </a:rPr>
              <a:t>How do small businesses seek loan forgiveness? </a:t>
            </a:r>
          </a:p>
          <a:p>
            <a:pPr fontAlgn="base">
              <a:lnSpc>
                <a:spcPct val="100000"/>
              </a:lnSpc>
            </a:pPr>
            <a:r>
              <a:rPr lang="en-US" sz="1900" dirty="0">
                <a:latin typeface="Arial" panose="020B0604020202020204" pitchFamily="34" charset="0"/>
                <a:cs typeface="Arial" panose="020B0604020202020204" pitchFamily="34" charset="0"/>
              </a:rPr>
              <a:t>A borrower may seek loan forgiveness by submitting a request to its lender. The request must include documents that verify their number of full-time equivalent employees and pay rates, as well as the payments on eligible mortgage, lease and utility obligations. The application for forgiveness is due within 90 days of the expiration of the eight-week post-funding period. The approval process is expected to be completed within 60 days of the application.</a:t>
            </a:r>
            <a:endParaRPr lang="en-US" sz="1900" b="1" dirty="0">
              <a:latin typeface="Arial" panose="020B0604020202020204" pitchFamily="34" charset="0"/>
              <a:cs typeface="Arial" panose="020B0604020202020204" pitchFamily="34" charset="0"/>
            </a:endParaRPr>
          </a:p>
          <a:p>
            <a:pPr marL="0" indent="0" fontAlgn="base">
              <a:lnSpc>
                <a:spcPct val="100000"/>
              </a:lnSpc>
              <a:buNone/>
            </a:pPr>
            <a:endParaRPr lang="en-US"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b="1" dirty="0"/>
          </a:p>
        </p:txBody>
      </p:sp>
      <p:sp>
        <p:nvSpPr>
          <p:cNvPr id="4" name="Slide Number Placeholder 3">
            <a:extLst>
              <a:ext uri="{FF2B5EF4-FFF2-40B4-BE49-F238E27FC236}">
                <a16:creationId xmlns:a16="http://schemas.microsoft.com/office/drawing/2014/main" id="{EE23610C-D183-4299-9D03-640FD1ABC5D1}"/>
              </a:ext>
            </a:extLst>
          </p:cNvPr>
          <p:cNvSpPr>
            <a:spLocks noGrp="1"/>
          </p:cNvSpPr>
          <p:nvPr>
            <p:ph type="sldNum" sz="quarter" idx="12"/>
          </p:nvPr>
        </p:nvSpPr>
        <p:spPr/>
        <p:txBody>
          <a:bodyPr/>
          <a:lstStyle/>
          <a:p>
            <a:fld id="{BA847AEB-D1DA-44F1-8C3A-C749AA54FA98}" type="slidenum">
              <a:rPr lang="en-US" smtClean="0"/>
              <a:t>10</a:t>
            </a:fld>
            <a:endParaRPr lang="en-US"/>
          </a:p>
        </p:txBody>
      </p:sp>
    </p:spTree>
    <p:extLst>
      <p:ext uri="{BB962C8B-B14F-4D97-AF65-F5344CB8AC3E}">
        <p14:creationId xmlns:p14="http://schemas.microsoft.com/office/powerpoint/2010/main" val="215906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FAQs on Loan Forgiveness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04824" y="1586396"/>
            <a:ext cx="11382375" cy="4906479"/>
          </a:xfrm>
        </p:spPr>
        <p:txBody>
          <a:bodyPr>
            <a:noAutofit/>
          </a:bodyPr>
          <a:lstStyle/>
          <a:p>
            <a:pPr marL="0" lvl="0" indent="0">
              <a:buNone/>
              <a:defRPr/>
            </a:pPr>
            <a:r>
              <a:rPr lang="en-US" sz="1800" b="1" dirty="0">
                <a:latin typeface="Arial" panose="020B0604020202020204" pitchFamily="34" charset="0"/>
                <a:cs typeface="Arial" panose="020B0604020202020204" pitchFamily="34" charset="0"/>
              </a:rPr>
              <a:t>The amount of forgiveness of a PPP loan depends on the borrower’s payroll costs over an eight-week period; when does that eight-week period begin? </a:t>
            </a:r>
          </a:p>
          <a:p>
            <a:pPr>
              <a:defRPr/>
            </a:pPr>
            <a:r>
              <a:rPr lang="en-US" sz="1800" dirty="0">
                <a:latin typeface="Arial" panose="020B0604020202020204" pitchFamily="34" charset="0"/>
                <a:cs typeface="Arial" panose="020B0604020202020204" pitchFamily="34" charset="0"/>
              </a:rPr>
              <a:t>The eight-week period begins on the date the lender makes the disbursement of the PPP loan to the borrower. The lender must make the disbursement of the loan no later than ten calendar days from the date of loan approval.</a:t>
            </a:r>
            <a:endParaRPr lang="en-US" sz="1800" b="1" dirty="0">
              <a:latin typeface="Arial" panose="020B0604020202020204" pitchFamily="34" charset="0"/>
              <a:cs typeface="Arial" panose="020B0604020202020204" pitchFamily="34" charset="0"/>
            </a:endParaRPr>
          </a:p>
          <a:p>
            <a:pPr marL="0" lvl="0" indent="0">
              <a:buNone/>
              <a:defRPr/>
            </a:pPr>
            <a:r>
              <a:rPr lang="en-US" sz="1800" b="1" dirty="0">
                <a:latin typeface="Arial" panose="020B0604020202020204" pitchFamily="34" charset="0"/>
                <a:cs typeface="Arial" panose="020B0604020202020204" pitchFamily="34" charset="0"/>
              </a:rPr>
              <a:t>For determining eligibility a borrower must calculate the total number of employees, including part-time employees, when determining their employee headcount. How do you calculate workforce reductions related to loan forgiveness?</a:t>
            </a:r>
          </a:p>
          <a:p>
            <a:pPr>
              <a:defRPr/>
            </a:pPr>
            <a:r>
              <a:rPr lang="en-US" sz="1800" dirty="0">
                <a:latin typeface="Arial" panose="020B0604020202020204" pitchFamily="34" charset="0"/>
                <a:cs typeface="Arial" panose="020B0604020202020204" pitchFamily="34" charset="0"/>
              </a:rPr>
              <a:t>By contrast, for purposes of loan forgiveness, the standard of “full-time equivalent employees” is used to determine the extent to which the loan forgiveness amount will be reduced in the event of workforce reductions.</a:t>
            </a:r>
            <a:endParaRPr lang="en-US" sz="1800" b="1" dirty="0">
              <a:latin typeface="Arial" panose="020B0604020202020204" pitchFamily="34" charset="0"/>
              <a:cs typeface="Arial" panose="020B0604020202020204" pitchFamily="34" charset="0"/>
            </a:endParaRPr>
          </a:p>
          <a:p>
            <a:pPr marL="0" indent="0">
              <a:buNone/>
              <a:defRPr/>
            </a:pPr>
            <a:r>
              <a:rPr lang="en-US" sz="1800" b="1" dirty="0">
                <a:latin typeface="Arial" panose="020B0604020202020204" pitchFamily="34" charset="0"/>
                <a:cs typeface="Arial" panose="020B0604020202020204" pitchFamily="34" charset="0"/>
              </a:rPr>
              <a:t>Will a borrower’s PPP loan forgiveness amount be reduced if the borrower laid off an employee, offered to rehire the same employee, but the employee declined the offer?</a:t>
            </a:r>
          </a:p>
          <a:p>
            <a:pPr>
              <a:defRPr/>
            </a:pPr>
            <a:r>
              <a:rPr lang="en-US" sz="1800" dirty="0">
                <a:latin typeface="Arial" panose="020B0604020202020204" pitchFamily="34" charset="0"/>
                <a:cs typeface="Arial" panose="020B0604020202020204" pitchFamily="34" charset="0"/>
              </a:rPr>
              <a:t>No. SBA and Treasury intend to issue a final rule excluding laid-off employees whom the borrower offered to rehire (same compensation/hours) from the CARES Act’s loan forgiveness reduction calculation. Employees who reject offers of re-employment may forfeit eligibility for continued unemployment compensation</a:t>
            </a:r>
            <a:endParaRPr lang="en-US" sz="18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11</a:t>
            </a:fld>
            <a:endParaRPr lang="en-US"/>
          </a:p>
        </p:txBody>
      </p:sp>
    </p:spTree>
    <p:extLst>
      <p:ext uri="{BB962C8B-B14F-4D97-AF65-F5344CB8AC3E}">
        <p14:creationId xmlns:p14="http://schemas.microsoft.com/office/powerpoint/2010/main" val="185186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FAQs on Loan Forgiveness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233916" y="1690688"/>
            <a:ext cx="11770242" cy="4906479"/>
          </a:xfrm>
        </p:spPr>
        <p:txBody>
          <a:bodyPr>
            <a:noAutofit/>
          </a:bodyPr>
          <a:lstStyle/>
          <a:p>
            <a:pPr marL="0" lvl="0" indent="0">
              <a:buNone/>
              <a:defRPr/>
            </a:pPr>
            <a:r>
              <a:rPr lang="en-US" sz="1800" b="1" dirty="0">
                <a:latin typeface="Arial" panose="020B0604020202020204" pitchFamily="34" charset="0"/>
                <a:cs typeface="Arial" panose="020B0604020202020204" pitchFamily="34" charset="0"/>
              </a:rPr>
              <a:t>I am confused on “Certifying Loan Necessity.” How do I determine that I don’t need to return PPP funding? </a:t>
            </a:r>
          </a:p>
          <a:p>
            <a:pPr>
              <a:defRPr/>
            </a:pPr>
            <a:r>
              <a:rPr lang="en-US" sz="1800" dirty="0">
                <a:latin typeface="Arial" panose="020B0604020202020204" pitchFamily="34" charset="0"/>
                <a:cs typeface="Arial" panose="020B0604020202020204" pitchFamily="34" charset="0"/>
              </a:rPr>
              <a:t>Although the CARES Act suspends the ordinary requirement that borrowers must be unable to obtain credit elsewhere, borrowers still must certify in good faith that their PPP loan request is necessary, taking into account their current business activity and their ability to access other sources of liquidity in a manner that is not significantly detrimental to the business. </a:t>
            </a:r>
          </a:p>
          <a:p>
            <a:pPr>
              <a:defRPr/>
            </a:pPr>
            <a:r>
              <a:rPr lang="en-US" sz="1800" dirty="0">
                <a:latin typeface="Arial" panose="020B0604020202020204" pitchFamily="34" charset="0"/>
                <a:cs typeface="Arial" panose="020B0604020202020204" pitchFamily="34" charset="0"/>
              </a:rPr>
              <a:t>Businesses that together with their affiliates accepted Paycheck Protection Program (PPP) funds of less than $2 million will be assumed to have performed the required certification concerning the necessity of their loan requests in good faith.</a:t>
            </a:r>
          </a:p>
          <a:p>
            <a:pPr>
              <a:defRPr/>
            </a:pPr>
            <a:r>
              <a:rPr lang="en-US" sz="1800" dirty="0">
                <a:latin typeface="Arial" panose="020B0604020202020204" pitchFamily="34" charset="0"/>
                <a:cs typeface="Arial" panose="020B0604020202020204" pitchFamily="34" charset="0"/>
              </a:rPr>
              <a:t>Borrowers with loans of more than $2 million may still have an adequate basis for making the required good-faith certification, based on their individual circumstances and the language of the certification and SBA guidance.</a:t>
            </a:r>
          </a:p>
          <a:p>
            <a:pPr marL="0" lvl="0" indent="0">
              <a:buNone/>
              <a:defRPr/>
            </a:pPr>
            <a:r>
              <a:rPr lang="en-US" sz="1800" b="1" dirty="0">
                <a:latin typeface="Arial" panose="020B0604020202020204" pitchFamily="34" charset="0"/>
                <a:cs typeface="Arial" panose="020B0604020202020204" pitchFamily="34" charset="0"/>
              </a:rPr>
              <a:t>Will SBA review individual PPP loan files? </a:t>
            </a:r>
          </a:p>
          <a:p>
            <a:pPr>
              <a:defRPr/>
            </a:pPr>
            <a:r>
              <a:rPr lang="en-US" sz="1800" dirty="0">
                <a:latin typeface="Arial" panose="020B0604020202020204" pitchFamily="34" charset="0"/>
                <a:cs typeface="Arial" panose="020B0604020202020204" pitchFamily="34" charset="0"/>
              </a:rPr>
              <a:t>Yes. The SBA has decided, in consultation with the Department of the Treasury, that it will review all loans in excess of $2 million, in addition to other loans as appropriate, following the lender’s submission of the borrower’s loan forgiveness application. If the SBA determines that a borrower lacked an adequate basis for certifying the necessity of its loan, the SBA will seek repayment of the outstanding PPP loan balance and inform the lender that the borrower is not eligible for loan forgiveness. </a:t>
            </a:r>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12</a:t>
            </a:fld>
            <a:endParaRPr lang="en-US"/>
          </a:p>
        </p:txBody>
      </p:sp>
    </p:spTree>
    <p:extLst>
      <p:ext uri="{BB962C8B-B14F-4D97-AF65-F5344CB8AC3E}">
        <p14:creationId xmlns:p14="http://schemas.microsoft.com/office/powerpoint/2010/main" val="3746656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SBA/Treasury Department Guidance</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84791" y="1690688"/>
            <a:ext cx="11206716" cy="4906479"/>
          </a:xfrm>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200" b="1" dirty="0">
                <a:latin typeface="Arial" panose="020B0604020202020204" pitchFamily="34" charset="0"/>
                <a:cs typeface="Arial" panose="020B0604020202020204" pitchFamily="34" charset="0"/>
              </a:rPr>
              <a:t>SBA and the Treasury Department have issued several guidance documents on PPP. Expect additional guidance documents.</a:t>
            </a:r>
          </a:p>
          <a:p>
            <a:pPr>
              <a:defRPr/>
            </a:pPr>
            <a:r>
              <a:rPr lang="en-US" sz="2000" dirty="0">
                <a:latin typeface="Arial" panose="020B0604020202020204" pitchFamily="34" charset="0"/>
                <a:cs typeface="Arial" panose="020B0604020202020204" pitchFamily="34" charset="0"/>
              </a:rPr>
              <a:t>Initial Paycheck Protection Program Guidance (7-page document)</a:t>
            </a:r>
          </a:p>
          <a:p>
            <a:pPr lvl="1">
              <a:defRPr/>
            </a:pPr>
            <a:r>
              <a:rPr lang="en-US" sz="1600" dirty="0">
                <a:latin typeface="Arial" panose="020B0604020202020204" pitchFamily="34" charset="0"/>
                <a:cs typeface="Arial" panose="020B0604020202020204" pitchFamily="34" charset="0"/>
                <a:hlinkClick r:id="rId2"/>
              </a:rPr>
              <a:t>Link to Document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Paycheck Protection Program FAQs (16-page document covering 46 FAQs)</a:t>
            </a:r>
          </a:p>
          <a:p>
            <a:pPr lvl="1">
              <a:defRPr/>
            </a:pPr>
            <a:r>
              <a:rPr lang="en-US" sz="1600" dirty="0">
                <a:latin typeface="Arial" panose="020B0604020202020204" pitchFamily="34" charset="0"/>
                <a:cs typeface="Arial" panose="020B0604020202020204" pitchFamily="34" charset="0"/>
                <a:hlinkClick r:id="rId3"/>
              </a:rPr>
              <a:t>Link to Document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Interim Final Rule on Applicable Affiliation Rules (5-page document)</a:t>
            </a:r>
          </a:p>
          <a:p>
            <a:pPr lvl="1">
              <a:defRPr/>
            </a:pPr>
            <a:r>
              <a:rPr lang="en-US" sz="1600" dirty="0">
                <a:latin typeface="Arial" panose="020B0604020202020204" pitchFamily="34" charset="0"/>
                <a:cs typeface="Arial" panose="020B0604020202020204" pitchFamily="34" charset="0"/>
                <a:hlinkClick r:id="rId4"/>
              </a:rPr>
              <a:t>Link to Document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Interim Final Rule on Additional Eligibility Criteria/Requirements (6-page document)</a:t>
            </a:r>
          </a:p>
          <a:p>
            <a:pPr lvl="1">
              <a:defRPr/>
            </a:pPr>
            <a:r>
              <a:rPr lang="en-US" sz="1600" dirty="0">
                <a:latin typeface="Arial" panose="020B0604020202020204" pitchFamily="34" charset="0"/>
                <a:cs typeface="Arial" panose="020B0604020202020204" pitchFamily="34" charset="0"/>
                <a:hlinkClick r:id="rId5"/>
              </a:rPr>
              <a:t>Link to Document</a:t>
            </a:r>
            <a:endParaRPr lang="en-US" sz="2000" b="1"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Interim Final Rule on Authorization, Affiliation, and Eligibility (3-page document)</a:t>
            </a:r>
          </a:p>
          <a:p>
            <a:pPr lvl="1">
              <a:defRPr/>
            </a:pPr>
            <a:r>
              <a:rPr lang="en-US" sz="1600" dirty="0">
                <a:latin typeface="Arial" panose="020B0604020202020204" pitchFamily="34" charset="0"/>
                <a:cs typeface="Arial" panose="020B0604020202020204" pitchFamily="34" charset="0"/>
                <a:hlinkClick r:id="rId6"/>
              </a:rPr>
              <a:t>Link to Document</a:t>
            </a:r>
            <a:endParaRPr lang="en-US" sz="1600" dirty="0"/>
          </a:p>
          <a:p>
            <a:pPr>
              <a:defRPr/>
            </a:pPr>
            <a:r>
              <a:rPr lang="en-US" sz="2000" dirty="0">
                <a:latin typeface="Arial" panose="020B0604020202020204" pitchFamily="34" charset="0"/>
                <a:cs typeface="Arial" panose="020B0604020202020204" pitchFamily="34" charset="0"/>
              </a:rPr>
              <a:t>Interim Final Rule on Seasonal Employers (3-page document)</a:t>
            </a:r>
          </a:p>
          <a:p>
            <a:pPr lvl="1">
              <a:defRPr/>
            </a:pPr>
            <a:r>
              <a:rPr lang="en-US" sz="1600" dirty="0">
                <a:latin typeface="Arial" panose="020B0604020202020204" pitchFamily="34" charset="0"/>
                <a:cs typeface="Arial" panose="020B0604020202020204" pitchFamily="34" charset="0"/>
                <a:hlinkClick r:id="rId7"/>
              </a:rPr>
              <a:t>Link to Document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Interim Final Rule on Loan Disbursements (4-page document)</a:t>
            </a:r>
          </a:p>
          <a:p>
            <a:pPr lvl="1">
              <a:defRPr/>
            </a:pPr>
            <a:r>
              <a:rPr lang="en-US" sz="1600" dirty="0">
                <a:latin typeface="Arial" panose="020B0604020202020204" pitchFamily="34" charset="0"/>
                <a:cs typeface="Arial" panose="020B0604020202020204" pitchFamily="34" charset="0"/>
                <a:hlinkClick r:id="rId8"/>
              </a:rPr>
              <a:t>Link to Document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Interim Final Rule on Additional Eligibility Criteria (4-page document)</a:t>
            </a:r>
          </a:p>
          <a:p>
            <a:pPr lvl="1">
              <a:defRPr/>
            </a:pPr>
            <a:r>
              <a:rPr lang="en-US" sz="1600" dirty="0">
                <a:latin typeface="Arial" panose="020B0604020202020204" pitchFamily="34" charset="0"/>
                <a:cs typeface="Arial" panose="020B0604020202020204" pitchFamily="34" charset="0"/>
                <a:hlinkClick r:id="rId9"/>
              </a:rPr>
              <a:t>Link to Document </a:t>
            </a:r>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13</a:t>
            </a:fld>
            <a:endParaRPr lang="en-US"/>
          </a:p>
        </p:txBody>
      </p:sp>
    </p:spTree>
    <p:extLst>
      <p:ext uri="{BB962C8B-B14F-4D97-AF65-F5344CB8AC3E}">
        <p14:creationId xmlns:p14="http://schemas.microsoft.com/office/powerpoint/2010/main" val="194758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Looking Forward</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84791" y="1690688"/>
            <a:ext cx="11004698" cy="4906479"/>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Potential Changes to the Paycheck Protection Program that may materialize:</a:t>
            </a:r>
          </a:p>
          <a:p>
            <a:pPr>
              <a:defRPr/>
            </a:pPr>
            <a:r>
              <a:rPr lang="en-US" sz="2000" dirty="0">
                <a:latin typeface="Arial" panose="020B0604020202020204" pitchFamily="34" charset="0"/>
                <a:cs typeface="Arial" panose="020B0604020202020204" pitchFamily="34" charset="0"/>
              </a:rPr>
              <a:t>An extension of the program’s covered period past June 30, 2020.</a:t>
            </a:r>
          </a:p>
          <a:p>
            <a:pPr>
              <a:defRPr/>
            </a:pPr>
            <a:r>
              <a:rPr lang="en-US" sz="2000" dirty="0">
                <a:latin typeface="Arial" panose="020B0604020202020204" pitchFamily="34" charset="0"/>
                <a:cs typeface="Arial" panose="020B0604020202020204" pitchFamily="34" charset="0"/>
              </a:rPr>
              <a:t>An extension of the forgivable use window past the 8-week period.</a:t>
            </a:r>
          </a:p>
          <a:p>
            <a:pPr>
              <a:defRPr/>
            </a:pPr>
            <a:r>
              <a:rPr lang="en-US" sz="2000" dirty="0">
                <a:latin typeface="Arial" panose="020B0604020202020204" pitchFamily="34" charset="0"/>
                <a:cs typeface="Arial" panose="020B0604020202020204" pitchFamily="34" charset="0"/>
              </a:rPr>
              <a:t>Expansion of forgivable non-payroll costs to up to 50% from 25%.</a:t>
            </a:r>
          </a:p>
          <a:p>
            <a:pPr>
              <a:defRPr/>
            </a:pPr>
            <a:r>
              <a:rPr lang="en-US" sz="2000" dirty="0">
                <a:latin typeface="Arial" panose="020B0604020202020204" pitchFamily="34" charset="0"/>
                <a:cs typeface="Arial" panose="020B0604020202020204" pitchFamily="34" charset="0"/>
              </a:rPr>
              <a:t>Deduction of expenses paid with a forgiven PPP loan from employer federal taxes.</a:t>
            </a:r>
          </a:p>
          <a:p>
            <a:pPr marL="0" indent="0">
              <a:buNone/>
              <a:defRPr/>
            </a:pPr>
            <a:endParaRPr lang="en-US" sz="2000" b="1" dirty="0">
              <a:latin typeface="Arial" panose="020B0604020202020204" pitchFamily="34" charset="0"/>
              <a:cs typeface="Arial" panose="020B0604020202020204" pitchFamily="34" charset="0"/>
            </a:endParaRPr>
          </a:p>
          <a:p>
            <a:pPr marL="0" indent="0">
              <a:buNone/>
              <a:defRPr/>
            </a:pPr>
            <a:r>
              <a:rPr lang="en-US" sz="2000" b="1" dirty="0">
                <a:latin typeface="Arial" panose="020B0604020202020204" pitchFamily="34" charset="0"/>
                <a:cs typeface="Arial" panose="020B0604020202020204" pitchFamily="34" charset="0"/>
              </a:rPr>
              <a:t>Expect new guidance from the SBA on loan forgiveness</a:t>
            </a:r>
          </a:p>
          <a:p>
            <a:pPr>
              <a:defRPr/>
            </a:pPr>
            <a:r>
              <a:rPr lang="en-US" sz="2000" dirty="0">
                <a:latin typeface="Arial" panose="020B0604020202020204" pitchFamily="34" charset="0"/>
                <a:cs typeface="Arial" panose="020B0604020202020204" pitchFamily="34" charset="0"/>
              </a:rPr>
              <a:t>Though delayed, SBA is required to publish final guidance on loan forgiveness.</a:t>
            </a: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Work with OCIDA on getting questions/concerns delivered to Rep. Maloney and the NY SBA Federal Officials.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14</a:t>
            </a:fld>
            <a:endParaRPr lang="en-US"/>
          </a:p>
        </p:txBody>
      </p:sp>
    </p:spTree>
    <p:extLst>
      <p:ext uri="{BB962C8B-B14F-4D97-AF65-F5344CB8AC3E}">
        <p14:creationId xmlns:p14="http://schemas.microsoft.com/office/powerpoint/2010/main" val="4057293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Q&amp;A Session and Closing Remarks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704849" y="1825624"/>
            <a:ext cx="10763251" cy="4906479"/>
          </a:xfrm>
        </p:spPr>
        <p:txBody>
          <a:bodyPr>
            <a:normAutofit/>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latin typeface="Arial" panose="020B0604020202020204" pitchFamily="34" charset="0"/>
                <a:cs typeface="Arial" panose="020B0604020202020204" pitchFamily="34" charset="0"/>
              </a:rPr>
              <a:t>Please use the </a:t>
            </a:r>
            <a:r>
              <a:rPr lang="en-US" sz="2000" b="1" dirty="0">
                <a:latin typeface="Arial" panose="020B0604020202020204" pitchFamily="34" charset="0"/>
                <a:cs typeface="Arial" panose="020B0604020202020204" pitchFamily="34" charset="0"/>
              </a:rPr>
              <a:t>Question Function </a:t>
            </a:r>
            <a:r>
              <a:rPr lang="en-US" sz="2000" dirty="0">
                <a:latin typeface="Arial" panose="020B0604020202020204" pitchFamily="34" charset="0"/>
                <a:cs typeface="Arial" panose="020B0604020202020204" pitchFamily="34" charset="0"/>
              </a:rPr>
              <a:t>on your </a:t>
            </a:r>
            <a:r>
              <a:rPr lang="en-US" sz="2000" b="1" dirty="0">
                <a:latin typeface="Arial" panose="020B0604020202020204" pitchFamily="34" charset="0"/>
                <a:cs typeface="Arial" panose="020B0604020202020204" pitchFamily="34" charset="0"/>
              </a:rPr>
              <a:t>GoToMeeting dialog box</a:t>
            </a:r>
            <a:r>
              <a:rPr lang="en-US" sz="2000" dirty="0">
                <a:latin typeface="Arial" panose="020B0604020202020204" pitchFamily="34" charset="0"/>
                <a:cs typeface="Arial" panose="020B0604020202020204" pitchFamily="34" charset="0"/>
              </a:rPr>
              <a:t> to submit real-time questions.</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For any further questions </a:t>
            </a:r>
            <a:r>
              <a:rPr lang="en-US" sz="2000" dirty="0">
                <a:latin typeface="Arial" panose="020B0604020202020204" pitchFamily="34" charset="0"/>
                <a:cs typeface="Arial" panose="020B0604020202020204" pitchFamily="34" charset="0"/>
              </a:rPr>
              <a:t>on the Paycheck Protection Program, other SBA offerings, and other federal resources, please contact </a:t>
            </a:r>
            <a:r>
              <a:rPr lang="en-US" sz="2000" b="1" dirty="0">
                <a:latin typeface="Arial" panose="020B0604020202020204" pitchFamily="34" charset="0"/>
                <a:cs typeface="Arial" panose="020B0604020202020204" pitchFamily="34" charset="0"/>
              </a:rPr>
              <a:t>Sarah Wilson at </a:t>
            </a:r>
            <a:r>
              <a:rPr lang="en-US" sz="2000" b="1" dirty="0">
                <a:latin typeface="Arial" panose="020B0604020202020204" pitchFamily="34" charset="0"/>
                <a:cs typeface="Arial" panose="020B0604020202020204" pitchFamily="34" charset="0"/>
                <a:hlinkClick r:id="rId2"/>
              </a:rPr>
              <a:t>swilson@the-accelerator.</a:t>
            </a:r>
            <a:r>
              <a:rPr lang="en-US" sz="2000" dirty="0">
                <a:latin typeface="Arial" panose="020B0604020202020204" pitchFamily="34" charset="0"/>
                <a:cs typeface="Arial" panose="020B0604020202020204" pitchFamily="34" charset="0"/>
                <a:hlinkClick r:id="rId2"/>
              </a:rPr>
              <a:t>com</a:t>
            </a:r>
            <a:r>
              <a:rPr lang="en-US" sz="2000" dirty="0">
                <a:latin typeface="Arial" panose="020B0604020202020204" pitchFamily="34" charset="0"/>
                <a:cs typeface="Arial" panose="020B0604020202020204" pitchFamily="34" charset="0"/>
              </a:rPr>
              <a:t>.</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indent="0">
              <a:buNone/>
              <a:defRPr/>
            </a:pPr>
            <a:r>
              <a:rPr lang="en-US" sz="2000" b="1" dirty="0">
                <a:latin typeface="Arial" panose="020B0604020202020204" pitchFamily="34" charset="0"/>
                <a:cs typeface="Arial" panose="020B0604020202020204" pitchFamily="34" charset="0"/>
              </a:rPr>
              <a:t>A video of this presentation </a:t>
            </a:r>
            <a:r>
              <a:rPr lang="en-US" sz="2000" dirty="0">
                <a:latin typeface="Arial" panose="020B0604020202020204" pitchFamily="34" charset="0"/>
                <a:cs typeface="Arial" panose="020B0604020202020204" pitchFamily="34" charset="0"/>
              </a:rPr>
              <a:t>will be </a:t>
            </a:r>
            <a:r>
              <a:rPr lang="en-US" sz="2000" b="1" dirty="0">
                <a:latin typeface="Arial" panose="020B0604020202020204" pitchFamily="34" charset="0"/>
                <a:cs typeface="Arial" panose="020B0604020202020204" pitchFamily="34" charset="0"/>
              </a:rPr>
              <a:t>posted on the IDA’s website</a:t>
            </a:r>
            <a:r>
              <a:rPr lang="en-US" sz="2000" dirty="0">
                <a:latin typeface="Arial" panose="020B0604020202020204" pitchFamily="34" charset="0"/>
                <a:cs typeface="Arial" panose="020B0604020202020204" pitchFamily="34" charset="0"/>
              </a:rPr>
              <a:t> alongside a PDF of these slides at </a:t>
            </a:r>
            <a:r>
              <a:rPr lang="en-US" sz="2000" b="1" u="sng" dirty="0">
                <a:solidFill>
                  <a:schemeClr val="accent1"/>
                </a:solidFill>
                <a:latin typeface="Arial" panose="020B0604020202020204" pitchFamily="34" charset="0"/>
                <a:cs typeface="Arial" panose="020B0604020202020204" pitchFamily="34" charset="0"/>
              </a:rPr>
              <a:t>ocnyida.com</a:t>
            </a:r>
            <a:r>
              <a:rPr lang="en-US" sz="2000" dirty="0">
                <a:latin typeface="Arial" panose="020B0604020202020204" pitchFamily="34" charset="0"/>
                <a:cs typeface="Arial" panose="020B0604020202020204" pitchFamily="34" charset="0"/>
              </a:rPr>
              <a:t>.</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t> </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15</a:t>
            </a:fld>
            <a:endParaRPr lang="en-US"/>
          </a:p>
        </p:txBody>
      </p:sp>
    </p:spTree>
    <p:extLst>
      <p:ext uri="{BB962C8B-B14F-4D97-AF65-F5344CB8AC3E}">
        <p14:creationId xmlns:p14="http://schemas.microsoft.com/office/powerpoint/2010/main" val="1910596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838200" y="359189"/>
            <a:ext cx="10515600" cy="1325563"/>
          </a:xfrm>
        </p:spPr>
        <p:txBody>
          <a:bodyPr/>
          <a:lstStyle/>
          <a:p>
            <a:pPr algn="ctr"/>
            <a:r>
              <a:rPr lang="en-US"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33400" y="1599691"/>
            <a:ext cx="11287126" cy="5032375"/>
          </a:xfrm>
        </p:spPr>
        <p:txBody>
          <a:bodyPr>
            <a:normAutofit/>
          </a:bodyPr>
          <a:lstStyle/>
          <a:p>
            <a:pPr marL="0" indent="0">
              <a:buNone/>
            </a:pPr>
            <a:r>
              <a:rPr lang="en-US" sz="2000" b="1" dirty="0">
                <a:latin typeface="Arial" panose="020B0604020202020204" pitchFamily="34" charset="0"/>
                <a:cs typeface="Arial" panose="020B0604020202020204" pitchFamily="34" charset="0"/>
              </a:rPr>
              <a:t>Opening Remarks: </a:t>
            </a:r>
            <a:r>
              <a:rPr lang="en-US" sz="2000" dirty="0">
                <a:latin typeface="Arial" panose="020B0604020202020204" pitchFamily="34" charset="0"/>
                <a:cs typeface="Arial" panose="020B0604020202020204" pitchFamily="34" charset="0"/>
              </a:rPr>
              <a:t>Laurie Villasuso, Chief Executive Officer, Orange County Industrial Development Agency</a:t>
            </a: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Introduction to McAllister &amp; Quinn:</a:t>
            </a:r>
            <a:r>
              <a:rPr lang="en-US" sz="2000" dirty="0">
                <a:latin typeface="Arial" panose="020B0604020202020204" pitchFamily="34" charset="0"/>
                <a:cs typeface="Arial" panose="020B0604020202020204" pitchFamily="34" charset="0"/>
              </a:rPr>
              <a:t> Chris Fish, Vice President; Jake Parduhn, Director of Federal Affairs; Casey Newell, Research Analyst</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Agenda:</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Recap: SBA Paycheck Protection Program  </a:t>
            </a:r>
          </a:p>
          <a:p>
            <a:r>
              <a:rPr lang="en-US" sz="2000" dirty="0">
                <a:latin typeface="Arial" panose="020B0604020202020204" pitchFamily="34" charset="0"/>
                <a:cs typeface="Arial" panose="020B0604020202020204" pitchFamily="34" charset="0"/>
              </a:rPr>
              <a:t>NY SBA Loan Program Statistics</a:t>
            </a:r>
          </a:p>
          <a:p>
            <a:r>
              <a:rPr lang="en-US" sz="2000" dirty="0">
                <a:latin typeface="Arial" panose="020B0604020202020204" pitchFamily="34" charset="0"/>
                <a:cs typeface="Arial" panose="020B0604020202020204" pitchFamily="34" charset="0"/>
              </a:rPr>
              <a:t>Current Status of the Paycheck Program</a:t>
            </a:r>
          </a:p>
          <a:p>
            <a:r>
              <a:rPr lang="en-US" sz="2000" dirty="0">
                <a:latin typeface="Arial" panose="020B0604020202020204" pitchFamily="34" charset="0"/>
                <a:cs typeface="Arial" panose="020B0604020202020204" pitchFamily="34" charset="0"/>
              </a:rPr>
              <a:t>Navigating Loan Forgiveness To Date</a:t>
            </a:r>
          </a:p>
          <a:p>
            <a:r>
              <a:rPr lang="en-US" sz="2000" dirty="0">
                <a:latin typeface="Arial" panose="020B0604020202020204" pitchFamily="34" charset="0"/>
                <a:cs typeface="Arial" panose="020B0604020202020204" pitchFamily="34" charset="0"/>
              </a:rPr>
              <a:t>Looking Forward</a:t>
            </a:r>
          </a:p>
          <a:p>
            <a:r>
              <a:rPr lang="en-US" sz="2000" dirty="0">
                <a:latin typeface="Arial" panose="020B0604020202020204" pitchFamily="34" charset="0"/>
                <a:cs typeface="Arial" panose="020B0604020202020204" pitchFamily="34" charset="0"/>
              </a:rPr>
              <a:t>Q&amp;A Session and Closing Remarks</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DE80F66-818C-44DE-8A0F-3A0835FE3551}"/>
              </a:ext>
            </a:extLst>
          </p:cNvPr>
          <p:cNvSpPr>
            <a:spLocks noGrp="1"/>
          </p:cNvSpPr>
          <p:nvPr>
            <p:ph type="sldNum" sz="quarter" idx="12"/>
          </p:nvPr>
        </p:nvSpPr>
        <p:spPr/>
        <p:txBody>
          <a:bodyPr/>
          <a:lstStyle/>
          <a:p>
            <a:fld id="{BA847AEB-D1DA-44F1-8C3A-C749AA54FA98}" type="slidenum">
              <a:rPr lang="en-US" smtClean="0"/>
              <a:t>2</a:t>
            </a:fld>
            <a:endParaRPr lang="en-US"/>
          </a:p>
        </p:txBody>
      </p:sp>
    </p:spTree>
    <p:extLst>
      <p:ext uri="{BB962C8B-B14F-4D97-AF65-F5344CB8AC3E}">
        <p14:creationId xmlns:p14="http://schemas.microsoft.com/office/powerpoint/2010/main" val="3327846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838200" y="359189"/>
            <a:ext cx="10515600" cy="1325563"/>
          </a:xfrm>
        </p:spPr>
        <p:txBody>
          <a:bodyPr/>
          <a:lstStyle/>
          <a:p>
            <a:pPr algn="ctr"/>
            <a:r>
              <a:rPr lang="en-US" b="1" dirty="0">
                <a:latin typeface="Arial" panose="020B0604020202020204" pitchFamily="34" charset="0"/>
                <a:cs typeface="Arial" panose="020B0604020202020204" pitchFamily="34" charset="0"/>
              </a:rPr>
              <a:t>Disclaimer</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63526" y="1599691"/>
            <a:ext cx="11025962" cy="5032375"/>
          </a:xfrm>
        </p:spPr>
        <p:txBody>
          <a:bodyPr>
            <a:normAutofit/>
          </a:bodyPr>
          <a:lstStyle/>
          <a:p>
            <a:pPr marL="0" indent="0">
              <a:buNone/>
            </a:pPr>
            <a:r>
              <a:rPr lang="en-US" sz="2400" dirty="0">
                <a:latin typeface="Arial" panose="020B0604020202020204" pitchFamily="34" charset="0"/>
                <a:cs typeface="Arial" panose="020B0604020202020204" pitchFamily="34" charset="0"/>
              </a:rPr>
              <a:t>Orange County Industrial Development Agency, the Accelerator, and McAllister &amp; Quinn offer this presentation for the sole purpose of providing general information. This presentation and the information presented alongside it, should not construed as advice or guidance with respect to the subjects and issues covered herein. Your participation in this presentation or consideration of the materials and information provided during it does not constitute a relationship between you, Orange County Industrial Development Agency, the Accelerator, and/or McAllister &amp; Quinn.</a:t>
            </a:r>
          </a:p>
          <a:p>
            <a:pPr marL="0" indent="0">
              <a:buNone/>
            </a:pPr>
            <a:endParaRPr 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DE80F66-818C-44DE-8A0F-3A0835FE3551}"/>
              </a:ext>
            </a:extLst>
          </p:cNvPr>
          <p:cNvSpPr>
            <a:spLocks noGrp="1"/>
          </p:cNvSpPr>
          <p:nvPr>
            <p:ph type="sldNum" sz="quarter" idx="12"/>
          </p:nvPr>
        </p:nvSpPr>
        <p:spPr/>
        <p:txBody>
          <a:bodyPr/>
          <a:lstStyle/>
          <a:p>
            <a:fld id="{BA847AEB-D1DA-44F1-8C3A-C749AA54FA98}" type="slidenum">
              <a:rPr lang="en-US" smtClean="0"/>
              <a:t>3</a:t>
            </a:fld>
            <a:endParaRPr lang="en-US"/>
          </a:p>
        </p:txBody>
      </p:sp>
    </p:spTree>
    <p:extLst>
      <p:ext uri="{BB962C8B-B14F-4D97-AF65-F5344CB8AC3E}">
        <p14:creationId xmlns:p14="http://schemas.microsoft.com/office/powerpoint/2010/main" val="226004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314325" y="365125"/>
            <a:ext cx="11563350" cy="1325563"/>
          </a:xfrm>
        </p:spPr>
        <p:txBody>
          <a:bodyPr/>
          <a:lstStyle/>
          <a:p>
            <a:pPr algn="ctr"/>
            <a:r>
              <a:rPr lang="en-US" b="1" dirty="0">
                <a:latin typeface="Arial" panose="020B0604020202020204" pitchFamily="34" charset="0"/>
                <a:cs typeface="Arial" panose="020B0604020202020204" pitchFamily="34" charset="0"/>
              </a:rPr>
              <a:t>Recap: SBA Paycheck Protection Program</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13906" y="1825625"/>
            <a:ext cx="11164187" cy="5032375"/>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900" b="1" dirty="0">
                <a:latin typeface="Arial" panose="020B0604020202020204" pitchFamily="34" charset="0"/>
                <a:cs typeface="Arial" panose="020B0604020202020204" pitchFamily="34" charset="0"/>
              </a:rPr>
              <a:t>Objective: </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Small Business Administration (SBA) loan program designed to incentivize small businesses to maintain their payrolls during the COVID-19 pandemic.</a:t>
            </a:r>
            <a:endParaRPr lang="en-US" sz="19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Terms: </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These loans range up to $10 million carry 1% interest rates, two</a:t>
            </a:r>
            <a:r>
              <a:rPr lang="en-US" sz="1900" dirty="0">
                <a:solidFill>
                  <a:prstClr val="black"/>
                </a:solidFill>
                <a:latin typeface="Arial" panose="020B0604020202020204" pitchFamily="34" charset="0"/>
                <a:cs typeface="Arial" panose="020B0604020202020204" pitchFamily="34" charset="0"/>
              </a:rPr>
              <a:t>-year maturities, and the option to defer up to six months.</a:t>
            </a: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Applying:</a:t>
            </a:r>
            <a:r>
              <a:rPr lang="en-US" sz="1900" dirty="0">
                <a:latin typeface="Arial" panose="020B0604020202020204" pitchFamily="34" charset="0"/>
                <a:cs typeface="Arial" panose="020B0604020202020204" pitchFamily="34" charset="0"/>
              </a:rPr>
              <a:t> Small businesses apply through local financial institutions that qualify as lenders, who process applications and oversee the administration of government-backed loans on the SBA’s behalf. </a:t>
            </a:r>
          </a:p>
          <a:p>
            <a:pPr marL="0" indent="0">
              <a:buNone/>
            </a:pPr>
            <a:r>
              <a:rPr lang="en-US" sz="1900" b="1" dirty="0">
                <a:latin typeface="Arial" panose="020B0604020202020204" pitchFamily="34" charset="0"/>
                <a:cs typeface="Arial" panose="020B0604020202020204" pitchFamily="34" charset="0"/>
              </a:rPr>
              <a:t>Eligibility: </a:t>
            </a:r>
            <a:r>
              <a:rPr lang="en-US" sz="1900" dirty="0">
                <a:latin typeface="Arial" panose="020B0604020202020204" pitchFamily="34" charset="0"/>
                <a:cs typeface="Arial" panose="020B0604020202020204" pitchFamily="34" charset="0"/>
              </a:rPr>
              <a:t>For-profits, non-profits, Tribal business concerns, and veterans' organizations that either employ less than 500 employees or meet SBA industry </a:t>
            </a:r>
            <a:r>
              <a:rPr lang="en-US" sz="1900" dirty="0">
                <a:latin typeface="Arial" panose="020B0604020202020204" pitchFamily="34" charset="0"/>
                <a:cs typeface="Arial" panose="020B0604020202020204" pitchFamily="34" charset="0"/>
                <a:hlinkClick r:id="rId2"/>
              </a:rPr>
              <a:t>size standards</a:t>
            </a:r>
            <a:r>
              <a:rPr lang="en-US" sz="1900" dirty="0">
                <a:latin typeface="Arial" panose="020B0604020202020204" pitchFamily="34" charset="0"/>
                <a:cs typeface="Arial" panose="020B0604020202020204" pitchFamily="34" charset="0"/>
              </a:rPr>
              <a:t>. Sole proprietors, independent contractors, and self-employed workers can also apply. </a:t>
            </a:r>
            <a:r>
              <a:rPr lang="en-US" sz="1900" dirty="0">
                <a:latin typeface="Arial" panose="020B0604020202020204" pitchFamily="34" charset="0"/>
                <a:cs typeface="Arial" panose="020B0604020202020204" pitchFamily="34" charset="0"/>
                <a:hlinkClick r:id="rId3"/>
              </a:rPr>
              <a:t>SBA affiliation rules </a:t>
            </a:r>
            <a:r>
              <a:rPr lang="en-US" sz="1900" dirty="0">
                <a:latin typeface="Arial" panose="020B0604020202020204" pitchFamily="34" charset="0"/>
                <a:cs typeface="Arial" panose="020B0604020202020204" pitchFamily="34" charset="0"/>
              </a:rPr>
              <a:t>apply in most cases.</a:t>
            </a:r>
          </a:p>
          <a:p>
            <a:pPr marL="0" indent="0">
              <a:buNone/>
            </a:pPr>
            <a:r>
              <a:rPr lang="en-US" sz="1900" b="1" dirty="0">
                <a:latin typeface="Arial" panose="020B0604020202020204" pitchFamily="34" charset="0"/>
                <a:cs typeface="Arial" panose="020B0604020202020204" pitchFamily="34" charset="0"/>
              </a:rPr>
              <a:t>Loan Forgiveness: </a:t>
            </a:r>
            <a:r>
              <a:rPr lang="en-US" sz="1900" dirty="0">
                <a:latin typeface="Arial" panose="020B0604020202020204" pitchFamily="34" charset="0"/>
                <a:cs typeface="Arial" panose="020B0604020202020204" pitchFamily="34" charset="0"/>
              </a:rPr>
              <a:t>Paycheck Protection Program loanees can receive up to total loan forgiveness if they follow qualified use guidelines, which we will review later in this presentation.</a:t>
            </a: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Further Information: </a:t>
            </a:r>
            <a:r>
              <a:rPr lang="en-US" sz="1900" dirty="0">
                <a:latin typeface="Arial" panose="020B0604020202020204" pitchFamily="34" charset="0"/>
                <a:cs typeface="Arial" panose="020B0604020202020204" pitchFamily="34" charset="0"/>
              </a:rPr>
              <a:t>OCIDA and McAllister &amp; Quinn provided two webinars on SBA PPP in April. Link to previous webinars and PowerPoint slides: </a:t>
            </a:r>
            <a:r>
              <a:rPr lang="en-US" sz="1900" dirty="0">
                <a:latin typeface="Arial" panose="020B0604020202020204" pitchFamily="34" charset="0"/>
                <a:cs typeface="Arial" panose="020B0604020202020204" pitchFamily="34" charset="0"/>
                <a:hlinkClick r:id="rId4"/>
              </a:rPr>
              <a:t>https://www.ocnyida.com/webinars/</a:t>
            </a:r>
            <a:endParaRPr lang="en-US" sz="1900" b="1"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A4859BEC-DC57-466C-8D6F-BEBA2331DCF7}"/>
              </a:ext>
            </a:extLst>
          </p:cNvPr>
          <p:cNvSpPr>
            <a:spLocks noGrp="1"/>
          </p:cNvSpPr>
          <p:nvPr>
            <p:ph type="sldNum" sz="quarter" idx="12"/>
          </p:nvPr>
        </p:nvSpPr>
        <p:spPr/>
        <p:txBody>
          <a:bodyPr/>
          <a:lstStyle/>
          <a:p>
            <a:fld id="{BA847AEB-D1DA-44F1-8C3A-C749AA54FA98}" type="slidenum">
              <a:rPr lang="en-US" smtClean="0"/>
              <a:t>4</a:t>
            </a:fld>
            <a:endParaRPr lang="en-US"/>
          </a:p>
        </p:txBody>
      </p:sp>
    </p:spTree>
    <p:extLst>
      <p:ext uri="{BB962C8B-B14F-4D97-AF65-F5344CB8AC3E}">
        <p14:creationId xmlns:p14="http://schemas.microsoft.com/office/powerpoint/2010/main" val="272940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New York SBA Loan Program Statistics</a:t>
            </a:r>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5</a:t>
            </a:fld>
            <a:endParaRPr lang="en-US"/>
          </a:p>
        </p:txBody>
      </p:sp>
      <p:graphicFrame>
        <p:nvGraphicFramePr>
          <p:cNvPr id="7" name="Table 4">
            <a:extLst>
              <a:ext uri="{FF2B5EF4-FFF2-40B4-BE49-F238E27FC236}">
                <a16:creationId xmlns:a16="http://schemas.microsoft.com/office/drawing/2014/main" id="{D8955574-2A4A-4B14-ABDA-D149B60E80EC}"/>
              </a:ext>
            </a:extLst>
          </p:cNvPr>
          <p:cNvGraphicFramePr>
            <a:graphicFrameLocks noGrp="1"/>
          </p:cNvGraphicFramePr>
          <p:nvPr>
            <p:extLst>
              <p:ext uri="{D42A27DB-BD31-4B8C-83A1-F6EECF244321}">
                <p14:modId xmlns:p14="http://schemas.microsoft.com/office/powerpoint/2010/main" val="2599101400"/>
              </p:ext>
            </p:extLst>
          </p:nvPr>
        </p:nvGraphicFramePr>
        <p:xfrm>
          <a:off x="885824" y="1855471"/>
          <a:ext cx="10467975" cy="1752600"/>
        </p:xfrm>
        <a:graphic>
          <a:graphicData uri="http://schemas.openxmlformats.org/drawingml/2006/table">
            <a:tbl>
              <a:tblPr firstRow="1" bandRow="1">
                <a:tableStyleId>{21E4AEA4-8DFA-4A89-87EB-49C32662AFE0}</a:tableStyleId>
              </a:tblPr>
              <a:tblGrid>
                <a:gridCol w="2706595">
                  <a:extLst>
                    <a:ext uri="{9D8B030D-6E8A-4147-A177-3AD203B41FA5}">
                      <a16:colId xmlns:a16="http://schemas.microsoft.com/office/drawing/2014/main" val="647177053"/>
                    </a:ext>
                  </a:extLst>
                </a:gridCol>
                <a:gridCol w="2545930">
                  <a:extLst>
                    <a:ext uri="{9D8B030D-6E8A-4147-A177-3AD203B41FA5}">
                      <a16:colId xmlns:a16="http://schemas.microsoft.com/office/drawing/2014/main" val="1562895720"/>
                    </a:ext>
                  </a:extLst>
                </a:gridCol>
                <a:gridCol w="2743672">
                  <a:extLst>
                    <a:ext uri="{9D8B030D-6E8A-4147-A177-3AD203B41FA5}">
                      <a16:colId xmlns:a16="http://schemas.microsoft.com/office/drawing/2014/main" val="1680531613"/>
                    </a:ext>
                  </a:extLst>
                </a:gridCol>
                <a:gridCol w="2471778">
                  <a:extLst>
                    <a:ext uri="{9D8B030D-6E8A-4147-A177-3AD203B41FA5}">
                      <a16:colId xmlns:a16="http://schemas.microsoft.com/office/drawing/2014/main" val="515611889"/>
                    </a:ext>
                  </a:extLst>
                </a:gridCol>
              </a:tblGrid>
              <a:tr h="370840">
                <a:tc>
                  <a:txBody>
                    <a:bodyPr/>
                    <a:lstStyle/>
                    <a:p>
                      <a:pPr algn="ctr"/>
                      <a:r>
                        <a:rPr lang="en-US" sz="1800" dirty="0">
                          <a:latin typeface="Arial" panose="020B0604020202020204" pitchFamily="34" charset="0"/>
                          <a:cs typeface="Arial" panose="020B0604020202020204" pitchFamily="34" charset="0"/>
                        </a:rPr>
                        <a:t>Paycheck Protection Program Statistics</a:t>
                      </a:r>
                    </a:p>
                  </a:txBody>
                  <a:tcPr/>
                </a:tc>
                <a:tc>
                  <a:txBody>
                    <a:bodyPr/>
                    <a:lstStyle/>
                    <a:p>
                      <a:pPr algn="ctr"/>
                      <a:r>
                        <a:rPr lang="en-US" dirty="0">
                          <a:latin typeface="Arial" panose="020B0604020202020204" pitchFamily="34" charset="0"/>
                          <a:cs typeface="Arial" panose="020B0604020202020204" pitchFamily="34" charset="0"/>
                        </a:rPr>
                        <a:t>First Round Stats</a:t>
                      </a:r>
                    </a:p>
                  </a:txBody>
                  <a:tcPr/>
                </a:tc>
                <a:tc>
                  <a:txBody>
                    <a:bodyPr/>
                    <a:lstStyle/>
                    <a:p>
                      <a:pPr algn="ctr"/>
                      <a:r>
                        <a:rPr lang="en-US" dirty="0">
                          <a:latin typeface="Arial" panose="020B0604020202020204" pitchFamily="34" charset="0"/>
                          <a:cs typeface="Arial" panose="020B0604020202020204" pitchFamily="34" charset="0"/>
                        </a:rPr>
                        <a:t>Second Round Stats</a:t>
                      </a:r>
                    </a:p>
                  </a:txBody>
                  <a:tcPr/>
                </a:tc>
                <a:tc>
                  <a:txBody>
                    <a:bodyPr/>
                    <a:lstStyle/>
                    <a:p>
                      <a:pPr algn="ctr"/>
                      <a:r>
                        <a:rPr lang="en-US" dirty="0">
                          <a:latin typeface="Arial" panose="020B0604020202020204" pitchFamily="34" charset="0"/>
                          <a:cs typeface="Arial" panose="020B0604020202020204" pitchFamily="34" charset="0"/>
                        </a:rPr>
                        <a:t>Overall Stats</a:t>
                      </a:r>
                    </a:p>
                  </a:txBody>
                  <a:tcPr/>
                </a:tc>
                <a:extLst>
                  <a:ext uri="{0D108BD9-81ED-4DB2-BD59-A6C34878D82A}">
                    <a16:rowId xmlns:a16="http://schemas.microsoft.com/office/drawing/2014/main" val="1372558165"/>
                  </a:ext>
                </a:extLst>
              </a:tr>
              <a:tr h="370840">
                <a:tc>
                  <a:txBody>
                    <a:bodyPr/>
                    <a:lstStyle/>
                    <a:p>
                      <a:r>
                        <a:rPr lang="en-US" b="1" dirty="0">
                          <a:latin typeface="Arial" panose="020B0604020202020204" pitchFamily="34" charset="0"/>
                          <a:cs typeface="Arial" panose="020B0604020202020204" pitchFamily="34" charset="0"/>
                        </a:rPr>
                        <a:t># of Approved Loans</a:t>
                      </a:r>
                    </a:p>
                  </a:txBody>
                  <a:tcPr/>
                </a:tc>
                <a:tc>
                  <a:txBody>
                    <a:bodyPr/>
                    <a:lstStyle/>
                    <a:p>
                      <a:pPr algn="ctr"/>
                      <a:r>
                        <a:rPr lang="en-US" dirty="0">
                          <a:latin typeface="Arial" panose="020B0604020202020204" pitchFamily="34" charset="0"/>
                          <a:cs typeface="Arial" panose="020B0604020202020204" pitchFamily="34" charset="0"/>
                        </a:rPr>
                        <a:t>81,075</a:t>
                      </a:r>
                    </a:p>
                  </a:txBody>
                  <a:tcPr/>
                </a:tc>
                <a:tc>
                  <a:txBody>
                    <a:bodyPr/>
                    <a:lstStyle/>
                    <a:p>
                      <a:pPr algn="ctr"/>
                      <a:r>
                        <a:rPr lang="en-US" dirty="0">
                          <a:latin typeface="Arial" panose="020B0604020202020204" pitchFamily="34" charset="0"/>
                          <a:cs typeface="Arial" panose="020B0604020202020204" pitchFamily="34" charset="0"/>
                        </a:rPr>
                        <a:t>190,052</a:t>
                      </a:r>
                    </a:p>
                  </a:txBody>
                  <a:tcPr/>
                </a:tc>
                <a:tc>
                  <a:txBody>
                    <a:bodyPr/>
                    <a:lstStyle/>
                    <a:p>
                      <a:pPr algn="ctr"/>
                      <a:r>
                        <a:rPr lang="en-US" dirty="0">
                          <a:latin typeface="Arial" panose="020B0604020202020204" pitchFamily="34" charset="0"/>
                          <a:cs typeface="Arial" panose="020B0604020202020204" pitchFamily="34" charset="0"/>
                        </a:rPr>
                        <a:t>271,172</a:t>
                      </a:r>
                    </a:p>
                  </a:txBody>
                  <a:tcPr/>
                </a:tc>
                <a:extLst>
                  <a:ext uri="{0D108BD9-81ED-4DB2-BD59-A6C34878D82A}">
                    <a16:rowId xmlns:a16="http://schemas.microsoft.com/office/drawing/2014/main" val="3318313364"/>
                  </a:ext>
                </a:extLst>
              </a:tr>
              <a:tr h="370840">
                <a:tc>
                  <a:txBody>
                    <a:bodyPr/>
                    <a:lstStyle/>
                    <a:p>
                      <a:r>
                        <a:rPr lang="en-US" b="1" dirty="0">
                          <a:latin typeface="Arial" panose="020B0604020202020204" pitchFamily="34" charset="0"/>
                          <a:cs typeface="Arial" panose="020B0604020202020204" pitchFamily="34" charset="0"/>
                        </a:rPr>
                        <a:t>Total $ Amount</a:t>
                      </a:r>
                    </a:p>
                  </a:txBody>
                  <a:tcPr/>
                </a:tc>
                <a:tc>
                  <a:txBody>
                    <a:bodyPr/>
                    <a:lstStyle/>
                    <a:p>
                      <a:pPr algn="ctr"/>
                      <a:r>
                        <a:rPr lang="en-US" dirty="0">
                          <a:latin typeface="Arial" panose="020B0604020202020204" pitchFamily="34" charset="0"/>
                          <a:cs typeface="Arial" panose="020B0604020202020204" pitchFamily="34" charset="0"/>
                        </a:rPr>
                        <a:t>$20.35 billion</a:t>
                      </a:r>
                    </a:p>
                  </a:txBody>
                  <a:tcPr/>
                </a:tc>
                <a:tc>
                  <a:txBody>
                    <a:bodyPr/>
                    <a:lstStyle/>
                    <a:p>
                      <a:pPr algn="ctr"/>
                      <a:r>
                        <a:rPr lang="en-US" dirty="0">
                          <a:latin typeface="Arial" panose="020B0604020202020204" pitchFamily="34" charset="0"/>
                          <a:cs typeface="Arial" panose="020B0604020202020204" pitchFamily="34" charset="0"/>
                        </a:rPr>
                        <a:t>$18.8 billion</a:t>
                      </a:r>
                    </a:p>
                  </a:txBody>
                  <a:tcPr/>
                </a:tc>
                <a:tc>
                  <a:txBody>
                    <a:bodyPr/>
                    <a:lstStyle/>
                    <a:p>
                      <a:pPr algn="ctr"/>
                      <a:r>
                        <a:rPr lang="en-US" dirty="0">
                          <a:latin typeface="Arial" panose="020B0604020202020204" pitchFamily="34" charset="0"/>
                          <a:cs typeface="Arial" panose="020B0604020202020204" pitchFamily="34" charset="0"/>
                        </a:rPr>
                        <a:t>$39.15 billion</a:t>
                      </a:r>
                    </a:p>
                  </a:txBody>
                  <a:tcPr/>
                </a:tc>
                <a:extLst>
                  <a:ext uri="{0D108BD9-81ED-4DB2-BD59-A6C34878D82A}">
                    <a16:rowId xmlns:a16="http://schemas.microsoft.com/office/drawing/2014/main" val="2715711135"/>
                  </a:ext>
                </a:extLst>
              </a:tr>
              <a:tr h="370840">
                <a:tc>
                  <a:txBody>
                    <a:bodyPr/>
                    <a:lstStyle/>
                    <a:p>
                      <a:r>
                        <a:rPr lang="en-US" b="1" dirty="0">
                          <a:latin typeface="Arial" panose="020B0604020202020204" pitchFamily="34" charset="0"/>
                          <a:cs typeface="Arial" panose="020B0604020202020204" pitchFamily="34" charset="0"/>
                        </a:rPr>
                        <a:t>Avg. Loan Size</a:t>
                      </a:r>
                    </a:p>
                  </a:txBody>
                  <a:tcPr/>
                </a:tc>
                <a:tc>
                  <a:txBody>
                    <a:bodyPr/>
                    <a:lstStyle/>
                    <a:p>
                      <a:pPr algn="ctr"/>
                      <a:r>
                        <a:rPr lang="en-US" dirty="0">
                          <a:latin typeface="Arial" panose="020B0604020202020204" pitchFamily="34" charset="0"/>
                          <a:cs typeface="Arial" panose="020B0604020202020204" pitchFamily="34" charset="0"/>
                        </a:rPr>
                        <a:t>$251K</a:t>
                      </a:r>
                    </a:p>
                  </a:txBody>
                  <a:tcPr/>
                </a:tc>
                <a:tc>
                  <a:txBody>
                    <a:bodyPr/>
                    <a:lstStyle/>
                    <a:p>
                      <a:pPr algn="ctr"/>
                      <a:r>
                        <a:rPr lang="en-US" dirty="0">
                          <a:latin typeface="Arial" panose="020B0604020202020204" pitchFamily="34" charset="0"/>
                          <a:cs typeface="Arial" panose="020B0604020202020204" pitchFamily="34" charset="0"/>
                        </a:rPr>
                        <a:t>$99K</a:t>
                      </a:r>
                    </a:p>
                  </a:txBody>
                  <a:tcPr/>
                </a:tc>
                <a:tc>
                  <a:txBody>
                    <a:bodyPr/>
                    <a:lstStyle/>
                    <a:p>
                      <a:pPr algn="ctr"/>
                      <a:r>
                        <a:rPr lang="en-US" dirty="0">
                          <a:latin typeface="Arial" panose="020B0604020202020204" pitchFamily="34" charset="0"/>
                          <a:cs typeface="Arial" panose="020B0604020202020204" pitchFamily="34" charset="0"/>
                        </a:rPr>
                        <a:t>$144K</a:t>
                      </a:r>
                    </a:p>
                  </a:txBody>
                  <a:tcPr/>
                </a:tc>
                <a:extLst>
                  <a:ext uri="{0D108BD9-81ED-4DB2-BD59-A6C34878D82A}">
                    <a16:rowId xmlns:a16="http://schemas.microsoft.com/office/drawing/2014/main" val="1678890912"/>
                  </a:ext>
                </a:extLst>
              </a:tr>
            </a:tbl>
          </a:graphicData>
        </a:graphic>
      </p:graphicFrame>
      <p:graphicFrame>
        <p:nvGraphicFramePr>
          <p:cNvPr id="8" name="Table 6">
            <a:extLst>
              <a:ext uri="{FF2B5EF4-FFF2-40B4-BE49-F238E27FC236}">
                <a16:creationId xmlns:a16="http://schemas.microsoft.com/office/drawing/2014/main" id="{B5E38C76-0CDB-4745-B2B1-F344710C9511}"/>
              </a:ext>
            </a:extLst>
          </p:cNvPr>
          <p:cNvGraphicFramePr>
            <a:graphicFrameLocks noGrp="1"/>
          </p:cNvGraphicFramePr>
          <p:nvPr>
            <p:extLst>
              <p:ext uri="{D42A27DB-BD31-4B8C-83A1-F6EECF244321}">
                <p14:modId xmlns:p14="http://schemas.microsoft.com/office/powerpoint/2010/main" val="3636123410"/>
              </p:ext>
            </p:extLst>
          </p:nvPr>
        </p:nvGraphicFramePr>
        <p:xfrm>
          <a:off x="885824" y="3977642"/>
          <a:ext cx="10467975" cy="1752600"/>
        </p:xfrm>
        <a:graphic>
          <a:graphicData uri="http://schemas.openxmlformats.org/drawingml/2006/table">
            <a:tbl>
              <a:tblPr firstRow="1" bandRow="1">
                <a:tableStyleId>{21E4AEA4-8DFA-4A89-87EB-49C32662AFE0}</a:tableStyleId>
              </a:tblPr>
              <a:tblGrid>
                <a:gridCol w="3489325">
                  <a:extLst>
                    <a:ext uri="{9D8B030D-6E8A-4147-A177-3AD203B41FA5}">
                      <a16:colId xmlns:a16="http://schemas.microsoft.com/office/drawing/2014/main" val="4111011433"/>
                    </a:ext>
                  </a:extLst>
                </a:gridCol>
                <a:gridCol w="3489325">
                  <a:extLst>
                    <a:ext uri="{9D8B030D-6E8A-4147-A177-3AD203B41FA5}">
                      <a16:colId xmlns:a16="http://schemas.microsoft.com/office/drawing/2014/main" val="902372348"/>
                    </a:ext>
                  </a:extLst>
                </a:gridCol>
                <a:gridCol w="3489325">
                  <a:extLst>
                    <a:ext uri="{9D8B030D-6E8A-4147-A177-3AD203B41FA5}">
                      <a16:colId xmlns:a16="http://schemas.microsoft.com/office/drawing/2014/main" val="3253325954"/>
                    </a:ext>
                  </a:extLst>
                </a:gridCol>
              </a:tblGrid>
              <a:tr h="370840">
                <a:tc>
                  <a:txBody>
                    <a:bodyPr/>
                    <a:lstStyle/>
                    <a:p>
                      <a:pPr algn="ctr"/>
                      <a:r>
                        <a:rPr lang="en-US" dirty="0">
                          <a:latin typeface="Arial" panose="020B0604020202020204" pitchFamily="34" charset="0"/>
                          <a:cs typeface="Arial" panose="020B0604020202020204" pitchFamily="34" charset="0"/>
                        </a:rPr>
                        <a:t>Economic Injury Disaster Loan/Advance Statistics</a:t>
                      </a:r>
                    </a:p>
                  </a:txBody>
                  <a:tcPr/>
                </a:tc>
                <a:tc>
                  <a:txBody>
                    <a:bodyPr/>
                    <a:lstStyle/>
                    <a:p>
                      <a:pPr algn="ctr"/>
                      <a:r>
                        <a:rPr lang="en-US" dirty="0">
                          <a:latin typeface="Arial" panose="020B0604020202020204" pitchFamily="34" charset="0"/>
                          <a:cs typeface="Arial" panose="020B0604020202020204" pitchFamily="34" charset="0"/>
                        </a:rPr>
                        <a:t>EIDL Loans</a:t>
                      </a:r>
                    </a:p>
                  </a:txBody>
                  <a:tcPr/>
                </a:tc>
                <a:tc>
                  <a:txBody>
                    <a:bodyPr/>
                    <a:lstStyle/>
                    <a:p>
                      <a:pPr algn="ctr"/>
                      <a:r>
                        <a:rPr lang="en-US" dirty="0">
                          <a:latin typeface="Arial" panose="020B0604020202020204" pitchFamily="34" charset="0"/>
                          <a:cs typeface="Arial" panose="020B0604020202020204" pitchFamily="34" charset="0"/>
                        </a:rPr>
                        <a:t>EIDL Grant Advances</a:t>
                      </a:r>
                    </a:p>
                  </a:txBody>
                  <a:tcPr/>
                </a:tc>
                <a:extLst>
                  <a:ext uri="{0D108BD9-81ED-4DB2-BD59-A6C34878D82A}">
                    <a16:rowId xmlns:a16="http://schemas.microsoft.com/office/drawing/2014/main" val="4129139819"/>
                  </a:ext>
                </a:extLst>
              </a:tr>
              <a:tr h="370840">
                <a:tc>
                  <a:txBody>
                    <a:bodyPr/>
                    <a:lstStyle/>
                    <a:p>
                      <a:r>
                        <a:rPr lang="en-US" b="1" dirty="0">
                          <a:latin typeface="Arial" panose="020B0604020202020204" pitchFamily="34" charset="0"/>
                          <a:cs typeface="Arial" panose="020B0604020202020204" pitchFamily="34" charset="0"/>
                        </a:rPr>
                        <a:t># Approved</a:t>
                      </a:r>
                    </a:p>
                  </a:txBody>
                  <a:tcPr/>
                </a:tc>
                <a:tc>
                  <a:txBody>
                    <a:bodyPr/>
                    <a:lstStyle/>
                    <a:p>
                      <a:r>
                        <a:rPr lang="en-US" dirty="0">
                          <a:latin typeface="Arial" panose="020B0604020202020204" pitchFamily="34" charset="0"/>
                          <a:cs typeface="Arial" panose="020B0604020202020204" pitchFamily="34" charset="0"/>
                        </a:rPr>
                        <a:t>1,674</a:t>
                      </a:r>
                    </a:p>
                  </a:txBody>
                  <a:tcPr/>
                </a:tc>
                <a:tc>
                  <a:txBody>
                    <a:bodyPr/>
                    <a:lstStyle/>
                    <a:p>
                      <a:r>
                        <a:rPr lang="en-US" dirty="0">
                          <a:latin typeface="Arial" panose="020B0604020202020204" pitchFamily="34" charset="0"/>
                          <a:cs typeface="Arial" panose="020B0604020202020204" pitchFamily="34" charset="0"/>
                        </a:rPr>
                        <a:t>235,074</a:t>
                      </a:r>
                    </a:p>
                  </a:txBody>
                  <a:tcPr/>
                </a:tc>
                <a:extLst>
                  <a:ext uri="{0D108BD9-81ED-4DB2-BD59-A6C34878D82A}">
                    <a16:rowId xmlns:a16="http://schemas.microsoft.com/office/drawing/2014/main" val="80593206"/>
                  </a:ext>
                </a:extLst>
              </a:tr>
              <a:tr h="370840">
                <a:tc>
                  <a:txBody>
                    <a:bodyPr/>
                    <a:lstStyle/>
                    <a:p>
                      <a:r>
                        <a:rPr lang="en-US" b="1" dirty="0">
                          <a:latin typeface="Arial" panose="020B0604020202020204" pitchFamily="34" charset="0"/>
                          <a:cs typeface="Arial" panose="020B0604020202020204" pitchFamily="34" charset="0"/>
                        </a:rPr>
                        <a:t>Total Amount</a:t>
                      </a:r>
                    </a:p>
                  </a:txBody>
                  <a:tcPr/>
                </a:tc>
                <a:tc>
                  <a:txBody>
                    <a:bodyPr/>
                    <a:lstStyle/>
                    <a:p>
                      <a:r>
                        <a:rPr lang="en-US" dirty="0">
                          <a:latin typeface="Arial" panose="020B0604020202020204" pitchFamily="34" charset="0"/>
                          <a:cs typeface="Arial" panose="020B0604020202020204" pitchFamily="34" charset="0"/>
                        </a:rPr>
                        <a:t>$356.2 million</a:t>
                      </a:r>
                    </a:p>
                  </a:txBody>
                  <a:tcPr/>
                </a:tc>
                <a:tc>
                  <a:txBody>
                    <a:bodyPr/>
                    <a:lstStyle/>
                    <a:p>
                      <a:r>
                        <a:rPr lang="en-US" dirty="0">
                          <a:latin typeface="Arial" panose="020B0604020202020204" pitchFamily="34" charset="0"/>
                          <a:cs typeface="Arial" panose="020B0604020202020204" pitchFamily="34" charset="0"/>
                        </a:rPr>
                        <a:t>$733.3 million</a:t>
                      </a:r>
                    </a:p>
                  </a:txBody>
                  <a:tcPr/>
                </a:tc>
                <a:extLst>
                  <a:ext uri="{0D108BD9-81ED-4DB2-BD59-A6C34878D82A}">
                    <a16:rowId xmlns:a16="http://schemas.microsoft.com/office/drawing/2014/main" val="2604739428"/>
                  </a:ext>
                </a:extLst>
              </a:tr>
              <a:tr h="370840">
                <a:tc>
                  <a:txBody>
                    <a:bodyPr/>
                    <a:lstStyle/>
                    <a:p>
                      <a:r>
                        <a:rPr lang="en-US" b="1" dirty="0">
                          <a:latin typeface="Arial" panose="020B0604020202020204" pitchFamily="34" charset="0"/>
                          <a:cs typeface="Arial" panose="020B0604020202020204" pitchFamily="34" charset="0"/>
                        </a:rPr>
                        <a:t>Avg. Size</a:t>
                      </a:r>
                    </a:p>
                  </a:txBody>
                  <a:tcPr/>
                </a:tc>
                <a:tc>
                  <a:txBody>
                    <a:bodyPr/>
                    <a:lstStyle/>
                    <a:p>
                      <a:r>
                        <a:rPr lang="en-US" dirty="0">
                          <a:latin typeface="Arial" panose="020B0604020202020204" pitchFamily="34" charset="0"/>
                          <a:cs typeface="Arial" panose="020B0604020202020204" pitchFamily="34" charset="0"/>
                        </a:rPr>
                        <a:t>$213K</a:t>
                      </a:r>
                    </a:p>
                  </a:txBody>
                  <a:tcPr/>
                </a:tc>
                <a:tc>
                  <a:txBody>
                    <a:bodyPr/>
                    <a:lstStyle/>
                    <a:p>
                      <a:r>
                        <a:rPr lang="en-US" dirty="0">
                          <a:latin typeface="Arial" panose="020B0604020202020204" pitchFamily="34" charset="0"/>
                          <a:cs typeface="Arial" panose="020B0604020202020204" pitchFamily="34" charset="0"/>
                        </a:rPr>
                        <a:t>$3,120</a:t>
                      </a:r>
                    </a:p>
                  </a:txBody>
                  <a:tcPr/>
                </a:tc>
                <a:extLst>
                  <a:ext uri="{0D108BD9-81ED-4DB2-BD59-A6C34878D82A}">
                    <a16:rowId xmlns:a16="http://schemas.microsoft.com/office/drawing/2014/main" val="457165537"/>
                  </a:ext>
                </a:extLst>
              </a:tr>
            </a:tbl>
          </a:graphicData>
        </a:graphic>
      </p:graphicFrame>
      <p:sp>
        <p:nvSpPr>
          <p:cNvPr id="9" name="TextBox 8">
            <a:extLst>
              <a:ext uri="{FF2B5EF4-FFF2-40B4-BE49-F238E27FC236}">
                <a16:creationId xmlns:a16="http://schemas.microsoft.com/office/drawing/2014/main" id="{CE8B37EF-6348-475F-9885-5FBCFA2F9C07}"/>
              </a:ext>
            </a:extLst>
          </p:cNvPr>
          <p:cNvSpPr txBox="1"/>
          <p:nvPr/>
        </p:nvSpPr>
        <p:spPr>
          <a:xfrm>
            <a:off x="838200" y="5892581"/>
            <a:ext cx="8315325" cy="64633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Data current May 10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2020</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EIDL Program is a loan with an up to $10,000 non-repayable grant</a:t>
            </a:r>
          </a:p>
        </p:txBody>
      </p:sp>
    </p:spTree>
    <p:extLst>
      <p:ext uri="{BB962C8B-B14F-4D97-AF65-F5344CB8AC3E}">
        <p14:creationId xmlns:p14="http://schemas.microsoft.com/office/powerpoint/2010/main" val="338036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SBA Rollout of the PPP – Timeline/Difficulties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304801" y="1825625"/>
            <a:ext cx="11635408" cy="4667250"/>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Timeline to Date:</a:t>
            </a:r>
          </a:p>
          <a:p>
            <a:pPr>
              <a:defRPr/>
            </a:pPr>
            <a:r>
              <a:rPr lang="en-US" sz="2000" b="1" dirty="0">
                <a:latin typeface="Arial" panose="020B0604020202020204" pitchFamily="34" charset="0"/>
                <a:cs typeface="Arial" panose="020B0604020202020204" pitchFamily="34" charset="0"/>
              </a:rPr>
              <a:t>CARES ACT passed March 27</a:t>
            </a:r>
            <a:r>
              <a:rPr lang="en-US" sz="2000" b="1" baseline="30000" dirty="0">
                <a:latin typeface="Arial" panose="020B0604020202020204" pitchFamily="34" charset="0"/>
                <a:cs typeface="Arial" panose="020B0604020202020204" pitchFamily="34" charset="0"/>
              </a:rPr>
              <a:t>th</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Provided $350 billion for PPP loans. Began accepting applications April 3</a:t>
            </a:r>
            <a:r>
              <a:rPr lang="en-US" sz="2000" baseline="30000" dirty="0">
                <a:latin typeface="Arial" panose="020B0604020202020204" pitchFamily="34" charset="0"/>
                <a:cs typeface="Arial" panose="020B0604020202020204" pitchFamily="34" charset="0"/>
              </a:rPr>
              <a:t>rd</a:t>
            </a:r>
            <a:r>
              <a:rPr lang="en-US" sz="2000" dirty="0">
                <a:latin typeface="Arial" panose="020B0604020202020204" pitchFamily="34" charset="0"/>
                <a:cs typeface="Arial" panose="020B0604020202020204" pitchFamily="34" charset="0"/>
              </a:rPr>
              <a:t>.</a:t>
            </a:r>
          </a:p>
          <a:p>
            <a:pPr>
              <a:defRPr/>
            </a:pPr>
            <a:r>
              <a:rPr lang="en-US" sz="2000" b="1" dirty="0">
                <a:latin typeface="Arial" panose="020B0604020202020204" pitchFamily="34" charset="0"/>
                <a:cs typeface="Arial" panose="020B0604020202020204" pitchFamily="34" charset="0"/>
              </a:rPr>
              <a:t>April 24</a:t>
            </a:r>
            <a:r>
              <a:rPr lang="en-US" sz="2000" b="1" baseline="30000" dirty="0">
                <a:latin typeface="Arial" panose="020B0604020202020204" pitchFamily="34" charset="0"/>
                <a:cs typeface="Arial" panose="020B0604020202020204" pitchFamily="34" charset="0"/>
              </a:rPr>
              <a:t>th</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SBA/Treasury Department issues additional guidance on eligibility.</a:t>
            </a:r>
          </a:p>
          <a:p>
            <a:pPr>
              <a:defRPr/>
            </a:pPr>
            <a:r>
              <a:rPr lang="en-US" sz="2000" b="1" dirty="0">
                <a:latin typeface="Arial" panose="020B0604020202020204" pitchFamily="34" charset="0"/>
                <a:cs typeface="Arial" panose="020B0604020202020204" pitchFamily="34" charset="0"/>
              </a:rPr>
              <a:t>2</a:t>
            </a:r>
            <a:r>
              <a:rPr lang="en-US" sz="2000" b="1" baseline="30000" dirty="0">
                <a:latin typeface="Arial" panose="020B0604020202020204" pitchFamily="34" charset="0"/>
                <a:cs typeface="Arial" panose="020B0604020202020204" pitchFamily="34" charset="0"/>
              </a:rPr>
              <a:t>nd</a:t>
            </a:r>
            <a:r>
              <a:rPr lang="en-US" sz="2000" b="1" dirty="0">
                <a:latin typeface="Arial" panose="020B0604020202020204" pitchFamily="34" charset="0"/>
                <a:cs typeface="Arial" panose="020B0604020202020204" pitchFamily="34" charset="0"/>
              </a:rPr>
              <a:t> Round of funding April 27</a:t>
            </a:r>
            <a:r>
              <a:rPr lang="en-US" sz="2000" b="1" baseline="30000" dirty="0">
                <a:latin typeface="Arial" panose="020B0604020202020204" pitchFamily="34" charset="0"/>
                <a:cs typeface="Arial" panose="020B0604020202020204" pitchFamily="34" charset="0"/>
              </a:rPr>
              <a:t>th</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After obligating $350 billion in PPP loans in 13 days, the program runs out of funding. Congress appropriated an additional $310 billion for the program. Currently about 75% of that funding has been obligated. The 2</a:t>
            </a:r>
            <a:r>
              <a:rPr lang="en-US" sz="2000" baseline="30000" dirty="0">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round of funding included $60 billion set-aside for distribution by mid- and small-sized qualified lenders.</a:t>
            </a:r>
            <a:endParaRPr lang="en-US" sz="2000" b="1" dirty="0">
              <a:latin typeface="Arial" panose="020B0604020202020204" pitchFamily="34" charset="0"/>
              <a:cs typeface="Arial" panose="020B0604020202020204" pitchFamily="34" charset="0"/>
            </a:endParaRPr>
          </a:p>
          <a:p>
            <a:pPr marL="0" indent="0">
              <a:buNone/>
              <a:defRPr/>
            </a:pPr>
            <a:r>
              <a:rPr lang="en-US" sz="2000" b="1" dirty="0">
                <a:latin typeface="Arial" panose="020B0604020202020204" pitchFamily="34" charset="0"/>
                <a:cs typeface="Arial" panose="020B0604020202020204" pitchFamily="34" charset="0"/>
              </a:rPr>
              <a:t>Program Difficulties:</a:t>
            </a:r>
          </a:p>
          <a:p>
            <a:pPr>
              <a:defRPr/>
            </a:pPr>
            <a:r>
              <a:rPr lang="en-US" sz="2000" b="1" dirty="0">
                <a:latin typeface="Arial" panose="020B0604020202020204" pitchFamily="34" charset="0"/>
                <a:cs typeface="Arial" panose="020B0604020202020204" pitchFamily="34" charset="0"/>
              </a:rPr>
              <a:t>PPP rules have been “On-the-fly” and a moving target </a:t>
            </a:r>
            <a:r>
              <a:rPr lang="en-US" sz="2000" dirty="0">
                <a:latin typeface="Arial" panose="020B0604020202020204" pitchFamily="34" charset="0"/>
                <a:cs typeface="Arial" panose="020B0604020202020204" pitchFamily="34" charset="0"/>
              </a:rPr>
              <a:t>for small businesses and lenders: In the past month, SBA/Treasury has released 9 different guidance documents. Suggest checking this regularly.</a:t>
            </a:r>
          </a:p>
          <a:p>
            <a:pPr>
              <a:defRPr/>
            </a:pPr>
            <a:r>
              <a:rPr lang="en-US" sz="2000" b="1" dirty="0">
                <a:latin typeface="Arial" panose="020B0604020202020204" pitchFamily="34" charset="0"/>
                <a:cs typeface="Arial" panose="020B0604020202020204" pitchFamily="34" charset="0"/>
              </a:rPr>
              <a:t>SBA has failed to release final loan forgiveness guidance: </a:t>
            </a:r>
            <a:r>
              <a:rPr lang="en-US" sz="2000" dirty="0">
                <a:latin typeface="Arial" panose="020B0604020202020204" pitchFamily="34" charset="0"/>
                <a:cs typeface="Arial" panose="020B0604020202020204" pitchFamily="34" charset="0"/>
              </a:rPr>
              <a:t>SBA was required by law to provide final loan forgiveness guidance within 30 days of the CARES Act enactment. Currently at 45 days, still no final guidance.</a:t>
            </a:r>
          </a:p>
          <a:p>
            <a:pPr marL="0" indent="0">
              <a:buNone/>
              <a:defRPr/>
            </a:pPr>
            <a:endParaRPr lang="en-US" sz="2000"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9AC3A475-7515-4C8A-AF76-65E5ED448043}"/>
              </a:ext>
            </a:extLst>
          </p:cNvPr>
          <p:cNvSpPr>
            <a:spLocks noGrp="1"/>
          </p:cNvSpPr>
          <p:nvPr>
            <p:ph type="sldNum" sz="quarter" idx="12"/>
          </p:nvPr>
        </p:nvSpPr>
        <p:spPr/>
        <p:txBody>
          <a:bodyPr/>
          <a:lstStyle/>
          <a:p>
            <a:fld id="{BA847AEB-D1DA-44F1-8C3A-C749AA54FA98}" type="slidenum">
              <a:rPr lang="en-US" smtClean="0"/>
              <a:t>6</a:t>
            </a:fld>
            <a:endParaRPr lang="en-US"/>
          </a:p>
        </p:txBody>
      </p:sp>
    </p:spTree>
    <p:extLst>
      <p:ext uri="{BB962C8B-B14F-4D97-AF65-F5344CB8AC3E}">
        <p14:creationId xmlns:p14="http://schemas.microsoft.com/office/powerpoint/2010/main" val="218139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Navigating Loan Forgiveness To Date</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379229" y="1690688"/>
            <a:ext cx="11497338" cy="4906479"/>
          </a:xfrm>
        </p:spPr>
        <p:txBody>
          <a:bodyPr>
            <a:normAutofit fontScale="92500" lnSpcReduction="10000"/>
          </a:bodyPr>
          <a:lstStyle/>
          <a:p>
            <a:pPr marL="0" indent="0">
              <a:buNone/>
              <a:defRPr/>
            </a:pPr>
            <a:r>
              <a:rPr lang="en-US" sz="2000" b="1" dirty="0">
                <a:latin typeface="Arial" panose="020B0604020202020204" pitchFamily="34" charset="0"/>
                <a:cs typeface="Arial" panose="020B0604020202020204" pitchFamily="34" charset="0"/>
              </a:rPr>
              <a:t>Qualified Uses: </a:t>
            </a:r>
          </a:p>
          <a:p>
            <a:pPr>
              <a:defRPr/>
            </a:pPr>
            <a:r>
              <a:rPr lang="en-US" sz="2000" dirty="0">
                <a:latin typeface="Arial" panose="020B0604020202020204" pitchFamily="34" charset="0"/>
                <a:cs typeface="Arial" panose="020B0604020202020204" pitchFamily="34" charset="0"/>
              </a:rPr>
              <a:t>The SBA will forgive loan amounts that are used to maintain a borrower’s workforce (payroll costs) over an </a:t>
            </a:r>
            <a:r>
              <a:rPr lang="en-US" sz="2000" u="sng" dirty="0">
                <a:latin typeface="Arial" panose="020B0604020202020204" pitchFamily="34" charset="0"/>
                <a:cs typeface="Arial" panose="020B0604020202020204" pitchFamily="34" charset="0"/>
              </a:rPr>
              <a:t>eight-week period</a:t>
            </a:r>
            <a:r>
              <a:rPr lang="en-US" sz="2000" dirty="0">
                <a:latin typeface="Arial" panose="020B0604020202020204" pitchFamily="34" charset="0"/>
                <a:cs typeface="Arial" panose="020B0604020202020204" pitchFamily="34" charset="0"/>
              </a:rPr>
              <a:t>; and to cover rent, mortgage interest, debt obligation interest, and/or utilities that were incurred prior to February 15. Independent contractors not included. </a:t>
            </a:r>
            <a:endParaRPr lang="en-US" sz="20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Payroll costs that are forgivable: </a:t>
            </a:r>
          </a:p>
          <a:p>
            <a:pPr>
              <a:defRPr/>
            </a:pPr>
            <a:r>
              <a:rPr lang="en-US" sz="2000" dirty="0">
                <a:latin typeface="Arial" panose="020B0604020202020204" pitchFamily="34" charset="0"/>
                <a:cs typeface="Arial" panose="020B0604020202020204" pitchFamily="34" charset="0"/>
              </a:rPr>
              <a:t>There are a variety of items that fall under forgivable payroll costs, including: Salary; Wages; Commissions; Payment of vacation; Parental, medical, and sick leave; Allowance for separation for dismissal; Employee benefits for group health care; State and local taxes related to compensation of employees.</a:t>
            </a:r>
          </a:p>
          <a:p>
            <a:pPr marL="0" lvl="0" indent="0">
              <a:buNone/>
              <a:defRPr/>
            </a:pPr>
            <a:r>
              <a:rPr lang="en-US" sz="2000" b="1" dirty="0">
                <a:latin typeface="Arial" panose="020B0604020202020204" pitchFamily="34" charset="0"/>
                <a:cs typeface="Arial" panose="020B0604020202020204" pitchFamily="34" charset="0"/>
              </a:rPr>
              <a:t>Excluded from payroll costs that are forgivable: </a:t>
            </a:r>
          </a:p>
          <a:p>
            <a:pPr>
              <a:defRPr/>
            </a:pPr>
            <a:r>
              <a:rPr lang="en-US" sz="2000" dirty="0">
                <a:latin typeface="Arial" panose="020B0604020202020204" pitchFamily="34" charset="0"/>
                <a:cs typeface="Arial" panose="020B0604020202020204" pitchFamily="34" charset="0"/>
              </a:rPr>
              <a:t>Compensation of employees who do not principally reside inside the United States; </a:t>
            </a:r>
          </a:p>
          <a:p>
            <a:pPr>
              <a:defRPr/>
            </a:pPr>
            <a:r>
              <a:rPr lang="en-US" sz="2000" dirty="0">
                <a:latin typeface="Arial" panose="020B0604020202020204" pitchFamily="34" charset="0"/>
                <a:cs typeface="Arial" panose="020B0604020202020204" pitchFamily="34" charset="0"/>
              </a:rPr>
              <a:t>Compensation of individual employees in excess of a $100,000 in compensation; </a:t>
            </a:r>
          </a:p>
          <a:p>
            <a:pPr>
              <a:defRPr/>
            </a:pPr>
            <a:r>
              <a:rPr lang="en-US" sz="2000" dirty="0">
                <a:latin typeface="Arial" panose="020B0604020202020204" pitchFamily="34" charset="0"/>
                <a:cs typeface="Arial" panose="020B0604020202020204" pitchFamily="34" charset="0"/>
              </a:rPr>
              <a:t>Federal employment taxes imposed or withheld between February 15, 2020 and June 30, 2020, including the employee's and employer's share of FICA (Federal Insurance Contributions Act)</a:t>
            </a:r>
          </a:p>
          <a:p>
            <a:pPr>
              <a:defRPr/>
            </a:pPr>
            <a:r>
              <a:rPr lang="en-US" sz="2000" dirty="0">
                <a:latin typeface="Arial" panose="020B0604020202020204" pitchFamily="34" charset="0"/>
                <a:cs typeface="Arial" panose="020B0604020202020204" pitchFamily="34" charset="0"/>
              </a:rPr>
              <a:t>Qualified sick and family leave (FMLA) wages for which a credit is allowed under the Families First Coronavirus Response Act.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C77B608-A034-406D-9A97-4A831F60C6D6}"/>
              </a:ext>
            </a:extLst>
          </p:cNvPr>
          <p:cNvSpPr>
            <a:spLocks noGrp="1"/>
          </p:cNvSpPr>
          <p:nvPr>
            <p:ph type="sldNum" sz="quarter" idx="12"/>
          </p:nvPr>
        </p:nvSpPr>
        <p:spPr/>
        <p:txBody>
          <a:bodyPr/>
          <a:lstStyle/>
          <a:p>
            <a:fld id="{BA847AEB-D1DA-44F1-8C3A-C749AA54FA98}" type="slidenum">
              <a:rPr lang="en-US" smtClean="0"/>
              <a:t>7</a:t>
            </a:fld>
            <a:endParaRPr lang="en-US"/>
          </a:p>
        </p:txBody>
      </p:sp>
    </p:spTree>
    <p:extLst>
      <p:ext uri="{BB962C8B-B14F-4D97-AF65-F5344CB8AC3E}">
        <p14:creationId xmlns:p14="http://schemas.microsoft.com/office/powerpoint/2010/main" val="153913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Navigating Loan Forgiveness To Date</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52893" y="1825624"/>
            <a:ext cx="10962167" cy="4906479"/>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Forgiveness: </a:t>
            </a:r>
          </a:p>
          <a:p>
            <a:pPr>
              <a:defRPr/>
            </a:pPr>
            <a:r>
              <a:rPr lang="en-US" sz="2000" dirty="0">
                <a:latin typeface="Arial" panose="020B0604020202020204" pitchFamily="34" charset="0"/>
                <a:cs typeface="Arial" panose="020B0604020202020204" pitchFamily="34" charset="0"/>
              </a:rPr>
              <a:t>Payroll Protection Program loans can be completely forgiven, up to and including any accrued interest. </a:t>
            </a:r>
          </a:p>
          <a:p>
            <a:pPr>
              <a:defRPr/>
            </a:pPr>
            <a:r>
              <a:rPr lang="en-US" sz="2000" dirty="0">
                <a:latin typeface="Arial" panose="020B0604020202020204" pitchFamily="34" charset="0"/>
                <a:cs typeface="Arial" panose="020B0604020202020204" pitchFamily="34" charset="0"/>
              </a:rPr>
              <a:t>To qualify, borrowers must use all of their loan proceeds for the previously described forgivable uses while </a:t>
            </a:r>
            <a:r>
              <a:rPr lang="en-US" sz="2000" u="sng" dirty="0">
                <a:latin typeface="Arial" panose="020B0604020202020204" pitchFamily="34" charset="0"/>
                <a:cs typeface="Arial" panose="020B0604020202020204" pitchFamily="34" charset="0"/>
              </a:rPr>
              <a:t>maintaining</a:t>
            </a:r>
            <a:r>
              <a:rPr lang="en-US" sz="2000" dirty="0">
                <a:latin typeface="Arial" panose="020B0604020202020204" pitchFamily="34" charset="0"/>
                <a:cs typeface="Arial" panose="020B0604020202020204" pitchFamily="34" charset="0"/>
              </a:rPr>
              <a:t> the number of employees and employee compensation levels relative to a pre-loan period.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Amount Allowable for Non-Payroll Expenses:</a:t>
            </a:r>
            <a:r>
              <a:rPr lang="en-US" sz="2000" dirty="0">
                <a:latin typeface="Arial" panose="020B0604020202020204" pitchFamily="34" charset="0"/>
                <a:cs typeface="Arial" panose="020B0604020202020204" pitchFamily="34" charset="0"/>
              </a:rPr>
              <a:t> </a:t>
            </a:r>
          </a:p>
          <a:p>
            <a:pPr>
              <a:defRPr/>
            </a:pPr>
            <a:r>
              <a:rPr lang="en-US" sz="2000" dirty="0">
                <a:latin typeface="Arial" panose="020B0604020202020204" pitchFamily="34" charset="0"/>
                <a:cs typeface="Arial" panose="020B0604020202020204" pitchFamily="34" charset="0"/>
              </a:rPr>
              <a:t>Only 25% of the forgivable portion of a Paycheck Protection Program loan can be attributable to non-payroll costs (i.e., the other usable costs such as mortgage interest, rent, and utility). </a:t>
            </a:r>
          </a:p>
          <a:p>
            <a:pPr>
              <a:defRPr/>
            </a:pPr>
            <a:r>
              <a:rPr lang="en-US" sz="2000" dirty="0">
                <a:latin typeface="Arial" panose="020B0604020202020204" pitchFamily="34" charset="0"/>
                <a:cs typeface="Arial" panose="020B0604020202020204" pitchFamily="34" charset="0"/>
              </a:rPr>
              <a:t>75% of loan funds must be used towards payroll costs to qualify for full forgiveness.</a:t>
            </a:r>
            <a:endParaRPr lang="en-US" sz="20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Whole vs Partial Forgiveness: </a:t>
            </a:r>
          </a:p>
          <a:p>
            <a:pPr>
              <a:defRPr/>
            </a:pPr>
            <a:r>
              <a:rPr lang="en-US" sz="2000" dirty="0">
                <a:latin typeface="Arial" panose="020B0604020202020204" pitchFamily="34" charset="0"/>
                <a:cs typeface="Arial" panose="020B0604020202020204" pitchFamily="34" charset="0"/>
              </a:rPr>
              <a:t>Partial forgiveness is available, not full forgiveness or nothing. SBA/Treasury Department to issue final guidance on how to calculate partial forgiveness.</a:t>
            </a:r>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8</a:t>
            </a:fld>
            <a:endParaRPr lang="en-US"/>
          </a:p>
        </p:txBody>
      </p:sp>
    </p:spTree>
    <p:extLst>
      <p:ext uri="{BB962C8B-B14F-4D97-AF65-F5344CB8AC3E}">
        <p14:creationId xmlns:p14="http://schemas.microsoft.com/office/powerpoint/2010/main" val="247103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365125"/>
            <a:ext cx="12192000" cy="1325563"/>
          </a:xfrm>
        </p:spPr>
        <p:txBody>
          <a:bodyPr/>
          <a:lstStyle/>
          <a:p>
            <a:pPr algn="ctr"/>
            <a:r>
              <a:rPr lang="en-US" b="1" dirty="0">
                <a:latin typeface="Arial" panose="020B0604020202020204" pitchFamily="34" charset="0"/>
                <a:cs typeface="Arial" panose="020B0604020202020204" pitchFamily="34" charset="0"/>
              </a:rPr>
              <a:t>Calculating Loan Forgiveness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616688" y="1584252"/>
            <a:ext cx="11015332" cy="5147852"/>
          </a:xfrm>
        </p:spPr>
        <p:txBody>
          <a:bodyPr>
            <a:noAutofit/>
          </a:bodyPr>
          <a:lstStyle/>
          <a:p>
            <a:pPr marL="0" indent="0" fontAlgn="base">
              <a:lnSpc>
                <a:spcPct val="120000"/>
              </a:lnSpc>
              <a:buNone/>
            </a:pPr>
            <a:r>
              <a:rPr lang="en-US" sz="1600" dirty="0">
                <a:latin typeface="Arial" panose="020B0604020202020204" pitchFamily="34" charset="0"/>
                <a:cs typeface="Arial" panose="020B0604020202020204" pitchFamily="34" charset="0"/>
              </a:rPr>
              <a:t>*The SBA will be issuing additional guidance on the loan forgiveness element of the PPP</a:t>
            </a:r>
            <a:endParaRPr lang="en-US" sz="1600" b="1" dirty="0">
              <a:latin typeface="Arial" panose="020B0604020202020204" pitchFamily="34" charset="0"/>
              <a:cs typeface="Arial" panose="020B0604020202020204" pitchFamily="34" charset="0"/>
            </a:endParaRPr>
          </a:p>
          <a:p>
            <a:pPr marL="0" indent="0" fontAlgn="base">
              <a:lnSpc>
                <a:spcPct val="100000"/>
              </a:lnSpc>
              <a:buNone/>
            </a:pPr>
            <a:r>
              <a:rPr lang="en-US" sz="2000" b="1" dirty="0">
                <a:latin typeface="Arial" panose="020B0604020202020204" pitchFamily="34" charset="0"/>
                <a:cs typeface="Arial" panose="020B0604020202020204" pitchFamily="34" charset="0"/>
              </a:rPr>
              <a:t>Decrease Based Upon Reduction in Full-Time Equivalent Employees: </a:t>
            </a:r>
            <a:r>
              <a:rPr lang="en-US" sz="2000" dirty="0">
                <a:latin typeface="Arial" panose="020B0604020202020204" pitchFamily="34" charset="0"/>
                <a:cs typeface="Arial" panose="020B0604020202020204" pitchFamily="34" charset="0"/>
              </a:rPr>
              <a:t>The amount of loan forgiveness may be reduced if there has been a reduction in full-time equivalent employees. This reduction in loan forgiveness (if any) is calculated by multiplying the amount of loan forgiveness by a fraction. The numerator of the fraction is the average number of full-time equivalent employees of the borrower during the eight-week covered period. The denominator of the fraction is either:</a:t>
            </a:r>
          </a:p>
          <a:p>
            <a:pPr fontAlgn="base">
              <a:lnSpc>
                <a:spcPct val="100000"/>
              </a:lnSpc>
            </a:pPr>
            <a:r>
              <a:rPr lang="en-US" sz="2000" dirty="0">
                <a:latin typeface="Arial" panose="020B0604020202020204" pitchFamily="34" charset="0"/>
                <a:cs typeface="Arial" panose="020B0604020202020204" pitchFamily="34" charset="0"/>
              </a:rPr>
              <a:t>The average number of full-time equivalent employees of the borrower between Feb. 15, 2019 and June 30, 2019; or </a:t>
            </a:r>
          </a:p>
          <a:p>
            <a:pPr fontAlgn="base">
              <a:lnSpc>
                <a:spcPct val="100000"/>
              </a:lnSpc>
            </a:pPr>
            <a:r>
              <a:rPr lang="en-US" sz="2000" dirty="0">
                <a:latin typeface="Arial" panose="020B0604020202020204" pitchFamily="34" charset="0"/>
                <a:cs typeface="Arial" panose="020B0604020202020204" pitchFamily="34" charset="0"/>
              </a:rPr>
              <a:t>The average number of full-time equivalent employees of the borrower between Jan. 1, 2020 and Feb. 29, 2020</a:t>
            </a:r>
          </a:p>
          <a:p>
            <a:pPr marL="0" indent="0" fontAlgn="base">
              <a:lnSpc>
                <a:spcPct val="100000"/>
              </a:lnSpc>
              <a:buNone/>
            </a:pPr>
            <a:r>
              <a:rPr lang="en-US" sz="2000" dirty="0">
                <a:latin typeface="Arial" panose="020B0604020202020204" pitchFamily="34" charset="0"/>
                <a:cs typeface="Arial" panose="020B0604020202020204" pitchFamily="34" charset="0"/>
              </a:rPr>
              <a:t>“Seasonal employers” use the first bullet. Otherwise, the borrower can choose between both (presumably, whichever is lower).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b="1" dirty="0"/>
          </a:p>
        </p:txBody>
      </p:sp>
      <p:sp>
        <p:nvSpPr>
          <p:cNvPr id="4" name="Slide Number Placeholder 3">
            <a:extLst>
              <a:ext uri="{FF2B5EF4-FFF2-40B4-BE49-F238E27FC236}">
                <a16:creationId xmlns:a16="http://schemas.microsoft.com/office/drawing/2014/main" id="{EE23610C-D183-4299-9D03-640FD1ABC5D1}"/>
              </a:ext>
            </a:extLst>
          </p:cNvPr>
          <p:cNvSpPr>
            <a:spLocks noGrp="1"/>
          </p:cNvSpPr>
          <p:nvPr>
            <p:ph type="sldNum" sz="quarter" idx="12"/>
          </p:nvPr>
        </p:nvSpPr>
        <p:spPr/>
        <p:txBody>
          <a:bodyPr/>
          <a:lstStyle/>
          <a:p>
            <a:fld id="{BA847AEB-D1DA-44F1-8C3A-C749AA54FA98}" type="slidenum">
              <a:rPr lang="en-US" smtClean="0"/>
              <a:t>9</a:t>
            </a:fld>
            <a:endParaRPr lang="en-US"/>
          </a:p>
        </p:txBody>
      </p:sp>
    </p:spTree>
    <p:extLst>
      <p:ext uri="{BB962C8B-B14F-4D97-AF65-F5344CB8AC3E}">
        <p14:creationId xmlns:p14="http://schemas.microsoft.com/office/powerpoint/2010/main" val="3534673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TotalTime>
  <Words>2228</Words>
  <Application>Microsoft Office PowerPoint</Application>
  <PresentationFormat>Widescreen</PresentationFormat>
  <Paragraphs>164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Understanding Loan Forgiveness  for the Paycheck Protection Program</vt:lpstr>
      <vt:lpstr>Introduction</vt:lpstr>
      <vt:lpstr>Disclaimer</vt:lpstr>
      <vt:lpstr>Recap: SBA Paycheck Protection Program</vt:lpstr>
      <vt:lpstr>New York SBA Loan Program Statistics</vt:lpstr>
      <vt:lpstr>SBA Rollout of the PPP – Timeline/Difficulties</vt:lpstr>
      <vt:lpstr>Navigating Loan Forgiveness To Date</vt:lpstr>
      <vt:lpstr>Navigating Loan Forgiveness To Date</vt:lpstr>
      <vt:lpstr>Calculating Loan Forgiveness</vt:lpstr>
      <vt:lpstr>Calculating Loan Forgiveness</vt:lpstr>
      <vt:lpstr>FAQs on Loan Forgiveness</vt:lpstr>
      <vt:lpstr>FAQs on Loan Forgiveness</vt:lpstr>
      <vt:lpstr>SBA/Treasury Department Guidance</vt:lpstr>
      <vt:lpstr>Looking Forward</vt:lpstr>
      <vt:lpstr>Q&amp;A Session and 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Loan Forgiveness  in the Paycheck Protection Program</dc:title>
  <dc:creator>Casey Newell</dc:creator>
  <cp:lastModifiedBy>Jake Parduhn</cp:lastModifiedBy>
  <cp:revision>56</cp:revision>
  <dcterms:created xsi:type="dcterms:W3CDTF">2020-05-11T21:24:09Z</dcterms:created>
  <dcterms:modified xsi:type="dcterms:W3CDTF">2020-05-13T21:25:58Z</dcterms:modified>
</cp:coreProperties>
</file>