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64" r:id="rId2"/>
    <p:sldId id="472" r:id="rId3"/>
    <p:sldId id="473" r:id="rId4"/>
    <p:sldId id="474" r:id="rId5"/>
    <p:sldId id="475" r:id="rId6"/>
    <p:sldId id="465" r:id="rId7"/>
    <p:sldId id="466" r:id="rId8"/>
    <p:sldId id="469" r:id="rId9"/>
    <p:sldId id="470" r:id="rId10"/>
    <p:sldId id="471" r:id="rId11"/>
    <p:sldId id="467" r:id="rId12"/>
    <p:sldId id="468" r:id="rId13"/>
    <p:sldId id="322" r:id="rId14"/>
    <p:sldId id="277" r:id="rId15"/>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5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3155" autoAdjust="0"/>
  </p:normalViewPr>
  <p:slideViewPr>
    <p:cSldViewPr>
      <p:cViewPr varScale="1">
        <p:scale>
          <a:sx n="80" d="100"/>
          <a:sy n="80" d="100"/>
        </p:scale>
        <p:origin x="690" y="78"/>
      </p:cViewPr>
      <p:guideLst>
        <p:guide orient="horz" pos="2160"/>
        <p:guide pos="455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presProps.xml" Type="http://schemas.openxmlformats.org/officeDocument/2006/relationships/presProps" Id="rId18"></Relationship><Relationship Target="slides/slide2.xml" Type="http://schemas.openxmlformats.org/officeDocument/2006/relationships/slide" Id="rId3"></Relationship><Relationship Target="tableStyles.xml" Type="http://schemas.openxmlformats.org/officeDocument/2006/relationships/tableStyles"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handoutMasters/handoutMaster1.xml" Type="http://schemas.openxmlformats.org/officeDocument/2006/relationships/handoutMaster" Id="rId17"></Relationship><Relationship Target="slides/slide1.xml" Type="http://schemas.openxmlformats.org/officeDocument/2006/relationships/slide" Id="rId2"></Relationship><Relationship Target="notesMasters/notesMaster1.xml" Type="http://schemas.openxmlformats.org/officeDocument/2006/relationships/notesMaster" Id="rId16"></Relationship><Relationship Target="theme/theme1.xml" Type="http://schemas.openxmlformats.org/officeDocument/2006/relationships/theme" Id="rId20"></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4.xml" Type="http://schemas.openxmlformats.org/officeDocument/2006/relationships/slide" Id="rId5"></Relationship><Relationship Target="slides/slide14.xml" Type="http://schemas.openxmlformats.org/officeDocument/2006/relationships/slide" Id="rId15"></Relationship><Relationship Target="slides/slide9.xml" Type="http://schemas.openxmlformats.org/officeDocument/2006/relationships/slide" Id="rId10"></Relationship><Relationship Target="viewProps.xml" Type="http://schemas.openxmlformats.org/officeDocument/2006/relationships/viewProps"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10FC77-02D8-46F4-9C54-26C57B8ECE58}" type="datetimeFigureOut">
              <a:rPr lang="en-US" smtClean="0"/>
              <a:t>6/17/2020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D983064-B032-45DD-8460-3090E8025E44}" type="slidenum">
              <a:rPr lang="en-US" smtClean="0"/>
              <a:t>‹#›</a:t>
            </a:fld>
            <a:endParaRPr lang="en-US" dirty="0"/>
          </a:p>
        </p:txBody>
      </p:sp>
    </p:spTree>
    <p:extLst>
      <p:ext uri="{BB962C8B-B14F-4D97-AF65-F5344CB8AC3E}">
        <p14:creationId xmlns:p14="http://schemas.microsoft.com/office/powerpoint/2010/main" val="3481239702"/>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A10496-95F9-41A9-AC28-8A76E808283B}" type="datetimeFigureOut">
              <a:rPr lang="en-US" smtClean="0"/>
              <a:t>6/17/2020</a:t>
            </a:fld>
            <a:endParaRPr lang="en-US"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2EE822B-348F-4EB9-8027-FC6D811E3131}" type="slidenum">
              <a:rPr lang="en-US" smtClean="0"/>
              <a:t>‹#›</a:t>
            </a:fld>
            <a:endParaRPr lang="en-US" dirty="0"/>
          </a:p>
        </p:txBody>
      </p:sp>
    </p:spTree>
    <p:extLst>
      <p:ext uri="{BB962C8B-B14F-4D97-AF65-F5344CB8AC3E}">
        <p14:creationId xmlns:p14="http://schemas.microsoft.com/office/powerpoint/2010/main" val="4147793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media/image3.png" Type="http://schemas.openxmlformats.org/officeDocument/2006/relationships/image" Id="rId3"></Relationship><Relationship Target="../media/image1.jpe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5258EA-4ECA-4904-BF44-895348877773}" type="datetime1">
              <a:rPr lang="en-US" smtClean="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197D27-6C10-4D9B-83B5-1034CC3301D5}"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8408" b="8901"/>
          <a:stretch/>
        </p:blipFill>
        <p:spPr>
          <a:xfrm>
            <a:off x="0" y="-10634"/>
            <a:ext cx="12191999" cy="6879267"/>
          </a:xfrm>
          <a:prstGeom prst="rect">
            <a:avLst/>
          </a:prstGeom>
        </p:spPr>
      </p:pic>
      <p:sp>
        <p:nvSpPr>
          <p:cNvPr id="2" name="Title 1"/>
          <p:cNvSpPr>
            <a:spLocks noGrp="1"/>
          </p:cNvSpPr>
          <p:nvPr>
            <p:ph type="ctrTitle" hasCustomPrompt="1"/>
          </p:nvPr>
        </p:nvSpPr>
        <p:spPr>
          <a:xfrm>
            <a:off x="1751013" y="1219200"/>
            <a:ext cx="8610600" cy="1470025"/>
          </a:xfrm>
        </p:spPr>
        <p:txBody>
          <a:bodyPr>
            <a:normAutofit/>
          </a:bodyPr>
          <a:lstStyle>
            <a:lvl1pPr algn="ctr">
              <a:defRPr sz="4800" b="1">
                <a:solidFill>
                  <a:schemeClr val="bg1"/>
                </a:solidFill>
                <a:latin typeface="Arial" panose="020B0604020202020204" pitchFamily="34" charset="0"/>
                <a:cs typeface="Arial" panose="020B0604020202020204"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1828324" y="2971800"/>
            <a:ext cx="8532178" cy="609600"/>
          </a:xfr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40533" y="5550195"/>
            <a:ext cx="2470468" cy="991794"/>
          </a:xfrm>
          <a:prstGeom prst="rect">
            <a:avLst/>
          </a:prstGeom>
        </p:spPr>
      </p:pic>
    </p:spTree>
    <p:extLst>
      <p:ext uri="{BB962C8B-B14F-4D97-AF65-F5344CB8AC3E}">
        <p14:creationId xmlns:p14="http://schemas.microsoft.com/office/powerpoint/2010/main" val="7369722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1112C-FC42-4161-91DB-352831044BF1}" type="datetime1">
              <a:rPr lang="en-US" smtClean="0"/>
              <a:t>6/17/2020</a:t>
            </a:fld>
            <a:endParaRPr lang="en-US" dirty="0"/>
          </a:p>
        </p:txBody>
      </p:sp>
      <p:sp>
        <p:nvSpPr>
          <p:cNvPr id="5" name="Footer Placeholder 4"/>
          <p:cNvSpPr>
            <a:spLocks noGrp="1"/>
          </p:cNvSpPr>
          <p:nvPr>
            <p:ph type="ftr" sz="quarter" idx="11"/>
          </p:nvPr>
        </p:nvSpPr>
        <p:spPr>
          <a:xfrm>
            <a:off x="9294812" y="6356348"/>
            <a:ext cx="2592388" cy="365125"/>
          </a:xfrm>
        </p:spPr>
        <p:txBody>
          <a:bodyPr/>
          <a:lstStyle/>
          <a:p>
            <a:endParaRPr lang="en-US" dirty="0"/>
          </a:p>
        </p:txBody>
      </p:sp>
      <p:sp>
        <p:nvSpPr>
          <p:cNvPr id="6" name="Slide Number Placeholder 5"/>
          <p:cNvSpPr>
            <a:spLocks noGrp="1"/>
          </p:cNvSpPr>
          <p:nvPr>
            <p:ph type="sldNum" sz="quarter" idx="12"/>
          </p:nvPr>
        </p:nvSpPr>
        <p:spPr>
          <a:xfrm>
            <a:off x="5815383" y="6324600"/>
            <a:ext cx="2844059" cy="365125"/>
          </a:xfrm>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15169646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436811" y="1752600"/>
            <a:ext cx="4419601" cy="4373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085012" y="1752600"/>
            <a:ext cx="4494372" cy="4373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CA70233-7282-4F3F-9CA7-C0FD5A8A8DB8}" type="datetime1">
              <a:rPr lang="en-US" smtClean="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30514993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041C822-C0E3-42D7-9FD2-F9E1D1CAB490}" type="datetime1">
              <a:rPr lang="en-US" smtClean="0"/>
              <a:t>6/17/2020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23627368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94AFD-90F0-4DE5-B378-31AE8B8B92BE}" type="datetime1">
              <a:rPr lang="en-US" smtClean="0"/>
              <a:t>6/17/2020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11501644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9420317"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095" y="612775"/>
            <a:ext cx="94203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06248-8595-4EB6-9EF1-76EAB0C8D704}" type="datetime1">
              <a:rPr lang="en-US" smtClean="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39849344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9748B2-1B84-4B69-AE06-B5E5EB64A1E3}" type="datetime1">
              <a:rPr lang="en-US" smtClean="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197D27-6C10-4D9B-83B5-1034CC3301D5}" type="slidenum">
              <a:rPr lang="en-US" smtClean="0"/>
              <a:t>‹#›</a:t>
            </a:fld>
            <a:endParaRPr lang="en-US" dirty="0"/>
          </a:p>
        </p:txBody>
      </p:sp>
      <p:sp>
        <p:nvSpPr>
          <p:cNvPr id="7" name="TextBox 6"/>
          <p:cNvSpPr txBox="1"/>
          <p:nvPr userDrawn="1"/>
        </p:nvSpPr>
        <p:spPr>
          <a:xfrm>
            <a:off x="2359024" y="457200"/>
            <a:ext cx="8839200" cy="1938992"/>
          </a:xfrm>
          <a:prstGeom prst="rect">
            <a:avLst/>
          </a:prstGeom>
          <a:noFill/>
        </p:spPr>
        <p:txBody>
          <a:bodyPr wrap="square" rtlCol="0">
            <a:spAutoFit/>
          </a:bodyPr>
          <a:lstStyle/>
          <a:p>
            <a:r>
              <a:rPr lang="en-US" sz="12000" b="1" dirty="0" smtClean="0">
                <a:solidFill>
                  <a:srgbClr val="FF0000"/>
                </a:solidFill>
              </a:rPr>
              <a:t>DO NOT USE</a:t>
            </a:r>
            <a:endParaRPr lang="en-US" sz="12000" b="1" dirty="0">
              <a:solidFill>
                <a:srgbClr val="FF0000"/>
              </a:solidFill>
            </a:endParaRPr>
          </a:p>
        </p:txBody>
      </p:sp>
    </p:spTree>
    <p:extLst>
      <p:ext uri="{BB962C8B-B14F-4D97-AF65-F5344CB8AC3E}">
        <p14:creationId xmlns:p14="http://schemas.microsoft.com/office/powerpoint/2010/main" val="35803214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35A-F837-4660-A4CF-C695796D158A}" type="datetime1">
              <a:rPr lang="en-US" smtClean="0"/>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197D27-6C10-4D9B-83B5-1034CC3301D5}" type="slidenum">
              <a:rPr lang="en-US" smtClean="0"/>
              <a:t>‹#›</a:t>
            </a:fld>
            <a:endParaRPr lang="en-US" dirty="0"/>
          </a:p>
        </p:txBody>
      </p:sp>
      <p:sp>
        <p:nvSpPr>
          <p:cNvPr id="10" name="TextBox 9"/>
          <p:cNvSpPr txBox="1"/>
          <p:nvPr userDrawn="1"/>
        </p:nvSpPr>
        <p:spPr>
          <a:xfrm>
            <a:off x="2359024" y="457200"/>
            <a:ext cx="8839200" cy="1938992"/>
          </a:xfrm>
          <a:prstGeom prst="rect">
            <a:avLst/>
          </a:prstGeom>
          <a:noFill/>
        </p:spPr>
        <p:txBody>
          <a:bodyPr wrap="square" rtlCol="0">
            <a:spAutoFit/>
          </a:bodyPr>
          <a:lstStyle/>
          <a:p>
            <a:r>
              <a:rPr lang="en-US" sz="12000" b="1" dirty="0" smtClean="0">
                <a:solidFill>
                  <a:srgbClr val="FF0000"/>
                </a:solidFill>
              </a:rPr>
              <a:t>DO NOT USE</a:t>
            </a:r>
            <a:endParaRPr lang="en-US" sz="12000" b="1" dirty="0">
              <a:solidFill>
                <a:srgbClr val="FF0000"/>
              </a:solidFill>
            </a:endParaRPr>
          </a:p>
        </p:txBody>
      </p:sp>
    </p:spTree>
    <p:extLst>
      <p:ext uri="{BB962C8B-B14F-4D97-AF65-F5344CB8AC3E}">
        <p14:creationId xmlns:p14="http://schemas.microsoft.com/office/powerpoint/2010/main" val="11076059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6392C-D9EA-48E7-B052-8FB36B19909C}" type="datetime1">
              <a:rPr lang="en-US" smtClean="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
        <p:nvSpPr>
          <p:cNvPr id="8" name="TextBox 7"/>
          <p:cNvSpPr txBox="1"/>
          <p:nvPr userDrawn="1"/>
        </p:nvSpPr>
        <p:spPr>
          <a:xfrm>
            <a:off x="2359024" y="457200"/>
            <a:ext cx="8839200" cy="1938992"/>
          </a:xfrm>
          <a:prstGeom prst="rect">
            <a:avLst/>
          </a:prstGeom>
          <a:noFill/>
        </p:spPr>
        <p:txBody>
          <a:bodyPr wrap="square" rtlCol="0">
            <a:spAutoFit/>
          </a:bodyPr>
          <a:lstStyle/>
          <a:p>
            <a:r>
              <a:rPr lang="en-US" sz="12000" b="1" dirty="0" smtClean="0">
                <a:solidFill>
                  <a:srgbClr val="FF0000"/>
                </a:solidFill>
              </a:rPr>
              <a:t>DO NOT USE</a:t>
            </a:r>
            <a:endParaRPr lang="en-US" sz="12000" b="1" dirty="0">
              <a:solidFill>
                <a:srgbClr val="FF0000"/>
              </a:solidFill>
            </a:endParaRPr>
          </a:p>
        </p:txBody>
      </p:sp>
    </p:spTree>
    <p:extLst>
      <p:ext uri="{BB962C8B-B14F-4D97-AF65-F5344CB8AC3E}">
        <p14:creationId xmlns:p14="http://schemas.microsoft.com/office/powerpoint/2010/main" val="3877195606"/>
      </p:ext>
    </p:extLst>
  </p:cSld>
  <p:clrMapOvr>
    <a:masterClrMapping/>
  </p:clrMapOvr>
  <p:timing>
    <p:tnLst>
      <p:par>
        <p:cTn id="1" dur="indefinite" restart="never" nodeType="tmRoot"/>
      </p:par>
    </p:tnLst>
  </p:timing>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media/image2.png" Type="http://schemas.openxmlformats.org/officeDocument/2006/relationships/imag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media/image1.jpeg" Type="http://schemas.openxmlformats.org/officeDocument/2006/relationships/image" Id="rId11"></Relationship><Relationship Target="../slideLayouts/slideLayout5.xml" Type="http://schemas.openxmlformats.org/officeDocument/2006/relationships/slideLayout" Id="rId5"></Relationship><Relationship Target="../theme/theme1.xml" Type="http://schemas.openxmlformats.org/officeDocument/2006/relationships/theme"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36812" y="304800"/>
            <a:ext cx="9464040" cy="132588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423160" y="1749010"/>
            <a:ext cx="9464040" cy="4352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440D6-F092-4EA1-82A8-04F3FD1F6C31}" type="datetime1">
              <a:rPr lang="en-US" smtClean="0"/>
              <a:t>6/17/2020</a:t>
            </a:fld>
            <a:endParaRPr lang="en-US" dirty="0"/>
          </a:p>
        </p:txBody>
      </p:sp>
      <p:sp>
        <p:nvSpPr>
          <p:cNvPr id="5" name="Footer Placeholder 4"/>
          <p:cNvSpPr>
            <a:spLocks noGrp="1"/>
          </p:cNvSpPr>
          <p:nvPr>
            <p:ph type="ftr" sz="quarter" idx="3"/>
          </p:nvPr>
        </p:nvSpPr>
        <p:spPr>
          <a:xfrm>
            <a:off x="8027405" y="6356348"/>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672383" y="6356348"/>
            <a:ext cx="284405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B197D27-6C10-4D9B-83B5-1034CC3301D5}" type="slidenum">
              <a:rPr lang="en-US" smtClean="0"/>
              <a:pPr/>
              <a:t>‹#›</a:t>
            </a:fld>
            <a:endParaRPr lang="en-US" dirty="0"/>
          </a:p>
        </p:txBody>
      </p:sp>
      <p:pic>
        <p:nvPicPr>
          <p:cNvPr id="8" name="Picture 7"/>
          <p:cNvPicPr>
            <a:picLocks noChangeAspect="1"/>
          </p:cNvPicPr>
          <p:nvPr userDrawn="1"/>
        </p:nvPicPr>
        <p:blipFill rotWithShape="1">
          <a:blip r:embed="rId11" cstate="print">
            <a:extLst>
              <a:ext uri="{28A0092B-C50C-407E-A947-70E740481C1C}">
                <a14:useLocalDpi xmlns:a14="http://schemas.microsoft.com/office/drawing/2010/main" val="0"/>
              </a:ext>
            </a:extLst>
          </a:blip>
          <a:srcRect t="8408" r="81686" b="8901"/>
          <a:stretch/>
        </p:blipFill>
        <p:spPr>
          <a:xfrm>
            <a:off x="-13424" y="0"/>
            <a:ext cx="2232837" cy="6879267"/>
          </a:xfrm>
          <a:prstGeom prst="rect">
            <a:avLst/>
          </a:prstGeom>
        </p:spPr>
      </p:pic>
      <p:sp>
        <p:nvSpPr>
          <p:cNvPr id="9" name="TextBox 8"/>
          <p:cNvSpPr txBox="1"/>
          <p:nvPr userDrawn="1"/>
        </p:nvSpPr>
        <p:spPr>
          <a:xfrm>
            <a:off x="171449" y="6101554"/>
            <a:ext cx="1863090" cy="246221"/>
          </a:xfrm>
          <a:prstGeom prst="rect">
            <a:avLst/>
          </a:prstGeom>
          <a:noFill/>
        </p:spPr>
        <p:txBody>
          <a:bodyPr wrap="square" rtlCol="0">
            <a:spAutoFit/>
          </a:bodyPr>
          <a:lstStyle/>
          <a:p>
            <a:r>
              <a:rPr lang="en-US" sz="1000" dirty="0" smtClean="0">
                <a:solidFill>
                  <a:schemeClr val="bg1">
                    <a:lumMod val="95000"/>
                  </a:schemeClr>
                </a:solidFill>
              </a:rPr>
              <a:t>© Harris Beach PLLC</a:t>
            </a:r>
            <a:r>
              <a:rPr lang="en-US" sz="1000" baseline="0" dirty="0" smtClean="0">
                <a:solidFill>
                  <a:schemeClr val="bg1">
                    <a:lumMod val="95000"/>
                  </a:schemeClr>
                </a:solidFill>
              </a:rPr>
              <a:t> 2020</a:t>
            </a:r>
            <a:endParaRPr lang="en-US" sz="1000" dirty="0">
              <a:solidFill>
                <a:schemeClr val="bg1">
                  <a:lumMod val="95000"/>
                </a:schemeClr>
              </a:solidFill>
            </a:endParaRP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978390" y="5772980"/>
            <a:ext cx="1908810" cy="765931"/>
          </a:xfrm>
          <a:prstGeom prst="rect">
            <a:avLst/>
          </a:prstGeom>
        </p:spPr>
      </p:pic>
    </p:spTree>
    <p:extLst>
      <p:ext uri="{BB962C8B-B14F-4D97-AF65-F5344CB8AC3E}">
        <p14:creationId xmlns:p14="http://schemas.microsoft.com/office/powerpoint/2010/main" val="2115587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 id="2147483651" r:id="rId7"/>
    <p:sldLayoutId id="2147483653" r:id="rId8"/>
    <p:sldLayoutId id="2147483656" r:id="rId9"/>
  </p:sldLayoutIdLst>
  <p:timing>
    <p:tnLst>
      <p:par>
        <p:cTn id="1" dur="indefinite" restart="never" nodeType="tmRoot"/>
      </p:par>
    </p:tnLst>
  </p:timing>
  <p:hf hdr="0" ftr="0" dt="0"/>
  <p:txStyles>
    <p:title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6">
            <a:lumMod val="75000"/>
          </a:schemeClr>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Mode="External" Target="https://home.treasury.gov/policy-issues/cares/assistance-for-small-businesses" Type="http://schemas.openxmlformats.org/officeDocument/2006/relationships/hyperlink" Id="rId2"></Relationship><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PPP Forgiveness Brief Background</a:t>
            </a:r>
            <a:endParaRPr lang="en-US" dirty="0"/>
          </a:p>
        </p:txBody>
      </p:sp>
      <p:sp>
        <p:nvSpPr>
          <p:cNvPr id="3" name="Content Placeholder 2"/>
          <p:cNvSpPr>
            <a:spLocks noGrp="1"/>
          </p:cNvSpPr>
          <p:nvPr>
            <p:ph idx="1"/>
          </p:nvPr>
        </p:nvSpPr>
        <p:spPr>
          <a:xfrm>
            <a:off x="2423160" y="1295400"/>
            <a:ext cx="9464040" cy="4806154"/>
          </a:xfrm>
        </p:spPr>
        <p:txBody>
          <a:bodyPr>
            <a:normAutofit/>
          </a:bodyPr>
          <a:lstStyle/>
          <a:p>
            <a:r>
              <a:rPr lang="en-US" sz="2400" dirty="0" smtClean="0"/>
              <a:t>Forgiveness </a:t>
            </a:r>
            <a:r>
              <a:rPr lang="en-US" sz="2400" dirty="0" smtClean="0"/>
              <a:t>amount will equal the sum of the costs incurred or payments </a:t>
            </a:r>
            <a:r>
              <a:rPr lang="en-US" sz="2400" dirty="0"/>
              <a:t>made during the </a:t>
            </a:r>
            <a:r>
              <a:rPr lang="en-US" sz="2400" dirty="0" smtClean="0"/>
              <a:t>“Covered Period” that generally commences on the date </a:t>
            </a:r>
            <a:r>
              <a:rPr lang="en-US" sz="2400" dirty="0"/>
              <a:t>you receive the PPP </a:t>
            </a:r>
            <a:r>
              <a:rPr lang="en-US" sz="2400" dirty="0" smtClean="0"/>
              <a:t>loan on the following: </a:t>
            </a:r>
          </a:p>
          <a:p>
            <a:pPr lvl="1"/>
            <a:r>
              <a:rPr lang="en-US" sz="2000" dirty="0" smtClean="0"/>
              <a:t>Payroll costs; </a:t>
            </a:r>
          </a:p>
          <a:p>
            <a:pPr lvl="1"/>
            <a:r>
              <a:rPr lang="en-US" sz="2000" dirty="0" smtClean="0"/>
              <a:t>Interest </a:t>
            </a:r>
            <a:r>
              <a:rPr lang="en-US" sz="2000" dirty="0"/>
              <a:t>on any covered mortgage obligation; </a:t>
            </a:r>
            <a:endParaRPr lang="en-US" sz="2000" dirty="0" smtClean="0"/>
          </a:p>
          <a:p>
            <a:pPr lvl="1"/>
            <a:r>
              <a:rPr lang="en-US" sz="2000" dirty="0" smtClean="0"/>
              <a:t>Covered business rent/lease obligation (real or personal property); </a:t>
            </a:r>
            <a:r>
              <a:rPr lang="en-US" sz="2000" dirty="0"/>
              <a:t>and </a:t>
            </a:r>
            <a:endParaRPr lang="en-US" sz="2000" dirty="0" smtClean="0"/>
          </a:p>
          <a:p>
            <a:pPr lvl="1"/>
            <a:r>
              <a:rPr lang="en-US" sz="2000" dirty="0" smtClean="0"/>
              <a:t>Covered </a:t>
            </a:r>
            <a:r>
              <a:rPr lang="en-US" sz="2000" dirty="0"/>
              <a:t>utility </a:t>
            </a:r>
            <a:r>
              <a:rPr lang="en-US" sz="2000" dirty="0" smtClean="0"/>
              <a:t>payments (service </a:t>
            </a:r>
            <a:r>
              <a:rPr lang="en-US" sz="2000" dirty="0"/>
              <a:t>for the distribution of electricity, gas, water</a:t>
            </a:r>
            <a:r>
              <a:rPr lang="en-US" sz="2000" dirty="0" smtClean="0"/>
              <a:t>, transportation</a:t>
            </a:r>
            <a:r>
              <a:rPr lang="en-US" sz="2000" dirty="0"/>
              <a:t>, telephone, or internet </a:t>
            </a:r>
            <a:r>
              <a:rPr lang="en-US" sz="2000" dirty="0" smtClean="0"/>
              <a:t>access).</a:t>
            </a:r>
          </a:p>
          <a:p>
            <a:r>
              <a:rPr lang="en-US" sz="2400" dirty="0" smtClean="0"/>
              <a:t>Prior to PPP Flexibility Act, 75</a:t>
            </a:r>
            <a:r>
              <a:rPr lang="en-US" sz="2400" dirty="0" smtClean="0"/>
              <a:t>% of forgiveness amount must consist of payroll costs.</a:t>
            </a:r>
            <a:endParaRPr lang="en-US" sz="2400" dirty="0"/>
          </a:p>
        </p:txBody>
      </p:sp>
      <p:sp>
        <p:nvSpPr>
          <p:cNvPr id="4" name="Slide Number Placeholder 3"/>
          <p:cNvSpPr>
            <a:spLocks noGrp="1"/>
          </p:cNvSpPr>
          <p:nvPr>
            <p:ph type="sldNum" sz="quarter" idx="12"/>
          </p:nvPr>
        </p:nvSpPr>
        <p:spPr/>
        <p:txBody>
          <a:bodyPr/>
          <a:lstStyle/>
          <a:p>
            <a:fld id="{6B197D27-6C10-4D9B-83B5-1034CC3301D5}" type="slidenum">
              <a:rPr lang="en-US" smtClean="0"/>
              <a:t>1</a:t>
            </a:fld>
            <a:endParaRPr lang="en-US" dirty="0"/>
          </a:p>
        </p:txBody>
      </p:sp>
    </p:spTree>
    <p:extLst>
      <p:ext uri="{BB962C8B-B14F-4D97-AF65-F5344CB8AC3E}">
        <p14:creationId xmlns:p14="http://schemas.microsoft.com/office/powerpoint/2010/main" val="385380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“EZ” PPP </a:t>
            </a:r>
            <a:r>
              <a:rPr lang="en-US" dirty="0" smtClean="0"/>
              <a:t>Forgiveness Application</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400" dirty="0" smtClean="0"/>
              <a:t>Simplified Forgiveness Application available for borrowers that fall within any one of these three categories:</a:t>
            </a:r>
          </a:p>
          <a:p>
            <a:pPr marL="457200" indent="-457200">
              <a:buFont typeface="+mj-lt"/>
              <a:buAutoNum type="arabicPeriod"/>
            </a:pPr>
            <a:r>
              <a:rPr lang="en-US" sz="2400" dirty="0" smtClean="0"/>
              <a:t>Borrower is a self-employed individual, independent contractor, or sole proprietor that had no employees at time of loan application and included no employee salaries PPP Application;</a:t>
            </a:r>
          </a:p>
          <a:p>
            <a:pPr marL="457200" indent="-457200">
              <a:buFont typeface="+mj-lt"/>
              <a:buAutoNum type="arabicPeriod"/>
            </a:pPr>
            <a:r>
              <a:rPr lang="en-US" sz="2400" dirty="0" smtClean="0"/>
              <a:t>During the Covered Period, borrower: (1) did not reduce FTE count (subject to exceptions), and (2) did not reduce average salary or wage of any employee by more than 25%; or</a:t>
            </a:r>
          </a:p>
          <a:p>
            <a:pPr marL="457200" indent="-457200">
              <a:buFont typeface="+mj-lt"/>
              <a:buAutoNum type="arabicPeriod"/>
            </a:pPr>
            <a:r>
              <a:rPr lang="en-US" sz="2400" dirty="0" smtClean="0"/>
              <a:t>During the Covered Period, borrower: (1) did not reduce average salary or wage of any employee by more than 25%, and (2) was unable to operate at pre-COVID-19 levels due to HHS, CDC, or OSHA COVID-19 related guidance.  </a:t>
            </a:r>
            <a:endParaRPr lang="en-US" sz="2400" dirty="0" smtClean="0"/>
          </a:p>
        </p:txBody>
      </p:sp>
      <p:sp>
        <p:nvSpPr>
          <p:cNvPr id="4" name="Slide Number Placeholder 3"/>
          <p:cNvSpPr>
            <a:spLocks noGrp="1"/>
          </p:cNvSpPr>
          <p:nvPr>
            <p:ph type="sldNum" sz="quarter" idx="12"/>
          </p:nvPr>
        </p:nvSpPr>
        <p:spPr/>
        <p:txBody>
          <a:bodyPr/>
          <a:lstStyle/>
          <a:p>
            <a:fld id="{6B197D27-6C10-4D9B-83B5-1034CC3301D5}" type="slidenum">
              <a:rPr lang="en-US" smtClean="0"/>
              <a:t>10</a:t>
            </a:fld>
            <a:endParaRPr lang="en-US" dirty="0"/>
          </a:p>
        </p:txBody>
      </p:sp>
    </p:spTree>
    <p:extLst>
      <p:ext uri="{BB962C8B-B14F-4D97-AF65-F5344CB8AC3E}">
        <p14:creationId xmlns:p14="http://schemas.microsoft.com/office/powerpoint/2010/main" val="101396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PPP Website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home.treasury.gov/policy-issues/cares/assistance-for-small-businesses</a:t>
            </a:r>
            <a:endParaRPr lang="en-US" dirty="0" smtClean="0"/>
          </a:p>
          <a:p>
            <a:r>
              <a:rPr lang="en-US" dirty="0" smtClean="0"/>
              <a:t>Includes both applications and corresponding instructions, Interim Final Rules, FAQs, and various other guidance documents.</a:t>
            </a:r>
          </a:p>
          <a:p>
            <a:r>
              <a:rPr lang="en-US" dirty="0" smtClean="0"/>
              <a:t>Updated regularly.  </a:t>
            </a:r>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11</a:t>
            </a:fld>
            <a:endParaRPr lang="en-US" dirty="0"/>
          </a:p>
        </p:txBody>
      </p:sp>
    </p:spTree>
    <p:extLst>
      <p:ext uri="{BB962C8B-B14F-4D97-AF65-F5344CB8AC3E}">
        <p14:creationId xmlns:p14="http://schemas.microsoft.com/office/powerpoint/2010/main" val="3239031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When </a:t>
            </a:r>
            <a:r>
              <a:rPr lang="en-US" dirty="0"/>
              <a:t>must we submit </a:t>
            </a:r>
            <a:r>
              <a:rPr lang="en-US" dirty="0" smtClean="0"/>
              <a:t>the forgiveness </a:t>
            </a:r>
            <a:r>
              <a:rPr lang="en-US" dirty="0"/>
              <a:t>application</a:t>
            </a:r>
            <a:r>
              <a:rPr lang="en-US" dirty="0" smtClean="0"/>
              <a:t>?</a:t>
            </a:r>
          </a:p>
          <a:p>
            <a:pPr marL="514350" indent="-514350">
              <a:buFont typeface="+mj-lt"/>
              <a:buAutoNum type="arabicPeriod"/>
            </a:pPr>
            <a:r>
              <a:rPr lang="en-US" dirty="0" smtClean="0"/>
              <a:t>If our </a:t>
            </a:r>
            <a:r>
              <a:rPr lang="en-US" dirty="0"/>
              <a:t>loan was issued before June </a:t>
            </a:r>
            <a:r>
              <a:rPr lang="en-US" dirty="0" smtClean="0"/>
              <a:t>5, 2020, which </a:t>
            </a:r>
            <a:r>
              <a:rPr lang="en-US" dirty="0"/>
              <a:t>application do we use</a:t>
            </a:r>
            <a:r>
              <a:rPr lang="en-US" dirty="0" smtClean="0"/>
              <a:t>?</a:t>
            </a:r>
          </a:p>
          <a:p>
            <a:pPr marL="514350" indent="-514350">
              <a:buFont typeface="+mj-lt"/>
              <a:buAutoNum type="arabicPeriod"/>
            </a:pPr>
            <a:r>
              <a:rPr lang="en-US" dirty="0" smtClean="0"/>
              <a:t>We received our PPP Loan prior to the PPPFA.  Our </a:t>
            </a:r>
            <a:r>
              <a:rPr lang="en-US" dirty="0"/>
              <a:t>payroll portion of the funds will be used up at the end of the 8 </a:t>
            </a:r>
            <a:r>
              <a:rPr lang="en-US" dirty="0" smtClean="0"/>
              <a:t>weeks.  Can we </a:t>
            </a:r>
            <a:r>
              <a:rPr lang="en-US" dirty="0"/>
              <a:t>wait to submit the forgiveness application and utilize the 24 week option instead using the remainder of my funds for on-going utility and rent bills or am I restricted to the same 8 weeks I used for payroll?</a:t>
            </a:r>
            <a:endParaRPr lang="en-US" dirty="0" smtClean="0"/>
          </a:p>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12</a:t>
            </a:fld>
            <a:endParaRPr lang="en-US" dirty="0"/>
          </a:p>
        </p:txBody>
      </p:sp>
    </p:spTree>
    <p:extLst>
      <p:ext uri="{BB962C8B-B14F-4D97-AF65-F5344CB8AC3E}">
        <p14:creationId xmlns:p14="http://schemas.microsoft.com/office/powerpoint/2010/main" val="188649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812" y="1447800"/>
            <a:ext cx="9464040" cy="4352544"/>
          </a:xfrm>
        </p:spPr>
        <p:txBody>
          <a:bodyPr>
            <a:normAutofit/>
          </a:bodyPr>
          <a:lstStyle/>
          <a:p>
            <a:pPr marL="0" indent="0">
              <a:buNone/>
            </a:pPr>
            <a:r>
              <a:rPr lang="en-US" sz="1200" dirty="0"/>
              <a:t> </a:t>
            </a:r>
          </a:p>
          <a:p>
            <a:pPr marL="0" indent="0">
              <a:lnSpc>
                <a:spcPct val="100000"/>
              </a:lnSpc>
              <a:spcBef>
                <a:spcPts val="0"/>
              </a:spcBef>
              <a:buNone/>
            </a:pPr>
            <a:r>
              <a:rPr lang="en-US" dirty="0" smtClean="0"/>
              <a:t>The </a:t>
            </a:r>
            <a:r>
              <a:rPr lang="en-US" dirty="0"/>
              <a:t>information provided in this presentation does not, and is not intended to, constitute legal advice; instead, all information, content, and materials provided are for general informational purposes </a:t>
            </a:r>
            <a:r>
              <a:rPr lang="en-US" dirty="0" smtClean="0"/>
              <a:t>only.</a:t>
            </a:r>
            <a:r>
              <a:rPr lang="en-US" dirty="0"/>
              <a:t> </a:t>
            </a:r>
            <a:r>
              <a:rPr lang="en-US" dirty="0" smtClean="0"/>
              <a:t>Attendees </a:t>
            </a:r>
            <a:r>
              <a:rPr lang="en-US" dirty="0"/>
              <a:t>should contact their attorney to obtain advice with respect to any particular legal </a:t>
            </a:r>
            <a:r>
              <a:rPr lang="en-US" dirty="0" smtClean="0"/>
              <a:t>matter.</a:t>
            </a:r>
            <a:r>
              <a:rPr lang="en-US" dirty="0"/>
              <a:t> </a:t>
            </a:r>
            <a:r>
              <a:rPr lang="en-US" dirty="0" smtClean="0"/>
              <a:t>No </a:t>
            </a:r>
            <a:r>
              <a:rPr lang="en-US" dirty="0"/>
              <a:t>attendee should act or refrain from acting on the basis of information provided in this presentation without first seeking legal advice from their (or their company’s) counsel.  </a:t>
            </a:r>
          </a:p>
          <a:p>
            <a:endParaRPr lang="en-US" sz="1200" dirty="0"/>
          </a:p>
        </p:txBody>
      </p:sp>
      <p:sp>
        <p:nvSpPr>
          <p:cNvPr id="4" name="Title 1"/>
          <p:cNvSpPr>
            <a:spLocks noGrp="1"/>
          </p:cNvSpPr>
          <p:nvPr>
            <p:ph type="title"/>
          </p:nvPr>
        </p:nvSpPr>
        <p:spPr>
          <a:xfrm>
            <a:off x="2436812" y="304800"/>
            <a:ext cx="9464040" cy="1325880"/>
          </a:xfrm>
        </p:spPr>
        <p:txBody>
          <a:bodyPr/>
          <a:lstStyle/>
          <a:p>
            <a:r>
              <a:rPr lang="en-US" dirty="0"/>
              <a:t>Important Disclaimer:</a:t>
            </a:r>
          </a:p>
        </p:txBody>
      </p:sp>
      <p:sp>
        <p:nvSpPr>
          <p:cNvPr id="2" name="Slide Number Placeholder 1"/>
          <p:cNvSpPr>
            <a:spLocks noGrp="1"/>
          </p:cNvSpPr>
          <p:nvPr>
            <p:ph type="sldNum" sz="quarter" idx="12"/>
          </p:nvPr>
        </p:nvSpPr>
        <p:spPr/>
        <p:txBody>
          <a:bodyPr/>
          <a:lstStyle/>
          <a:p>
            <a:fld id="{6B197D27-6C10-4D9B-83B5-1034CC3301D5}" type="slidenum">
              <a:rPr lang="en-US" smtClean="0"/>
              <a:t>13</a:t>
            </a:fld>
            <a:endParaRPr lang="en-US" dirty="0"/>
          </a:p>
        </p:txBody>
      </p:sp>
    </p:spTree>
    <p:extLst>
      <p:ext uri="{BB962C8B-B14F-4D97-AF65-F5344CB8AC3E}">
        <p14:creationId xmlns:p14="http://schemas.microsoft.com/office/powerpoint/2010/main" val="4211044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solidFill>
                <a:schemeClr val="accent6">
                  <a:lumMod val="75000"/>
                </a:schemeClr>
              </a:solidFill>
            </a:endParaRPr>
          </a:p>
          <a:p>
            <a:pPr marL="0" indent="0" algn="ctr">
              <a:buNone/>
            </a:pPr>
            <a:endParaRPr lang="en-US" sz="4000" dirty="0">
              <a:solidFill>
                <a:schemeClr val="accent6">
                  <a:lumMod val="75000"/>
                </a:schemeClr>
              </a:solidFill>
            </a:endParaRPr>
          </a:p>
          <a:p>
            <a:pPr marL="0" indent="0" algn="ctr">
              <a:buNone/>
            </a:pPr>
            <a:r>
              <a:rPr lang="en-US" sz="4000" b="1" dirty="0" smtClean="0">
                <a:solidFill>
                  <a:schemeClr val="accent6">
                    <a:lumMod val="75000"/>
                  </a:schemeClr>
                </a:solidFill>
              </a:rPr>
              <a:t>Questions?</a:t>
            </a:r>
          </a:p>
          <a:p>
            <a:pPr marL="0" indent="0" algn="ctr">
              <a:buNone/>
            </a:pPr>
            <a:endParaRPr lang="en-US" sz="40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6B197D27-6C10-4D9B-83B5-1034CC3301D5}" type="slidenum">
              <a:rPr lang="en-US" smtClean="0"/>
              <a:t>14</a:t>
            </a:fld>
            <a:endParaRPr lang="en-US" dirty="0"/>
          </a:p>
        </p:txBody>
      </p:sp>
    </p:spTree>
    <p:extLst>
      <p:ext uri="{BB962C8B-B14F-4D97-AF65-F5344CB8AC3E}">
        <p14:creationId xmlns:p14="http://schemas.microsoft.com/office/powerpoint/2010/main" val="225155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PPP </a:t>
            </a:r>
            <a:r>
              <a:rPr lang="en-US" dirty="0" smtClean="0"/>
              <a:t>Forgiveness Brief Background</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400" dirty="0" smtClean="0"/>
              <a:t>“Payroll costs” include:</a:t>
            </a:r>
          </a:p>
          <a:p>
            <a:pPr lvl="1"/>
            <a:r>
              <a:rPr lang="en-US" sz="2000" dirty="0" smtClean="0"/>
              <a:t>Wages, salaries, PTO, etc., </a:t>
            </a:r>
            <a:r>
              <a:rPr lang="en-US" sz="2000" dirty="0" smtClean="0"/>
              <a:t>subject to per employee caps. </a:t>
            </a:r>
            <a:r>
              <a:rPr lang="en-US" sz="2000" dirty="0" smtClean="0"/>
              <a:t>  </a:t>
            </a:r>
            <a:endParaRPr lang="en-US" sz="2000" dirty="0" smtClean="0"/>
          </a:p>
          <a:p>
            <a:pPr lvl="1"/>
            <a:r>
              <a:rPr lang="en-US" sz="2000" dirty="0" smtClean="0"/>
              <a:t>Employer </a:t>
            </a:r>
            <a:r>
              <a:rPr lang="en-US" sz="2000" dirty="0"/>
              <a:t>contributions for employee health insurance, </a:t>
            </a:r>
            <a:r>
              <a:rPr lang="en-US" sz="2000" dirty="0" smtClean="0"/>
              <a:t>including employer </a:t>
            </a:r>
            <a:r>
              <a:rPr lang="en-US" sz="2000" dirty="0"/>
              <a:t>contributions to a self-insured, employer-sponsored group health plan, but excluding any pre-tax or after </a:t>
            </a:r>
            <a:r>
              <a:rPr lang="en-US" sz="2000" dirty="0" smtClean="0"/>
              <a:t>tax contributions </a:t>
            </a:r>
            <a:r>
              <a:rPr lang="en-US" sz="2000" dirty="0"/>
              <a:t>by employees.</a:t>
            </a:r>
          </a:p>
          <a:p>
            <a:pPr lvl="1"/>
            <a:r>
              <a:rPr lang="en-US" sz="2000" dirty="0" smtClean="0"/>
              <a:t>Employer </a:t>
            </a:r>
            <a:r>
              <a:rPr lang="en-US" sz="2000" dirty="0"/>
              <a:t>contributions to employee retirement plans, </a:t>
            </a:r>
            <a:r>
              <a:rPr lang="en-US" sz="2000" dirty="0" smtClean="0"/>
              <a:t>excluding any </a:t>
            </a:r>
            <a:r>
              <a:rPr lang="en-US" sz="2000" dirty="0"/>
              <a:t>pre-tax or after-tax contributions by employees.</a:t>
            </a:r>
          </a:p>
          <a:p>
            <a:pPr lvl="1"/>
            <a:r>
              <a:rPr lang="en-US" sz="2000" dirty="0" smtClean="0"/>
              <a:t>Employer </a:t>
            </a:r>
            <a:r>
              <a:rPr lang="en-US" sz="2000" dirty="0"/>
              <a:t>state and local taxes assessed on employee </a:t>
            </a:r>
            <a:r>
              <a:rPr lang="en-US" sz="2000" dirty="0" smtClean="0"/>
              <a:t>compensation (</a:t>
            </a:r>
            <a:r>
              <a:rPr lang="en-US" sz="2000" dirty="0"/>
              <a:t>e.g., state unemployment insurance tax); </a:t>
            </a:r>
            <a:r>
              <a:rPr lang="en-US" sz="2000" dirty="0" smtClean="0"/>
              <a:t>excluding </a:t>
            </a:r>
            <a:r>
              <a:rPr lang="en-US" sz="2000" dirty="0"/>
              <a:t>any taxes withheld from employee earnings.</a:t>
            </a:r>
          </a:p>
          <a:p>
            <a:pPr lvl="1"/>
            <a:r>
              <a:rPr lang="en-US" sz="2000" dirty="0" smtClean="0"/>
              <a:t>Any </a:t>
            </a:r>
            <a:r>
              <a:rPr lang="en-US" sz="2000" dirty="0"/>
              <a:t>amounts paid to owners (owner-employees, </a:t>
            </a:r>
            <a:r>
              <a:rPr lang="en-US" sz="2000" dirty="0" smtClean="0"/>
              <a:t>self-employed individuals, </a:t>
            </a:r>
            <a:r>
              <a:rPr lang="en-US" sz="2000" dirty="0"/>
              <a:t>or general partners</a:t>
            </a:r>
            <a:r>
              <a:rPr lang="en-US" sz="2000" dirty="0" smtClean="0"/>
              <a:t>), </a:t>
            </a:r>
            <a:r>
              <a:rPr lang="en-US" sz="2000" dirty="0"/>
              <a:t>capped </a:t>
            </a:r>
            <a:r>
              <a:rPr lang="en-US" sz="2000" dirty="0" smtClean="0"/>
              <a:t>at the lower of </a:t>
            </a:r>
            <a:r>
              <a:rPr lang="en-US" sz="2000" dirty="0" smtClean="0"/>
              <a:t>the applicable employee cap or the </a:t>
            </a:r>
            <a:r>
              <a:rPr lang="en-US" sz="2000" dirty="0" smtClean="0"/>
              <a:t>equivalent </a:t>
            </a:r>
            <a:r>
              <a:rPr lang="en-US" sz="2000" dirty="0"/>
              <a:t>of their applicable compensation in </a:t>
            </a:r>
            <a:r>
              <a:rPr lang="en-US" sz="2000" dirty="0" smtClean="0"/>
              <a:t>2019.</a:t>
            </a:r>
          </a:p>
        </p:txBody>
      </p:sp>
      <p:sp>
        <p:nvSpPr>
          <p:cNvPr id="4" name="Slide Number Placeholder 3"/>
          <p:cNvSpPr>
            <a:spLocks noGrp="1"/>
          </p:cNvSpPr>
          <p:nvPr>
            <p:ph type="sldNum" sz="quarter" idx="12"/>
          </p:nvPr>
        </p:nvSpPr>
        <p:spPr/>
        <p:txBody>
          <a:bodyPr/>
          <a:lstStyle/>
          <a:p>
            <a:fld id="{6B197D27-6C10-4D9B-83B5-1034CC3301D5}" type="slidenum">
              <a:rPr lang="en-US" smtClean="0"/>
              <a:t>2</a:t>
            </a:fld>
            <a:endParaRPr lang="en-US" dirty="0"/>
          </a:p>
        </p:txBody>
      </p:sp>
    </p:spTree>
    <p:extLst>
      <p:ext uri="{BB962C8B-B14F-4D97-AF65-F5344CB8AC3E}">
        <p14:creationId xmlns:p14="http://schemas.microsoft.com/office/powerpoint/2010/main" val="2219502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PPP </a:t>
            </a:r>
            <a:r>
              <a:rPr lang="en-US" dirty="0" smtClean="0"/>
              <a:t>Flexibility Act</a:t>
            </a:r>
            <a:endParaRPr lang="en-US" dirty="0"/>
          </a:p>
        </p:txBody>
      </p:sp>
      <p:sp>
        <p:nvSpPr>
          <p:cNvPr id="3" name="Content Placeholder 2"/>
          <p:cNvSpPr>
            <a:spLocks noGrp="1"/>
          </p:cNvSpPr>
          <p:nvPr>
            <p:ph idx="1"/>
          </p:nvPr>
        </p:nvSpPr>
        <p:spPr>
          <a:xfrm>
            <a:off x="2423160" y="1524000"/>
            <a:ext cx="9464040" cy="4577554"/>
          </a:xfrm>
        </p:spPr>
        <p:txBody>
          <a:bodyPr>
            <a:normAutofit lnSpcReduction="10000"/>
          </a:bodyPr>
          <a:lstStyle/>
          <a:p>
            <a:r>
              <a:rPr lang="en-US" sz="2400" dirty="0" smtClean="0"/>
              <a:t>“Covered Period” for forgiveness enlarged </a:t>
            </a:r>
            <a:r>
              <a:rPr lang="en-US" sz="2400" dirty="0" smtClean="0"/>
              <a:t>from 8 to 24 weeks.  </a:t>
            </a:r>
          </a:p>
          <a:p>
            <a:pPr lvl="1"/>
            <a:r>
              <a:rPr lang="en-US" sz="2000" dirty="0" smtClean="0"/>
              <a:t>Covered Period will end the earlier of 24 weeks from date of the loan or December 31, 2020.</a:t>
            </a:r>
          </a:p>
          <a:p>
            <a:pPr lvl="1"/>
            <a:r>
              <a:rPr lang="en-US" sz="2000" dirty="0" smtClean="0"/>
              <a:t>For loans made before June 5</a:t>
            </a:r>
            <a:r>
              <a:rPr lang="en-US" sz="2000" baseline="30000" dirty="0" smtClean="0"/>
              <a:t>th</a:t>
            </a:r>
            <a:r>
              <a:rPr lang="en-US" sz="2000" dirty="0" smtClean="0"/>
              <a:t>, borrowers can elect to utilize the original 8 week Covered Period. </a:t>
            </a:r>
          </a:p>
          <a:p>
            <a:pPr lvl="1"/>
            <a:r>
              <a:rPr lang="en-US" sz="2000" dirty="0" smtClean="0"/>
              <a:t>The cap on per employee wage/salary forgiveness for borrowers utilizing the 24 week Covered Period is increased from $15,385 to $46,154.  </a:t>
            </a:r>
          </a:p>
          <a:p>
            <a:pPr lvl="1"/>
            <a:r>
              <a:rPr lang="en-US" sz="2000" dirty="0" smtClean="0"/>
              <a:t>The cap on owner compensation for borrowers utilizing the 24 week Covered Period is increased from 8/52 of 2019 net </a:t>
            </a:r>
            <a:r>
              <a:rPr lang="en-US" sz="2000" dirty="0" smtClean="0"/>
              <a:t>profit to 2.5/12 of 2019 profit (up to $20,833).  </a:t>
            </a:r>
            <a:r>
              <a:rPr lang="en-US" sz="2000" dirty="0" smtClean="0"/>
              <a:t> </a:t>
            </a:r>
          </a:p>
          <a:p>
            <a:r>
              <a:rPr lang="en-US" sz="2400" dirty="0" smtClean="0"/>
              <a:t>Decreased the amount of forgiveness that must be attributable to payroll costs from 75% to 60%.  </a:t>
            </a:r>
          </a:p>
          <a:p>
            <a:r>
              <a:rPr lang="en-US" sz="2400" dirty="0" smtClean="0"/>
              <a:t>Extended the deadline to “cure” any reductions in full-time equivalent employee (“FTE”) count or employee wages/salaries to December 31, 2020.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3</a:t>
            </a:fld>
            <a:endParaRPr lang="en-US" dirty="0"/>
          </a:p>
        </p:txBody>
      </p:sp>
    </p:spTree>
    <p:extLst>
      <p:ext uri="{BB962C8B-B14F-4D97-AF65-F5344CB8AC3E}">
        <p14:creationId xmlns:p14="http://schemas.microsoft.com/office/powerpoint/2010/main" val="69153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PPP </a:t>
            </a:r>
            <a:r>
              <a:rPr lang="en-US" dirty="0" smtClean="0"/>
              <a:t>Flexibility Act (continued)</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400" dirty="0" smtClean="0"/>
              <a:t>Adopts </a:t>
            </a:r>
            <a:r>
              <a:rPr lang="en-US" sz="2400" dirty="0"/>
              <a:t>a safe harbor for FTE reductions to address a borrower’s inability to rehire employees or resume pre-COVID-19 business </a:t>
            </a:r>
            <a:r>
              <a:rPr lang="en-US" sz="2400" dirty="0" smtClean="0"/>
              <a:t>activity.  Forgiveness will not be reduced if the borrower is able to document that it was unable to either:  </a:t>
            </a:r>
          </a:p>
          <a:p>
            <a:pPr lvl="1"/>
            <a:r>
              <a:rPr lang="en-US" sz="2000" dirty="0" smtClean="0"/>
              <a:t>Rehire </a:t>
            </a:r>
            <a:r>
              <a:rPr lang="en-US" sz="2000" dirty="0"/>
              <a:t>individuals who were employees on February 15, 2020 </a:t>
            </a:r>
            <a:r>
              <a:rPr lang="en-US" sz="2000" b="1" dirty="0"/>
              <a:t>AND</a:t>
            </a:r>
            <a:r>
              <a:rPr lang="en-US" sz="2000" dirty="0"/>
              <a:t> was unable to hire similarly qualified employees for unfilled positions on or before December 31, 2020; or</a:t>
            </a:r>
          </a:p>
          <a:p>
            <a:pPr lvl="1"/>
            <a:r>
              <a:rPr lang="en-US" sz="2000" dirty="0" smtClean="0"/>
              <a:t>Return </a:t>
            </a:r>
            <a:r>
              <a:rPr lang="en-US" sz="2000" dirty="0"/>
              <a:t>to its February 15, 2020 business activity level due to compliance with requirements </a:t>
            </a:r>
            <a:r>
              <a:rPr lang="en-US" sz="2000" dirty="0" smtClean="0"/>
              <a:t>established/guidance </a:t>
            </a:r>
            <a:r>
              <a:rPr lang="en-US" sz="2000" dirty="0"/>
              <a:t>issued by </a:t>
            </a:r>
            <a:r>
              <a:rPr lang="en-US" sz="2000" dirty="0" smtClean="0"/>
              <a:t>HHS, CDC, or OSHA between March 1, 2020 and December 31, 2020 related </a:t>
            </a:r>
            <a:r>
              <a:rPr lang="en-US" sz="2000" dirty="0"/>
              <a:t>to the maintenance of standards for sanitation, social distancing, or any other employee or customer safety requirement related to COVID-19. </a:t>
            </a:r>
          </a:p>
          <a:p>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4</a:t>
            </a:fld>
            <a:endParaRPr lang="en-US" dirty="0"/>
          </a:p>
        </p:txBody>
      </p:sp>
    </p:spTree>
    <p:extLst>
      <p:ext uri="{BB962C8B-B14F-4D97-AF65-F5344CB8AC3E}">
        <p14:creationId xmlns:p14="http://schemas.microsoft.com/office/powerpoint/2010/main" val="3303866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PPP </a:t>
            </a:r>
            <a:r>
              <a:rPr lang="en-US" dirty="0" smtClean="0"/>
              <a:t>Flexibility Act (continued)</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400" dirty="0" smtClean="0"/>
              <a:t>For loans issued after June 5, 2020, the term is increased from 2 years to 5 years. </a:t>
            </a:r>
          </a:p>
          <a:p>
            <a:r>
              <a:rPr lang="en-US" sz="2400" dirty="0" smtClean="0"/>
              <a:t>For loans issued after June 5, 2020, payments of principal and interest are deferred until the </a:t>
            </a:r>
            <a:r>
              <a:rPr lang="en-US" sz="2400" dirty="0"/>
              <a:t>date the lender receives the forgiven amount from the SBA (previous deferral period was 6 months from the date of the loan</a:t>
            </a:r>
            <a:r>
              <a:rPr lang="en-US" sz="2400" dirty="0" smtClean="0"/>
              <a:t>).</a:t>
            </a:r>
          </a:p>
          <a:p>
            <a:pPr lvl="1"/>
            <a:r>
              <a:rPr lang="en-US" sz="2000" dirty="0" smtClean="0"/>
              <a:t>However</a:t>
            </a:r>
            <a:r>
              <a:rPr lang="en-US" sz="2000" dirty="0"/>
              <a:t>, the deferral period for PPP loans issued after the PPPFA will end on the date that is 10 months after the end of the new 24 week </a:t>
            </a:r>
            <a:r>
              <a:rPr lang="en-US" sz="2000" dirty="0" smtClean="0"/>
              <a:t>Covered Period </a:t>
            </a:r>
            <a:r>
              <a:rPr lang="en-US" sz="2000" dirty="0"/>
              <a:t>if the borrower fails to apply for loan forgiveness during that time. </a:t>
            </a:r>
            <a:r>
              <a:rPr lang="en-US" sz="2000" dirty="0" smtClean="0"/>
              <a:t> </a:t>
            </a:r>
          </a:p>
          <a:p>
            <a:r>
              <a:rPr lang="en-US" sz="2000" dirty="0" smtClean="0"/>
              <a:t>Prior to PPPFA, borrowers </a:t>
            </a:r>
            <a:r>
              <a:rPr lang="en-US" sz="2000" dirty="0"/>
              <a:t>could utilize the payroll tax deferral provisions of the CARES Act only until they received forgiveness of their PPP loan.  </a:t>
            </a:r>
            <a:r>
              <a:rPr lang="en-US" sz="2000" dirty="0" smtClean="0"/>
              <a:t>Now, borrowers can </a:t>
            </a:r>
            <a:r>
              <a:rPr lang="en-US" sz="2000" dirty="0"/>
              <a:t>continue to defer 2020 payroll taxes </a:t>
            </a:r>
            <a:r>
              <a:rPr lang="en-US" sz="2000" dirty="0" smtClean="0"/>
              <a:t>even </a:t>
            </a:r>
            <a:r>
              <a:rPr lang="en-US" sz="2000" dirty="0"/>
              <a:t>after </a:t>
            </a:r>
            <a:r>
              <a:rPr lang="en-US" sz="2000" dirty="0" smtClean="0"/>
              <a:t>they receive </a:t>
            </a:r>
            <a:r>
              <a:rPr lang="en-US" sz="2000" dirty="0"/>
              <a:t>loan </a:t>
            </a:r>
            <a:r>
              <a:rPr lang="en-US" sz="2000" dirty="0" smtClean="0"/>
              <a:t>forgiveness (Form 941).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5</a:t>
            </a:fld>
            <a:endParaRPr lang="en-US" dirty="0"/>
          </a:p>
        </p:txBody>
      </p:sp>
    </p:spTree>
    <p:extLst>
      <p:ext uri="{BB962C8B-B14F-4D97-AF65-F5344CB8AC3E}">
        <p14:creationId xmlns:p14="http://schemas.microsoft.com/office/powerpoint/2010/main" val="293319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FTE Count Forgiveness Reduction</a:t>
            </a:r>
            <a:endParaRPr lang="en-US" dirty="0"/>
          </a:p>
        </p:txBody>
      </p:sp>
      <p:sp>
        <p:nvSpPr>
          <p:cNvPr id="3" name="Content Placeholder 2"/>
          <p:cNvSpPr>
            <a:spLocks noGrp="1"/>
          </p:cNvSpPr>
          <p:nvPr>
            <p:ph idx="1"/>
          </p:nvPr>
        </p:nvSpPr>
        <p:spPr>
          <a:xfrm>
            <a:off x="2423160" y="1371600"/>
            <a:ext cx="9464040" cy="4729954"/>
          </a:xfrm>
        </p:spPr>
        <p:txBody>
          <a:bodyPr>
            <a:normAutofit fontScale="92500" lnSpcReduction="20000"/>
          </a:bodyPr>
          <a:lstStyle/>
          <a:p>
            <a:pPr>
              <a:lnSpc>
                <a:spcPct val="110000"/>
              </a:lnSpc>
            </a:pPr>
            <a:r>
              <a:rPr lang="en-US" sz="2400" dirty="0" smtClean="0"/>
              <a:t>Forgiveness </a:t>
            </a:r>
            <a:r>
              <a:rPr lang="en-US" sz="2400" dirty="0" smtClean="0"/>
              <a:t>amount will </a:t>
            </a:r>
            <a:r>
              <a:rPr lang="en-US" sz="2400" dirty="0" smtClean="0"/>
              <a:t>be reduced by multiplying </a:t>
            </a:r>
            <a:r>
              <a:rPr lang="en-US" sz="2400" dirty="0"/>
              <a:t>the total allowed forgivable amount by the quotient obtained by dividing the average number of </a:t>
            </a:r>
            <a:r>
              <a:rPr lang="en-US" sz="2400" dirty="0" smtClean="0"/>
              <a:t>FTEs </a:t>
            </a:r>
            <a:r>
              <a:rPr lang="en-US" sz="2400" dirty="0"/>
              <a:t>per </a:t>
            </a:r>
            <a:r>
              <a:rPr lang="en-US" sz="2400" dirty="0" smtClean="0"/>
              <a:t>week during </a:t>
            </a:r>
            <a:r>
              <a:rPr lang="en-US" sz="2400" dirty="0"/>
              <a:t>the </a:t>
            </a:r>
            <a:r>
              <a:rPr lang="en-US" sz="2400" dirty="0" smtClean="0"/>
              <a:t>Covered Period (either 8 or 24 weeks) by either: </a:t>
            </a:r>
            <a:r>
              <a:rPr lang="en-US" sz="2400" dirty="0"/>
              <a:t>(1) the average number of FTEs </a:t>
            </a:r>
            <a:r>
              <a:rPr lang="en-US" sz="2400" dirty="0" smtClean="0"/>
              <a:t>per week </a:t>
            </a:r>
            <a:r>
              <a:rPr lang="en-US" sz="2400" dirty="0"/>
              <a:t>from 2/15/19 to 6/30/19; or (2) the average number of FTEs per </a:t>
            </a:r>
            <a:r>
              <a:rPr lang="en-US" sz="2400" dirty="0" smtClean="0"/>
              <a:t>week from 1/1/20 </a:t>
            </a:r>
            <a:r>
              <a:rPr lang="en-US" sz="2400" dirty="0"/>
              <a:t>to </a:t>
            </a:r>
            <a:r>
              <a:rPr lang="en-US" sz="2400" dirty="0" smtClean="0"/>
              <a:t>2/29/20.  </a:t>
            </a:r>
            <a:endParaRPr lang="en-US" sz="2400" dirty="0" smtClean="0"/>
          </a:p>
          <a:p>
            <a:pPr lvl="1">
              <a:lnSpc>
                <a:spcPct val="110000"/>
              </a:lnSpc>
            </a:pPr>
            <a:r>
              <a:rPr lang="en-US" sz="2000" dirty="0" smtClean="0"/>
              <a:t>Seasonal </a:t>
            </a:r>
            <a:r>
              <a:rPr lang="en-US" sz="2000" dirty="0" smtClean="0"/>
              <a:t>employers can use either of these periods or any consecutive 12 week period between 5/1/19 and 9/15/19.  </a:t>
            </a:r>
            <a:endParaRPr lang="en-US" sz="2000" dirty="0" smtClean="0"/>
          </a:p>
          <a:p>
            <a:pPr>
              <a:lnSpc>
                <a:spcPct val="110000"/>
              </a:lnSpc>
            </a:pPr>
            <a:r>
              <a:rPr lang="en-US" sz="2400" dirty="0" smtClean="0"/>
              <a:t>Example:</a:t>
            </a:r>
          </a:p>
          <a:p>
            <a:pPr lvl="1">
              <a:lnSpc>
                <a:spcPct val="110000"/>
              </a:lnSpc>
            </a:pPr>
            <a:r>
              <a:rPr lang="en-US" sz="2000" dirty="0" smtClean="0"/>
              <a:t>Total </a:t>
            </a:r>
            <a:r>
              <a:rPr lang="en-US" sz="2000" dirty="0" smtClean="0"/>
              <a:t>qualified payments made during Covered Period </a:t>
            </a:r>
            <a:r>
              <a:rPr lang="en-US" sz="2000" dirty="0" smtClean="0"/>
              <a:t>is </a:t>
            </a:r>
            <a:r>
              <a:rPr lang="en-US" sz="2000" dirty="0"/>
              <a:t>$</a:t>
            </a:r>
            <a:r>
              <a:rPr lang="en-US" sz="2000" dirty="0" smtClean="0"/>
              <a:t>100,000</a:t>
            </a:r>
          </a:p>
          <a:p>
            <a:pPr lvl="1">
              <a:lnSpc>
                <a:spcPct val="110000"/>
              </a:lnSpc>
            </a:pPr>
            <a:r>
              <a:rPr lang="en-US" sz="2000" dirty="0" smtClean="0"/>
              <a:t>Employed an average of 100 FTEs per </a:t>
            </a:r>
            <a:r>
              <a:rPr lang="en-US" sz="2000" dirty="0" smtClean="0"/>
              <a:t>week </a:t>
            </a:r>
            <a:r>
              <a:rPr lang="en-US" sz="2000" dirty="0" smtClean="0"/>
              <a:t>during “base” period </a:t>
            </a:r>
          </a:p>
          <a:p>
            <a:pPr lvl="1">
              <a:lnSpc>
                <a:spcPct val="110000"/>
              </a:lnSpc>
            </a:pPr>
            <a:r>
              <a:rPr lang="en-US" sz="2000" dirty="0" smtClean="0"/>
              <a:t>Employed an average of 75 FTEs per </a:t>
            </a:r>
            <a:r>
              <a:rPr lang="en-US" sz="2000" dirty="0" smtClean="0"/>
              <a:t>week </a:t>
            </a:r>
            <a:r>
              <a:rPr lang="en-US" sz="2000" dirty="0" smtClean="0"/>
              <a:t>during </a:t>
            </a:r>
            <a:r>
              <a:rPr lang="en-US" sz="2000" dirty="0" smtClean="0"/>
              <a:t>the Covered </a:t>
            </a:r>
            <a:r>
              <a:rPr lang="en-US" sz="2000" dirty="0"/>
              <a:t>P</a:t>
            </a:r>
            <a:r>
              <a:rPr lang="en-US" sz="2000" dirty="0" smtClean="0"/>
              <a:t>eriod</a:t>
            </a:r>
            <a:endParaRPr lang="en-US" sz="2000" dirty="0" smtClean="0"/>
          </a:p>
          <a:p>
            <a:pPr lvl="1">
              <a:lnSpc>
                <a:spcPct val="110000"/>
              </a:lnSpc>
            </a:pPr>
            <a:r>
              <a:rPr lang="en-US" sz="2000" dirty="0" smtClean="0"/>
              <a:t>Total </a:t>
            </a:r>
            <a:r>
              <a:rPr lang="en-US" sz="2000" dirty="0"/>
              <a:t>loan forgiveness would be reduced from $</a:t>
            </a:r>
            <a:r>
              <a:rPr lang="en-US" sz="2000" dirty="0" smtClean="0"/>
              <a:t>100,000 </a:t>
            </a:r>
            <a:r>
              <a:rPr lang="en-US" sz="2000" dirty="0"/>
              <a:t>to $</a:t>
            </a:r>
            <a:r>
              <a:rPr lang="en-US" sz="2000" dirty="0" smtClean="0"/>
              <a:t>75,000</a:t>
            </a:r>
          </a:p>
          <a:p>
            <a:pPr lvl="1">
              <a:lnSpc>
                <a:spcPct val="110000"/>
              </a:lnSpc>
            </a:pPr>
            <a:r>
              <a:rPr lang="en-US" sz="2000" dirty="0" smtClean="0"/>
              <a:t>$100,000 </a:t>
            </a:r>
            <a:r>
              <a:rPr lang="en-US" sz="2000" dirty="0"/>
              <a:t>x (75/100</a:t>
            </a:r>
            <a:r>
              <a:rPr lang="en-US" sz="2000" dirty="0" smtClean="0"/>
              <a:t>) = $75,000   </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6</a:t>
            </a:fld>
            <a:endParaRPr lang="en-US" dirty="0"/>
          </a:p>
        </p:txBody>
      </p:sp>
    </p:spTree>
    <p:extLst>
      <p:ext uri="{BB962C8B-B14F-4D97-AF65-F5344CB8AC3E}">
        <p14:creationId xmlns:p14="http://schemas.microsoft.com/office/powerpoint/2010/main" val="3232033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Wage/Salary Forgiveness Reduction</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400" dirty="0" smtClean="0"/>
              <a:t>Forgiveness will be reduced by the </a:t>
            </a:r>
            <a:r>
              <a:rPr lang="en-US" sz="2400" dirty="0"/>
              <a:t>amount of any reduction in </a:t>
            </a:r>
            <a:r>
              <a:rPr lang="en-US" sz="2400" dirty="0" smtClean="0"/>
              <a:t>average annual salary </a:t>
            </a:r>
            <a:r>
              <a:rPr lang="en-US" sz="2400" dirty="0"/>
              <a:t>or </a:t>
            </a:r>
            <a:r>
              <a:rPr lang="en-US" sz="2400" dirty="0" smtClean="0"/>
              <a:t>hourly wage </a:t>
            </a:r>
            <a:r>
              <a:rPr lang="en-US" sz="2400" dirty="0"/>
              <a:t>of any employee during the </a:t>
            </a:r>
            <a:r>
              <a:rPr lang="en-US" sz="2400" dirty="0" smtClean="0"/>
              <a:t>Covered Period that</a:t>
            </a:r>
            <a:r>
              <a:rPr lang="en-US" sz="2400" dirty="0" smtClean="0"/>
              <a:t> </a:t>
            </a:r>
            <a:r>
              <a:rPr lang="en-US" sz="2400" dirty="0"/>
              <a:t>is in excess of 25% </a:t>
            </a:r>
            <a:r>
              <a:rPr lang="en-US" sz="2400" dirty="0" smtClean="0"/>
              <a:t>of </a:t>
            </a:r>
            <a:r>
              <a:rPr lang="en-US" sz="2400" dirty="0"/>
              <a:t>the </a:t>
            </a:r>
            <a:r>
              <a:rPr lang="en-US" sz="2400" dirty="0" smtClean="0"/>
              <a:t>average annual </a:t>
            </a:r>
            <a:r>
              <a:rPr lang="en-US" sz="2400" dirty="0" smtClean="0"/>
              <a:t>salary </a:t>
            </a:r>
            <a:r>
              <a:rPr lang="en-US" sz="2400" dirty="0"/>
              <a:t>or </a:t>
            </a:r>
            <a:r>
              <a:rPr lang="en-US" sz="2400" dirty="0" smtClean="0"/>
              <a:t>hourly wage </a:t>
            </a:r>
            <a:r>
              <a:rPr lang="en-US" sz="2400" dirty="0"/>
              <a:t>of the employee </a:t>
            </a:r>
            <a:r>
              <a:rPr lang="en-US" sz="2400" dirty="0" smtClean="0"/>
              <a:t>from 1/1/20 to 3/31/20.  </a:t>
            </a:r>
          </a:p>
          <a:p>
            <a:r>
              <a:rPr lang="en-US" sz="2400" dirty="0" smtClean="0"/>
              <a:t>This </a:t>
            </a:r>
            <a:r>
              <a:rPr lang="en-US" sz="2400" dirty="0"/>
              <a:t>is not applicable to any employee that received pay at an annualized rate in excess of </a:t>
            </a:r>
            <a:r>
              <a:rPr lang="en-US" sz="2400" dirty="0" smtClean="0"/>
              <a:t>$100,000 </a:t>
            </a:r>
            <a:r>
              <a:rPr lang="en-US" sz="2400" dirty="0"/>
              <a:t>during any single pay period in </a:t>
            </a:r>
            <a:r>
              <a:rPr lang="en-US" sz="2400" dirty="0" smtClean="0"/>
              <a:t>2019.</a:t>
            </a:r>
          </a:p>
          <a:p>
            <a:r>
              <a:rPr lang="en-US" sz="2400" dirty="0" smtClean="0"/>
              <a:t>Safe Harbor:  Any </a:t>
            </a:r>
            <a:r>
              <a:rPr lang="en-US" sz="2400" dirty="0" smtClean="0"/>
              <a:t>reductions </a:t>
            </a:r>
            <a:r>
              <a:rPr lang="en-US" sz="2400" dirty="0"/>
              <a:t>in </a:t>
            </a:r>
            <a:r>
              <a:rPr lang="en-US" sz="2400" dirty="0" smtClean="0"/>
              <a:t>FTEs </a:t>
            </a:r>
            <a:r>
              <a:rPr lang="en-US" sz="2400" dirty="0"/>
              <a:t>or reductions in wages that occurred between February 15, 2020 and April 26, 2020 will not reduce the </a:t>
            </a:r>
            <a:r>
              <a:rPr lang="en-US" sz="2400" dirty="0" smtClean="0"/>
              <a:t>forgiveness amount </a:t>
            </a:r>
            <a:r>
              <a:rPr lang="en-US" sz="2400" dirty="0"/>
              <a:t>as long as the </a:t>
            </a:r>
            <a:r>
              <a:rPr lang="en-US" sz="2400" dirty="0" smtClean="0"/>
              <a:t>reductions </a:t>
            </a:r>
            <a:r>
              <a:rPr lang="en-US" sz="2400" dirty="0"/>
              <a:t>in </a:t>
            </a:r>
            <a:r>
              <a:rPr lang="en-US" sz="2400" dirty="0" smtClean="0"/>
              <a:t>FTE count </a:t>
            </a:r>
            <a:r>
              <a:rPr lang="en-US" sz="2400" dirty="0"/>
              <a:t>or </a:t>
            </a:r>
            <a:r>
              <a:rPr lang="en-US" sz="2400" dirty="0" smtClean="0"/>
              <a:t>employee salary/wage </a:t>
            </a:r>
            <a:r>
              <a:rPr lang="en-US" sz="2400" dirty="0"/>
              <a:t>are </a:t>
            </a:r>
            <a:r>
              <a:rPr lang="en-US" sz="2400" dirty="0" smtClean="0"/>
              <a:t>“cured” </a:t>
            </a:r>
            <a:r>
              <a:rPr lang="en-US" sz="2400" dirty="0" smtClean="0"/>
              <a:t>by December 31, 2020.  </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6B197D27-6C10-4D9B-83B5-1034CC3301D5}" type="slidenum">
              <a:rPr lang="en-US" smtClean="0"/>
              <a:t>7</a:t>
            </a:fld>
            <a:endParaRPr lang="en-US" dirty="0"/>
          </a:p>
        </p:txBody>
      </p:sp>
    </p:spTree>
    <p:extLst>
      <p:ext uri="{BB962C8B-B14F-4D97-AF65-F5344CB8AC3E}">
        <p14:creationId xmlns:p14="http://schemas.microsoft.com/office/powerpoint/2010/main" val="241536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6812" y="304800"/>
            <a:ext cx="9464040" cy="838200"/>
          </a:xfrm>
        </p:spPr>
        <p:txBody>
          <a:bodyPr/>
          <a:lstStyle/>
          <a:p>
            <a:r>
              <a:rPr lang="en-US" dirty="0" smtClean="0"/>
              <a:t>Revised PPP </a:t>
            </a:r>
            <a:r>
              <a:rPr lang="en-US" dirty="0" smtClean="0"/>
              <a:t>Forgiveness Application</a:t>
            </a:r>
            <a:endParaRPr lang="en-US" dirty="0"/>
          </a:p>
        </p:txBody>
      </p:sp>
      <p:sp>
        <p:nvSpPr>
          <p:cNvPr id="3" name="Content Placeholder 2"/>
          <p:cNvSpPr>
            <a:spLocks noGrp="1"/>
          </p:cNvSpPr>
          <p:nvPr>
            <p:ph idx="1"/>
          </p:nvPr>
        </p:nvSpPr>
        <p:spPr>
          <a:xfrm>
            <a:off x="2423160" y="1066800"/>
            <a:ext cx="9464040" cy="5034754"/>
          </a:xfrm>
        </p:spPr>
        <p:txBody>
          <a:bodyPr>
            <a:normAutofit fontScale="77500" lnSpcReduction="20000"/>
          </a:bodyPr>
          <a:lstStyle/>
          <a:p>
            <a:pPr>
              <a:lnSpc>
                <a:spcPct val="120000"/>
              </a:lnSpc>
            </a:pPr>
            <a:r>
              <a:rPr lang="en-US" sz="2400" dirty="0" smtClean="0"/>
              <a:t>Application </a:t>
            </a:r>
            <a:r>
              <a:rPr lang="en-US" sz="2400" dirty="0"/>
              <a:t>allows employers to utilize an “Alternative Payroll Covered Period” that starts on the first day of the first pay period following their PPP Loan Disbursement in order to calculate eligible payroll costs during the </a:t>
            </a:r>
            <a:r>
              <a:rPr lang="en-US" sz="2400" dirty="0" smtClean="0"/>
              <a:t>8 or 24 </a:t>
            </a:r>
            <a:r>
              <a:rPr lang="en-US" sz="2400" dirty="0" smtClean="0"/>
              <a:t>week </a:t>
            </a:r>
            <a:r>
              <a:rPr lang="en-US" sz="2400" dirty="0" smtClean="0"/>
              <a:t>Covered Period.  </a:t>
            </a:r>
            <a:endParaRPr lang="en-US" sz="2400" dirty="0" smtClean="0"/>
          </a:p>
          <a:p>
            <a:pPr>
              <a:lnSpc>
                <a:spcPct val="120000"/>
              </a:lnSpc>
            </a:pPr>
            <a:r>
              <a:rPr lang="en-US" sz="2400" dirty="0" smtClean="0"/>
              <a:t>FTE calculation for each individual employee = </a:t>
            </a:r>
            <a:r>
              <a:rPr lang="en-US" sz="2400" dirty="0"/>
              <a:t>the average number of hours paid per week, </a:t>
            </a:r>
            <a:r>
              <a:rPr lang="en-US" sz="2400" dirty="0" smtClean="0"/>
              <a:t>divided </a:t>
            </a:r>
            <a:r>
              <a:rPr lang="en-US" sz="2400" dirty="0"/>
              <a:t>by 40, and </a:t>
            </a:r>
            <a:r>
              <a:rPr lang="en-US" sz="2400" dirty="0" smtClean="0"/>
              <a:t>rounded to the </a:t>
            </a:r>
            <a:r>
              <a:rPr lang="en-US" sz="2400" dirty="0"/>
              <a:t>nearest </a:t>
            </a:r>
            <a:r>
              <a:rPr lang="en-US" sz="2400" dirty="0" smtClean="0"/>
              <a:t>tenth (capped at 1.0 per employee</a:t>
            </a:r>
            <a:r>
              <a:rPr lang="en-US" sz="2400" dirty="0" smtClean="0"/>
              <a:t>).</a:t>
            </a:r>
          </a:p>
          <a:p>
            <a:pPr lvl="1">
              <a:lnSpc>
                <a:spcPct val="120000"/>
              </a:lnSpc>
            </a:pPr>
            <a:r>
              <a:rPr lang="en-US" sz="2000" dirty="0" smtClean="0"/>
              <a:t>Simplified method assigns 1.0 for employees that work 40 or more hours per week and .5 for employees that work under 40 hours.</a:t>
            </a:r>
            <a:endParaRPr lang="en-US" sz="2000" dirty="0" smtClean="0"/>
          </a:p>
          <a:p>
            <a:pPr>
              <a:lnSpc>
                <a:spcPct val="120000"/>
              </a:lnSpc>
            </a:pPr>
            <a:r>
              <a:rPr lang="en-US" sz="2400" dirty="0" smtClean="0"/>
              <a:t>FTE Reduction Exception: FTE count will not be reduced by employees that: </a:t>
            </a:r>
          </a:p>
          <a:p>
            <a:pPr lvl="1">
              <a:lnSpc>
                <a:spcPct val="120000"/>
              </a:lnSpc>
            </a:pPr>
            <a:r>
              <a:rPr lang="en-US" sz="2000" dirty="0" smtClean="0"/>
              <a:t>were furloughed and turned down a written offer to return to </a:t>
            </a:r>
            <a:r>
              <a:rPr lang="en-US" sz="2000" dirty="0" smtClean="0"/>
              <a:t>work and could not be replaced with a similarly qualified candidate by 12/31/20,</a:t>
            </a:r>
            <a:endParaRPr lang="en-US" sz="2000" dirty="0" smtClean="0"/>
          </a:p>
          <a:p>
            <a:pPr lvl="1">
              <a:lnSpc>
                <a:spcPct val="120000"/>
              </a:lnSpc>
            </a:pPr>
            <a:r>
              <a:rPr lang="en-US" sz="2000" dirty="0" smtClean="0"/>
              <a:t>were terminated for cause,</a:t>
            </a:r>
          </a:p>
          <a:p>
            <a:pPr lvl="1">
              <a:lnSpc>
                <a:spcPct val="120000"/>
              </a:lnSpc>
            </a:pPr>
            <a:r>
              <a:rPr lang="en-US" sz="2000" dirty="0" smtClean="0"/>
              <a:t>voluntarily resigned, or</a:t>
            </a:r>
          </a:p>
          <a:p>
            <a:pPr lvl="1">
              <a:lnSpc>
                <a:spcPct val="120000"/>
              </a:lnSpc>
            </a:pPr>
            <a:r>
              <a:rPr lang="en-US" sz="2000" dirty="0" smtClean="0"/>
              <a:t>voluntarily requested a reduction in </a:t>
            </a:r>
            <a:r>
              <a:rPr lang="en-US" sz="2000" dirty="0" smtClean="0"/>
              <a:t>hours or rejected an offer to restor</a:t>
            </a:r>
            <a:r>
              <a:rPr lang="en-US" sz="2000" dirty="0" smtClean="0"/>
              <a:t>e any reduction,</a:t>
            </a:r>
            <a:endParaRPr lang="en-US" sz="2000" dirty="0" smtClean="0"/>
          </a:p>
          <a:p>
            <a:pPr lvl="1">
              <a:lnSpc>
                <a:spcPct val="120000"/>
              </a:lnSpc>
            </a:pPr>
            <a:r>
              <a:rPr lang="en-US" sz="2000" dirty="0" smtClean="0"/>
              <a:t>as long as the employees were not replaced during the </a:t>
            </a:r>
            <a:r>
              <a:rPr lang="en-US" sz="2000" dirty="0" smtClean="0"/>
              <a:t>Covered Period</a:t>
            </a:r>
            <a:r>
              <a:rPr lang="en-US" sz="2000" dirty="0" smtClean="0"/>
              <a:t>.  </a:t>
            </a:r>
          </a:p>
          <a:p>
            <a:pPr marL="457200" lvl="1" indent="0">
              <a:buNone/>
            </a:pP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8</a:t>
            </a:fld>
            <a:endParaRPr lang="en-US" dirty="0"/>
          </a:p>
        </p:txBody>
      </p:sp>
    </p:spTree>
    <p:extLst>
      <p:ext uri="{BB962C8B-B14F-4D97-AF65-F5344CB8AC3E}">
        <p14:creationId xmlns:p14="http://schemas.microsoft.com/office/powerpoint/2010/main" val="3282361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PPP </a:t>
            </a:r>
            <a:r>
              <a:rPr lang="en-US" dirty="0" smtClean="0"/>
              <a:t>Forgiveness Application</a:t>
            </a:r>
            <a:endParaRPr lang="en-US" dirty="0"/>
          </a:p>
        </p:txBody>
      </p:sp>
      <p:sp>
        <p:nvSpPr>
          <p:cNvPr id="3" name="Content Placeholder 2"/>
          <p:cNvSpPr>
            <a:spLocks noGrp="1"/>
          </p:cNvSpPr>
          <p:nvPr>
            <p:ph idx="1"/>
          </p:nvPr>
        </p:nvSpPr>
        <p:spPr>
          <a:xfrm>
            <a:off x="2423160" y="1524000"/>
            <a:ext cx="9464040" cy="4577554"/>
          </a:xfrm>
        </p:spPr>
        <p:txBody>
          <a:bodyPr>
            <a:normAutofit/>
          </a:bodyPr>
          <a:lstStyle/>
          <a:p>
            <a:r>
              <a:rPr lang="en-US" sz="2400" dirty="0" smtClean="0"/>
              <a:t>Payroll </a:t>
            </a:r>
            <a:r>
              <a:rPr lang="en-US" sz="2400" dirty="0" smtClean="0"/>
              <a:t>costs </a:t>
            </a:r>
            <a:r>
              <a:rPr lang="en-US" sz="2400" dirty="0" smtClean="0"/>
              <a:t>include pay for work performed during </a:t>
            </a:r>
            <a:r>
              <a:rPr lang="en-US" sz="2400" dirty="0" smtClean="0"/>
              <a:t>the last pay period that falls within the Covered Period as long as the employees are paid for that work on or before the next regular payroll date.    </a:t>
            </a:r>
            <a:endParaRPr lang="en-US" sz="2400" dirty="0" smtClean="0"/>
          </a:p>
          <a:p>
            <a:pPr marL="0" indent="0">
              <a:buNone/>
            </a:pPr>
            <a:endParaRPr lang="en-US" sz="2400" dirty="0" smtClean="0"/>
          </a:p>
          <a:p>
            <a:r>
              <a:rPr lang="en-US" sz="2400" dirty="0" smtClean="0"/>
              <a:t>FTE Reduction Safe Harbor:  Application indicates </a:t>
            </a:r>
            <a:r>
              <a:rPr lang="en-US" sz="2400" dirty="0"/>
              <a:t>that </a:t>
            </a:r>
            <a:r>
              <a:rPr lang="en-US" sz="2400" dirty="0" smtClean="0"/>
              <a:t>there will be no reduction in forgiveness due to FTE reduction </a:t>
            </a:r>
            <a:r>
              <a:rPr lang="en-US" sz="2400" dirty="0" smtClean="0"/>
              <a:t>where: </a:t>
            </a:r>
            <a:endParaRPr lang="en-US" sz="2400" dirty="0" smtClean="0"/>
          </a:p>
          <a:p>
            <a:pPr marL="863600" lvl="1" indent="-406400">
              <a:tabLst>
                <a:tab pos="682625" algn="l"/>
              </a:tabLst>
            </a:pPr>
            <a:r>
              <a:rPr lang="en-US" sz="2000" dirty="0" smtClean="0"/>
              <a:t>the</a:t>
            </a:r>
            <a:r>
              <a:rPr lang="en-US" sz="2000" dirty="0" smtClean="0"/>
              <a:t> FTE </a:t>
            </a:r>
            <a:r>
              <a:rPr lang="en-US" sz="2000" dirty="0"/>
              <a:t>count for the </a:t>
            </a:r>
            <a:r>
              <a:rPr lang="en-US" sz="2000" dirty="0" smtClean="0"/>
              <a:t>pay period </a:t>
            </a:r>
            <a:r>
              <a:rPr lang="en-US" sz="2000" dirty="0"/>
              <a:t>that includes 2/15/20 is higher than the average FTE count during the </a:t>
            </a:r>
            <a:r>
              <a:rPr lang="en-US" sz="2000" dirty="0" smtClean="0"/>
              <a:t>Covered Period due to reductions that occurred between 2/15/20 and 4/26/20; </a:t>
            </a:r>
            <a:r>
              <a:rPr lang="en-US" sz="2000" dirty="0" smtClean="0"/>
              <a:t>and</a:t>
            </a:r>
          </a:p>
          <a:p>
            <a:pPr marL="863600" lvl="1" indent="-406400"/>
            <a:r>
              <a:rPr lang="en-US" sz="2000" dirty="0" smtClean="0"/>
              <a:t>the </a:t>
            </a:r>
            <a:r>
              <a:rPr lang="en-US" sz="2000" dirty="0"/>
              <a:t>total FTE count </a:t>
            </a:r>
            <a:r>
              <a:rPr lang="en-US" sz="2000" dirty="0" smtClean="0"/>
              <a:t>is subsequently restored to the 2/15/20 level prior to 12/31/20.</a:t>
            </a:r>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t>9</a:t>
            </a:fld>
            <a:endParaRPr lang="en-US" dirty="0"/>
          </a:p>
        </p:txBody>
      </p:sp>
    </p:spTree>
    <p:extLst>
      <p:ext uri="{BB962C8B-B14F-4D97-AF65-F5344CB8AC3E}">
        <p14:creationId xmlns:p14="http://schemas.microsoft.com/office/powerpoint/2010/main" val="602958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itlesOfParts>
    <vt:vector size="18" baseType="lpstr">
      <vt:lpstr>Arial</vt:lpstr>
      <vt:lpstr>Calibri</vt:lpstr>
      <vt:lpstr>Wingdings</vt:lpstr>
      <vt:lpstr>Office Theme</vt:lpstr>
      <vt:lpstr>PPP Forgiveness Brief Background</vt:lpstr>
      <vt:lpstr>PPP Forgiveness Brief Background</vt:lpstr>
      <vt:lpstr>PPP Flexibility Act</vt:lpstr>
      <vt:lpstr>PPP Flexibility Act (continued)</vt:lpstr>
      <vt:lpstr>PPP Flexibility Act (continued)</vt:lpstr>
      <vt:lpstr>FTE Count Forgiveness Reduction</vt:lpstr>
      <vt:lpstr>Wage/Salary Forgiveness Reduction</vt:lpstr>
      <vt:lpstr>Revised PPP Forgiveness Application</vt:lpstr>
      <vt:lpstr>Revised PPP Forgiveness Application</vt:lpstr>
      <vt:lpstr>New “EZ” PPP Forgiveness Application</vt:lpstr>
      <vt:lpstr>Treasury PPP Website</vt:lpstr>
      <vt:lpstr>Questions</vt:lpstr>
      <vt:lpstr>Important Disclaimer:</vt:lpstr>
      <vt:lpstr>Thank you!</vt:lpstr>
    </vt:vector>
  </TitlesOfParts>
  <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