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1"/>
  </p:notesMasterIdLst>
  <p:sldIdLst>
    <p:sldId id="256" r:id="rId2"/>
    <p:sldId id="412" r:id="rId3"/>
    <p:sldId id="332" r:id="rId4"/>
    <p:sldId id="394" r:id="rId5"/>
    <p:sldId id="391" r:id="rId6"/>
    <p:sldId id="399" r:id="rId7"/>
    <p:sldId id="359" r:id="rId8"/>
    <p:sldId id="408" r:id="rId9"/>
    <p:sldId id="368" r:id="rId10"/>
    <p:sldId id="387" r:id="rId11"/>
    <p:sldId id="388" r:id="rId12"/>
    <p:sldId id="389" r:id="rId13"/>
    <p:sldId id="398" r:id="rId14"/>
    <p:sldId id="372" r:id="rId15"/>
    <p:sldId id="358" r:id="rId16"/>
    <p:sldId id="386" r:id="rId17"/>
    <p:sldId id="355" r:id="rId18"/>
    <p:sldId id="390" r:id="rId19"/>
    <p:sldId id="400" r:id="rId20"/>
    <p:sldId id="401" r:id="rId21"/>
    <p:sldId id="402" r:id="rId22"/>
    <p:sldId id="403" r:id="rId23"/>
    <p:sldId id="366" r:id="rId24"/>
    <p:sldId id="361" r:id="rId25"/>
    <p:sldId id="357" r:id="rId26"/>
    <p:sldId id="363" r:id="rId27"/>
    <p:sldId id="365" r:id="rId28"/>
    <p:sldId id="382" r:id="rId29"/>
    <p:sldId id="362" r:id="rId30"/>
    <p:sldId id="364" r:id="rId31"/>
    <p:sldId id="395" r:id="rId32"/>
    <p:sldId id="396" r:id="rId33"/>
    <p:sldId id="404" r:id="rId34"/>
    <p:sldId id="405" r:id="rId35"/>
    <p:sldId id="410" r:id="rId36"/>
    <p:sldId id="411" r:id="rId37"/>
    <p:sldId id="406" r:id="rId38"/>
    <p:sldId id="376" r:id="rId39"/>
    <p:sldId id="413" r:id="rId40"/>
  </p:sldIdLst>
  <p:sldSz cx="9144000" cy="6858000" type="screen4x3"/>
  <p:notesSz cx="7010400" cy="9296400"/>
  <p:defaultTextStyle>
    <a:defPPr>
      <a:defRPr lang="en-US"/>
    </a:defPPr>
    <a:lvl1pPr algn="l" rtl="0" eaLnBrk="0" fontAlgn="base" hangingPunct="0">
      <a:spcBef>
        <a:spcPct val="0"/>
      </a:spcBef>
      <a:spcAft>
        <a:spcPct val="0"/>
      </a:spcAft>
      <a:defRPr sz="2000"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sz="2000"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sz="2000"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sz="2000"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sz="2000" kern="1200">
        <a:solidFill>
          <a:schemeClr val="tx1"/>
        </a:solidFill>
        <a:latin typeface="Verdana" charset="0"/>
        <a:ea typeface="ＭＳ Ｐゴシック" charset="-128"/>
        <a:cs typeface="+mn-cs"/>
      </a:defRPr>
    </a:lvl5pPr>
    <a:lvl6pPr marL="2286000" algn="l" defTabSz="914400" rtl="0" eaLnBrk="1" latinLnBrk="0" hangingPunct="1">
      <a:defRPr sz="2000" kern="1200">
        <a:solidFill>
          <a:schemeClr val="tx1"/>
        </a:solidFill>
        <a:latin typeface="Verdana" charset="0"/>
        <a:ea typeface="ＭＳ Ｐゴシック" charset="-128"/>
        <a:cs typeface="+mn-cs"/>
      </a:defRPr>
    </a:lvl6pPr>
    <a:lvl7pPr marL="2743200" algn="l" defTabSz="914400" rtl="0" eaLnBrk="1" latinLnBrk="0" hangingPunct="1">
      <a:defRPr sz="2000" kern="1200">
        <a:solidFill>
          <a:schemeClr val="tx1"/>
        </a:solidFill>
        <a:latin typeface="Verdana" charset="0"/>
        <a:ea typeface="ＭＳ Ｐゴシック" charset="-128"/>
        <a:cs typeface="+mn-cs"/>
      </a:defRPr>
    </a:lvl7pPr>
    <a:lvl8pPr marL="3200400" algn="l" defTabSz="914400" rtl="0" eaLnBrk="1" latinLnBrk="0" hangingPunct="1">
      <a:defRPr sz="2000" kern="1200">
        <a:solidFill>
          <a:schemeClr val="tx1"/>
        </a:solidFill>
        <a:latin typeface="Verdana" charset="0"/>
        <a:ea typeface="ＭＳ Ｐゴシック" charset="-128"/>
        <a:cs typeface="+mn-cs"/>
      </a:defRPr>
    </a:lvl8pPr>
    <a:lvl9pPr marL="3657600" algn="l" defTabSz="914400" rtl="0" eaLnBrk="1" latinLnBrk="0" hangingPunct="1">
      <a:defRPr sz="2000" kern="1200">
        <a:solidFill>
          <a:schemeClr val="tx1"/>
        </a:solidFill>
        <a:latin typeface="Verdana" charset="0"/>
        <a:ea typeface="ＭＳ Ｐゴシック" charset="-128"/>
        <a:cs typeface="+mn-cs"/>
      </a:defRPr>
    </a:lvl9pPr>
  </p:defaultTextStyle>
  <p:extLst>
    <p:ext uri="{EFAFB233-063F-42B5-8137-9DF3F51BA10A}">
      <p15:sldGuideLst xmlns:p15="http://schemas.microsoft.com/office/powerpoint/2012/main">
        <p15:guide id="1" orient="horz" pos="549">
          <p15:clr>
            <a:srgbClr val="A4A3A4"/>
          </p15:clr>
        </p15:guide>
        <p15:guide id="2" orient="horz" pos="661">
          <p15:clr>
            <a:srgbClr val="A4A3A4"/>
          </p15:clr>
        </p15:guide>
        <p15:guide id="3" pos="144">
          <p15:clr>
            <a:srgbClr val="A4A3A4"/>
          </p15:clr>
        </p15:guide>
        <p15:guide id="4" pos="2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EB912"/>
    <a:srgbClr val="003F5F"/>
    <a:srgbClr val="7795B7"/>
    <a:srgbClr val="6799C8"/>
    <a:srgbClr val="F1AB00"/>
    <a:srgbClr val="FDB913"/>
    <a:srgbClr val="00344D"/>
    <a:srgbClr val="EBB731"/>
    <a:srgbClr val="FF6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84" autoAdjust="0"/>
  </p:normalViewPr>
  <p:slideViewPr>
    <p:cSldViewPr snapToGrid="0">
      <p:cViewPr varScale="1">
        <p:scale>
          <a:sx n="106" d="100"/>
          <a:sy n="106" d="100"/>
        </p:scale>
        <p:origin x="1800" y="176"/>
      </p:cViewPr>
      <p:guideLst>
        <p:guide orient="horz" pos="549"/>
        <p:guide orient="horz" pos="661"/>
        <p:guide pos="144"/>
        <p:guide pos="2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7" tIns="46583" rIns="93167" bIns="46583" numCol="1" anchor="t" anchorCtr="0" compatLnSpc="1">
            <a:prstTxWarp prst="textNoShape">
              <a:avLst/>
            </a:prstTxWarp>
          </a:bodyPr>
          <a:lstStyle>
            <a:lvl1pPr algn="l" defTabSz="930372" eaLnBrk="1" hangingPunct="1">
              <a:lnSpc>
                <a:spcPct val="100000"/>
              </a:lnSpc>
              <a:spcBef>
                <a:spcPct val="0"/>
              </a:spcBef>
              <a:buClrTx/>
              <a:defRPr sz="1200">
                <a:latin typeface="Arial" pitchFamily="34" charset="0"/>
                <a:ea typeface="ＭＳ Ｐゴシック" panose="020B0600070205080204" pitchFamily="34" charset="-128"/>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167" tIns="46583" rIns="93167" bIns="46583" numCol="1" anchor="t" anchorCtr="0" compatLnSpc="1">
            <a:prstTxWarp prst="textNoShape">
              <a:avLst/>
            </a:prstTxWarp>
          </a:bodyPr>
          <a:lstStyle>
            <a:lvl1pPr algn="r" defTabSz="930372" eaLnBrk="1" hangingPunct="1">
              <a:lnSpc>
                <a:spcPct val="100000"/>
              </a:lnSpc>
              <a:spcBef>
                <a:spcPct val="0"/>
              </a:spcBef>
              <a:buClrTx/>
              <a:defRPr sz="1200">
                <a:latin typeface="Arial" pitchFamily="34" charset="0"/>
                <a:ea typeface="ＭＳ Ｐゴシック" panose="020B0600070205080204" pitchFamily="34" charset="-128"/>
                <a:cs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700088" y="4414838"/>
            <a:ext cx="5610225" cy="4184650"/>
          </a:xfrm>
          <a:prstGeom prst="rect">
            <a:avLst/>
          </a:prstGeom>
          <a:noFill/>
          <a:ln w="9525">
            <a:noFill/>
            <a:miter lim="800000"/>
            <a:headEnd/>
            <a:tailEnd/>
          </a:ln>
        </p:spPr>
        <p:txBody>
          <a:bodyPr vert="horz" wrap="square" lIns="93167" tIns="46583" rIns="93167" bIns="465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167" tIns="46583" rIns="93167" bIns="46583" numCol="1" anchor="b" anchorCtr="0" compatLnSpc="1">
            <a:prstTxWarp prst="textNoShape">
              <a:avLst/>
            </a:prstTxWarp>
          </a:bodyPr>
          <a:lstStyle>
            <a:lvl1pPr algn="l" defTabSz="930372" eaLnBrk="1" hangingPunct="1">
              <a:lnSpc>
                <a:spcPct val="100000"/>
              </a:lnSpc>
              <a:spcBef>
                <a:spcPct val="0"/>
              </a:spcBef>
              <a:buClrTx/>
              <a:defRPr sz="1200">
                <a:latin typeface="Arial" pitchFamily="34" charset="0"/>
                <a:ea typeface="ＭＳ Ｐゴシック" panose="020B0600070205080204" pitchFamily="34" charset="-128"/>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67" tIns="46583" rIns="93167" bIns="46583" numCol="1" anchor="b" anchorCtr="0" compatLnSpc="1">
            <a:prstTxWarp prst="textNoShape">
              <a:avLst/>
            </a:prstTxWarp>
          </a:bodyPr>
          <a:lstStyle>
            <a:lvl1pPr algn="r" defTabSz="930275" eaLnBrk="1" hangingPunct="1">
              <a:defRPr sz="1200">
                <a:latin typeface="Arial" charset="0"/>
              </a:defRPr>
            </a:lvl1pPr>
          </a:lstStyle>
          <a:p>
            <a:fld id="{7350A546-C920-4A47-AA52-D3E2049795CD}" type="slidenum">
              <a:rPr lang="en-US" altLang="en-US"/>
              <a:pPr/>
              <a:t>‹#›</a:t>
            </a:fld>
            <a:endParaRPr lang="en-US" altLang="en-US"/>
          </a:p>
        </p:txBody>
      </p:sp>
    </p:spTree>
    <p:extLst>
      <p:ext uri="{BB962C8B-B14F-4D97-AF65-F5344CB8AC3E}">
        <p14:creationId xmlns:p14="http://schemas.microsoft.com/office/powerpoint/2010/main" val="468212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charset="0"/>
                <a:ea typeface="Arial" charset="0"/>
                <a:cs typeface="Arial" charset="0"/>
              </a:defRPr>
            </a:lvl1pPr>
            <a:lvl2pPr marL="741363" indent="-284163" defTabSz="930275">
              <a:spcBef>
                <a:spcPct val="30000"/>
              </a:spcBef>
              <a:defRPr sz="1200">
                <a:solidFill>
                  <a:schemeClr val="tx1"/>
                </a:solidFill>
                <a:latin typeface="Arial" charset="0"/>
                <a:ea typeface="Arial" charset="0"/>
                <a:cs typeface="Arial" charset="0"/>
              </a:defRPr>
            </a:lvl2pPr>
            <a:lvl3pPr marL="1139825" indent="-227013" defTabSz="930275">
              <a:spcBef>
                <a:spcPct val="30000"/>
              </a:spcBef>
              <a:defRPr sz="1200">
                <a:solidFill>
                  <a:schemeClr val="tx1"/>
                </a:solidFill>
                <a:latin typeface="Arial" charset="0"/>
                <a:ea typeface="Arial" charset="0"/>
                <a:cs typeface="Arial" charset="0"/>
              </a:defRPr>
            </a:lvl3pPr>
            <a:lvl4pPr marL="1597025" indent="-227013" defTabSz="930275">
              <a:spcBef>
                <a:spcPct val="30000"/>
              </a:spcBef>
              <a:defRPr sz="1200">
                <a:solidFill>
                  <a:schemeClr val="tx1"/>
                </a:solidFill>
                <a:latin typeface="Arial" charset="0"/>
                <a:ea typeface="Arial" charset="0"/>
                <a:cs typeface="Arial" charset="0"/>
              </a:defRPr>
            </a:lvl4pPr>
            <a:lvl5pPr marL="2052638" indent="-227013" defTabSz="930275">
              <a:spcBef>
                <a:spcPct val="30000"/>
              </a:spcBef>
              <a:defRPr sz="1200">
                <a:solidFill>
                  <a:schemeClr val="tx1"/>
                </a:solidFill>
                <a:latin typeface="Arial" charset="0"/>
                <a:ea typeface="Arial" charset="0"/>
                <a:cs typeface="Arial" charset="0"/>
              </a:defRPr>
            </a:lvl5pPr>
            <a:lvl6pPr marL="25098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6pPr>
            <a:lvl7pPr marL="29670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7pPr>
            <a:lvl8pPr marL="34242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8pPr>
            <a:lvl9pPr marL="38814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9pPr>
          </a:lstStyle>
          <a:p>
            <a:pPr>
              <a:spcBef>
                <a:spcPct val="0"/>
              </a:spcBef>
            </a:pPr>
            <a:fld id="{223B366D-657E-3840-8DD8-317F73E27C34}" type="slidenum">
              <a:rPr lang="en-US" altLang="en-US">
                <a:ea typeface="ＭＳ Ｐゴシック" charset="-128"/>
              </a:rPr>
              <a:pPr>
                <a:spcBef>
                  <a:spcPct val="0"/>
                </a:spcBef>
              </a:pPr>
              <a:t>1</a:t>
            </a:fld>
            <a:endParaRPr lang="en-US" altLang="en-US">
              <a:ea typeface="ＭＳ Ｐゴシック" charset="-128"/>
            </a:endParaRPr>
          </a:p>
        </p:txBody>
      </p:sp>
      <p:sp>
        <p:nvSpPr>
          <p:cNvPr id="6147" name="Rectangle 2"/>
          <p:cNvSpPr>
            <a:spLocks noGrp="1" noRot="1" noChangeAspect="1" noChangeArrowheads="1" noTextEdit="1"/>
          </p:cNvSpPr>
          <p:nvPr>
            <p:ph type="sldImg"/>
          </p:nvPr>
        </p:nvSpPr>
        <p:spPr>
          <a:xfrm>
            <a:off x="1185863" y="698500"/>
            <a:ext cx="4643437" cy="3484563"/>
          </a:xfrm>
          <a:ln/>
        </p:spPr>
      </p:sp>
      <p:sp>
        <p:nvSpPr>
          <p:cNvPr id="6148" name="Rectangle 3"/>
          <p:cNvSpPr>
            <a:spLocks noGrp="1" noChangeArrowheads="1"/>
          </p:cNvSpPr>
          <p:nvPr>
            <p:ph type="body" idx="1"/>
          </p:nvPr>
        </p:nvSpPr>
        <p:spPr>
          <a:xfrm>
            <a:off x="700088" y="4414838"/>
            <a:ext cx="5610225"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861774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charset="0"/>
                <a:ea typeface="Arial" charset="0"/>
                <a:cs typeface="Arial" charset="0"/>
              </a:defRPr>
            </a:lvl1pPr>
            <a:lvl2pPr marL="741363" indent="-284163" defTabSz="930275">
              <a:spcBef>
                <a:spcPct val="30000"/>
              </a:spcBef>
              <a:defRPr sz="1200">
                <a:solidFill>
                  <a:schemeClr val="tx1"/>
                </a:solidFill>
                <a:latin typeface="Arial" charset="0"/>
                <a:ea typeface="Arial" charset="0"/>
                <a:cs typeface="Arial" charset="0"/>
              </a:defRPr>
            </a:lvl2pPr>
            <a:lvl3pPr marL="1139825" indent="-227013" defTabSz="930275">
              <a:spcBef>
                <a:spcPct val="30000"/>
              </a:spcBef>
              <a:defRPr sz="1200">
                <a:solidFill>
                  <a:schemeClr val="tx1"/>
                </a:solidFill>
                <a:latin typeface="Arial" charset="0"/>
                <a:ea typeface="Arial" charset="0"/>
                <a:cs typeface="Arial" charset="0"/>
              </a:defRPr>
            </a:lvl3pPr>
            <a:lvl4pPr marL="1597025" indent="-227013" defTabSz="930275">
              <a:spcBef>
                <a:spcPct val="30000"/>
              </a:spcBef>
              <a:defRPr sz="1200">
                <a:solidFill>
                  <a:schemeClr val="tx1"/>
                </a:solidFill>
                <a:latin typeface="Arial" charset="0"/>
                <a:ea typeface="Arial" charset="0"/>
                <a:cs typeface="Arial" charset="0"/>
              </a:defRPr>
            </a:lvl4pPr>
            <a:lvl5pPr marL="2052638" indent="-227013" defTabSz="930275">
              <a:spcBef>
                <a:spcPct val="30000"/>
              </a:spcBef>
              <a:defRPr sz="1200">
                <a:solidFill>
                  <a:schemeClr val="tx1"/>
                </a:solidFill>
                <a:latin typeface="Arial" charset="0"/>
                <a:ea typeface="Arial" charset="0"/>
                <a:cs typeface="Arial" charset="0"/>
              </a:defRPr>
            </a:lvl5pPr>
            <a:lvl6pPr marL="25098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6pPr>
            <a:lvl7pPr marL="29670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7pPr>
            <a:lvl8pPr marL="34242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8pPr>
            <a:lvl9pPr marL="38814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9pPr>
          </a:lstStyle>
          <a:p>
            <a:pPr>
              <a:spcBef>
                <a:spcPct val="0"/>
              </a:spcBef>
            </a:pPr>
            <a:fld id="{223B366D-657E-3840-8DD8-317F73E27C34}" type="slidenum">
              <a:rPr lang="en-US" altLang="en-US">
                <a:ea typeface="ＭＳ Ｐゴシック" charset="-128"/>
              </a:rPr>
              <a:pPr>
                <a:spcBef>
                  <a:spcPct val="0"/>
                </a:spcBef>
              </a:pPr>
              <a:t>2</a:t>
            </a:fld>
            <a:endParaRPr lang="en-US" altLang="en-US">
              <a:ea typeface="ＭＳ Ｐゴシック" charset="-128"/>
            </a:endParaRPr>
          </a:p>
        </p:txBody>
      </p:sp>
      <p:sp>
        <p:nvSpPr>
          <p:cNvPr id="6147" name="Rectangle 2"/>
          <p:cNvSpPr>
            <a:spLocks noGrp="1" noRot="1" noChangeAspect="1" noChangeArrowheads="1" noTextEdit="1"/>
          </p:cNvSpPr>
          <p:nvPr>
            <p:ph type="sldImg"/>
          </p:nvPr>
        </p:nvSpPr>
        <p:spPr>
          <a:xfrm>
            <a:off x="1185863" y="698500"/>
            <a:ext cx="4643437" cy="3484563"/>
          </a:xfrm>
          <a:ln/>
        </p:spPr>
      </p:sp>
      <p:sp>
        <p:nvSpPr>
          <p:cNvPr id="6148" name="Rectangle 3"/>
          <p:cNvSpPr>
            <a:spLocks noGrp="1" noChangeArrowheads="1"/>
          </p:cNvSpPr>
          <p:nvPr>
            <p:ph type="body" idx="1"/>
          </p:nvPr>
        </p:nvSpPr>
        <p:spPr>
          <a:xfrm>
            <a:off x="700088" y="4414838"/>
            <a:ext cx="5610225"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05242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Arial" charset="0"/>
                <a:ea typeface="Arial" charset="0"/>
                <a:cs typeface="Arial" charset="0"/>
              </a:defRPr>
            </a:lvl1pPr>
            <a:lvl2pPr marL="741363" indent="-284163" defTabSz="930275">
              <a:spcBef>
                <a:spcPct val="30000"/>
              </a:spcBef>
              <a:defRPr sz="1200">
                <a:solidFill>
                  <a:schemeClr val="tx1"/>
                </a:solidFill>
                <a:latin typeface="Arial" charset="0"/>
                <a:ea typeface="Arial" charset="0"/>
                <a:cs typeface="Arial" charset="0"/>
              </a:defRPr>
            </a:lvl2pPr>
            <a:lvl3pPr marL="1139825" indent="-227013" defTabSz="930275">
              <a:spcBef>
                <a:spcPct val="30000"/>
              </a:spcBef>
              <a:defRPr sz="1200">
                <a:solidFill>
                  <a:schemeClr val="tx1"/>
                </a:solidFill>
                <a:latin typeface="Arial" charset="0"/>
                <a:ea typeface="Arial" charset="0"/>
                <a:cs typeface="Arial" charset="0"/>
              </a:defRPr>
            </a:lvl3pPr>
            <a:lvl4pPr marL="1597025" indent="-227013" defTabSz="930275">
              <a:spcBef>
                <a:spcPct val="30000"/>
              </a:spcBef>
              <a:defRPr sz="1200">
                <a:solidFill>
                  <a:schemeClr val="tx1"/>
                </a:solidFill>
                <a:latin typeface="Arial" charset="0"/>
                <a:ea typeface="Arial" charset="0"/>
                <a:cs typeface="Arial" charset="0"/>
              </a:defRPr>
            </a:lvl4pPr>
            <a:lvl5pPr marL="2052638" indent="-227013" defTabSz="930275">
              <a:spcBef>
                <a:spcPct val="30000"/>
              </a:spcBef>
              <a:defRPr sz="1200">
                <a:solidFill>
                  <a:schemeClr val="tx1"/>
                </a:solidFill>
                <a:latin typeface="Arial" charset="0"/>
                <a:ea typeface="Arial" charset="0"/>
                <a:cs typeface="Arial" charset="0"/>
              </a:defRPr>
            </a:lvl5pPr>
            <a:lvl6pPr marL="25098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6pPr>
            <a:lvl7pPr marL="29670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7pPr>
            <a:lvl8pPr marL="34242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8pPr>
            <a:lvl9pPr marL="3881438" indent="-227013" defTabSz="930275" eaLnBrk="0" fontAlgn="base" hangingPunct="0">
              <a:spcBef>
                <a:spcPct val="30000"/>
              </a:spcBef>
              <a:spcAft>
                <a:spcPct val="0"/>
              </a:spcAft>
              <a:defRPr sz="1200">
                <a:solidFill>
                  <a:schemeClr val="tx1"/>
                </a:solidFill>
                <a:latin typeface="Arial" charset="0"/>
                <a:ea typeface="Arial" charset="0"/>
                <a:cs typeface="Arial" charset="0"/>
              </a:defRPr>
            </a:lvl9pPr>
          </a:lstStyle>
          <a:p>
            <a:pPr>
              <a:spcBef>
                <a:spcPct val="0"/>
              </a:spcBef>
            </a:pPr>
            <a:fld id="{B97D12FF-A2EE-9843-B44A-52D4349DC57D}" type="slidenum">
              <a:rPr lang="en-US" altLang="en-US">
                <a:ea typeface="ＭＳ Ｐゴシック" charset="-128"/>
              </a:rPr>
              <a:pPr>
                <a:spcBef>
                  <a:spcPct val="0"/>
                </a:spcBef>
              </a:pPr>
              <a:t>3</a:t>
            </a:fld>
            <a:endParaRPr lang="en-US" altLang="en-US">
              <a:ea typeface="ＭＳ Ｐゴシック" charset="-128"/>
            </a:endParaRPr>
          </a:p>
        </p:txBody>
      </p:sp>
    </p:spTree>
    <p:extLst>
      <p:ext uri="{BB962C8B-B14F-4D97-AF65-F5344CB8AC3E}">
        <p14:creationId xmlns:p14="http://schemas.microsoft.com/office/powerpoint/2010/main" val="1215096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1024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000">
                <a:solidFill>
                  <a:schemeClr val="tx1"/>
                </a:solidFill>
                <a:latin typeface="Verdana" charset="0"/>
                <a:ea typeface="ＭＳ Ｐゴシック" charset="-128"/>
              </a:defRPr>
            </a:lvl1pPr>
            <a:lvl2pPr marL="742950" indent="-285750" defTabSz="930275">
              <a:defRPr sz="2000">
                <a:solidFill>
                  <a:schemeClr val="tx1"/>
                </a:solidFill>
                <a:latin typeface="Verdana" charset="0"/>
                <a:ea typeface="ＭＳ Ｐゴシック" charset="-128"/>
              </a:defRPr>
            </a:lvl2pPr>
            <a:lvl3pPr marL="1143000" indent="-228600" defTabSz="930275">
              <a:defRPr sz="2000">
                <a:solidFill>
                  <a:schemeClr val="tx1"/>
                </a:solidFill>
                <a:latin typeface="Verdana" charset="0"/>
                <a:ea typeface="ＭＳ Ｐゴシック" charset="-128"/>
              </a:defRPr>
            </a:lvl3pPr>
            <a:lvl4pPr marL="1600200" indent="-228600" defTabSz="930275">
              <a:defRPr sz="2000">
                <a:solidFill>
                  <a:schemeClr val="tx1"/>
                </a:solidFill>
                <a:latin typeface="Verdana" charset="0"/>
                <a:ea typeface="ＭＳ Ｐゴシック" charset="-128"/>
              </a:defRPr>
            </a:lvl4pPr>
            <a:lvl5pPr marL="2057400" indent="-228600" defTabSz="930275">
              <a:defRPr sz="2000">
                <a:solidFill>
                  <a:schemeClr val="tx1"/>
                </a:solidFill>
                <a:latin typeface="Verdana" charset="0"/>
                <a:ea typeface="ＭＳ Ｐゴシック" charset="-128"/>
              </a:defRPr>
            </a:lvl5pPr>
            <a:lvl6pPr marL="2514600" indent="-228600" defTabSz="930275" eaLnBrk="0" fontAlgn="base" hangingPunct="0">
              <a:spcBef>
                <a:spcPct val="0"/>
              </a:spcBef>
              <a:spcAft>
                <a:spcPct val="0"/>
              </a:spcAft>
              <a:defRPr sz="2000">
                <a:solidFill>
                  <a:schemeClr val="tx1"/>
                </a:solidFill>
                <a:latin typeface="Verdana" charset="0"/>
                <a:ea typeface="ＭＳ Ｐゴシック" charset="-128"/>
              </a:defRPr>
            </a:lvl6pPr>
            <a:lvl7pPr marL="2971800" indent="-228600" defTabSz="930275" eaLnBrk="0" fontAlgn="base" hangingPunct="0">
              <a:spcBef>
                <a:spcPct val="0"/>
              </a:spcBef>
              <a:spcAft>
                <a:spcPct val="0"/>
              </a:spcAft>
              <a:defRPr sz="2000">
                <a:solidFill>
                  <a:schemeClr val="tx1"/>
                </a:solidFill>
                <a:latin typeface="Verdana" charset="0"/>
                <a:ea typeface="ＭＳ Ｐゴシック" charset="-128"/>
              </a:defRPr>
            </a:lvl7pPr>
            <a:lvl8pPr marL="3429000" indent="-228600" defTabSz="930275" eaLnBrk="0" fontAlgn="base" hangingPunct="0">
              <a:spcBef>
                <a:spcPct val="0"/>
              </a:spcBef>
              <a:spcAft>
                <a:spcPct val="0"/>
              </a:spcAft>
              <a:defRPr sz="2000">
                <a:solidFill>
                  <a:schemeClr val="tx1"/>
                </a:solidFill>
                <a:latin typeface="Verdana" charset="0"/>
                <a:ea typeface="ＭＳ Ｐゴシック" charset="-128"/>
              </a:defRPr>
            </a:lvl8pPr>
            <a:lvl9pPr marL="3886200" indent="-228600" defTabSz="930275" eaLnBrk="0" fontAlgn="base" hangingPunct="0">
              <a:spcBef>
                <a:spcPct val="0"/>
              </a:spcBef>
              <a:spcAft>
                <a:spcPct val="0"/>
              </a:spcAft>
              <a:defRPr sz="2000">
                <a:solidFill>
                  <a:schemeClr val="tx1"/>
                </a:solidFill>
                <a:latin typeface="Verdana" charset="0"/>
                <a:ea typeface="ＭＳ Ｐゴシック" charset="-128"/>
              </a:defRPr>
            </a:lvl9pPr>
          </a:lstStyle>
          <a:p>
            <a:fld id="{412F7A63-3132-E24A-9D59-A5E77C7904FD}" type="slidenum">
              <a:rPr lang="en-US" altLang="en-US" sz="1200">
                <a:latin typeface="Arial" charset="0"/>
              </a:rPr>
              <a:pPr/>
              <a:t>4</a:t>
            </a:fld>
            <a:endParaRPr lang="en-US" altLang="en-US" sz="1200">
              <a:latin typeface="Arial" charset="0"/>
            </a:endParaRPr>
          </a:p>
        </p:txBody>
      </p:sp>
    </p:spTree>
    <p:extLst>
      <p:ext uri="{BB962C8B-B14F-4D97-AF65-F5344CB8AC3E}">
        <p14:creationId xmlns:p14="http://schemas.microsoft.com/office/powerpoint/2010/main" val="1697497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2662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000">
                <a:solidFill>
                  <a:schemeClr val="tx1"/>
                </a:solidFill>
                <a:latin typeface="Verdana" charset="0"/>
                <a:ea typeface="ＭＳ Ｐゴシック" charset="-128"/>
              </a:defRPr>
            </a:lvl1pPr>
            <a:lvl2pPr marL="742950" indent="-285750" defTabSz="930275">
              <a:defRPr sz="2000">
                <a:solidFill>
                  <a:schemeClr val="tx1"/>
                </a:solidFill>
                <a:latin typeface="Verdana" charset="0"/>
                <a:ea typeface="ＭＳ Ｐゴシック" charset="-128"/>
              </a:defRPr>
            </a:lvl2pPr>
            <a:lvl3pPr marL="1143000" indent="-228600" defTabSz="930275">
              <a:defRPr sz="2000">
                <a:solidFill>
                  <a:schemeClr val="tx1"/>
                </a:solidFill>
                <a:latin typeface="Verdana" charset="0"/>
                <a:ea typeface="ＭＳ Ｐゴシック" charset="-128"/>
              </a:defRPr>
            </a:lvl3pPr>
            <a:lvl4pPr marL="1600200" indent="-228600" defTabSz="930275">
              <a:defRPr sz="2000">
                <a:solidFill>
                  <a:schemeClr val="tx1"/>
                </a:solidFill>
                <a:latin typeface="Verdana" charset="0"/>
                <a:ea typeface="ＭＳ Ｐゴシック" charset="-128"/>
              </a:defRPr>
            </a:lvl4pPr>
            <a:lvl5pPr marL="2057400" indent="-228600" defTabSz="930275">
              <a:defRPr sz="2000">
                <a:solidFill>
                  <a:schemeClr val="tx1"/>
                </a:solidFill>
                <a:latin typeface="Verdana" charset="0"/>
                <a:ea typeface="ＭＳ Ｐゴシック" charset="-128"/>
              </a:defRPr>
            </a:lvl5pPr>
            <a:lvl6pPr marL="2514600" indent="-228600" defTabSz="930275" eaLnBrk="0" fontAlgn="base" hangingPunct="0">
              <a:spcBef>
                <a:spcPct val="0"/>
              </a:spcBef>
              <a:spcAft>
                <a:spcPct val="0"/>
              </a:spcAft>
              <a:defRPr sz="2000">
                <a:solidFill>
                  <a:schemeClr val="tx1"/>
                </a:solidFill>
                <a:latin typeface="Verdana" charset="0"/>
                <a:ea typeface="ＭＳ Ｐゴシック" charset="-128"/>
              </a:defRPr>
            </a:lvl6pPr>
            <a:lvl7pPr marL="2971800" indent="-228600" defTabSz="930275" eaLnBrk="0" fontAlgn="base" hangingPunct="0">
              <a:spcBef>
                <a:spcPct val="0"/>
              </a:spcBef>
              <a:spcAft>
                <a:spcPct val="0"/>
              </a:spcAft>
              <a:defRPr sz="2000">
                <a:solidFill>
                  <a:schemeClr val="tx1"/>
                </a:solidFill>
                <a:latin typeface="Verdana" charset="0"/>
                <a:ea typeface="ＭＳ Ｐゴシック" charset="-128"/>
              </a:defRPr>
            </a:lvl7pPr>
            <a:lvl8pPr marL="3429000" indent="-228600" defTabSz="930275" eaLnBrk="0" fontAlgn="base" hangingPunct="0">
              <a:spcBef>
                <a:spcPct val="0"/>
              </a:spcBef>
              <a:spcAft>
                <a:spcPct val="0"/>
              </a:spcAft>
              <a:defRPr sz="2000">
                <a:solidFill>
                  <a:schemeClr val="tx1"/>
                </a:solidFill>
                <a:latin typeface="Verdana" charset="0"/>
                <a:ea typeface="ＭＳ Ｐゴシック" charset="-128"/>
              </a:defRPr>
            </a:lvl8pPr>
            <a:lvl9pPr marL="3886200" indent="-228600" defTabSz="930275" eaLnBrk="0" fontAlgn="base" hangingPunct="0">
              <a:spcBef>
                <a:spcPct val="0"/>
              </a:spcBef>
              <a:spcAft>
                <a:spcPct val="0"/>
              </a:spcAft>
              <a:defRPr sz="2000">
                <a:solidFill>
                  <a:schemeClr val="tx1"/>
                </a:solidFill>
                <a:latin typeface="Verdana" charset="0"/>
                <a:ea typeface="ＭＳ Ｐゴシック" charset="-128"/>
              </a:defRPr>
            </a:lvl9pPr>
          </a:lstStyle>
          <a:p>
            <a:fld id="{D8C0E10D-B9B3-6C4F-8518-009DD86126CB}" type="slidenum">
              <a:rPr lang="en-US" altLang="en-US" sz="1200">
                <a:latin typeface="Arial" charset="0"/>
              </a:rPr>
              <a:pPr/>
              <a:t>19</a:t>
            </a:fld>
            <a:endParaRPr lang="en-US" altLang="en-US" sz="1200">
              <a:latin typeface="Arial" charset="0"/>
            </a:endParaRPr>
          </a:p>
        </p:txBody>
      </p:sp>
    </p:spTree>
    <p:extLst>
      <p:ext uri="{BB962C8B-B14F-4D97-AF65-F5344CB8AC3E}">
        <p14:creationId xmlns:p14="http://schemas.microsoft.com/office/powerpoint/2010/main" val="527022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2867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000">
                <a:solidFill>
                  <a:schemeClr val="tx1"/>
                </a:solidFill>
                <a:latin typeface="Verdana" charset="0"/>
                <a:ea typeface="ＭＳ Ｐゴシック" charset="-128"/>
              </a:defRPr>
            </a:lvl1pPr>
            <a:lvl2pPr marL="742950" indent="-285750" defTabSz="930275">
              <a:defRPr sz="2000">
                <a:solidFill>
                  <a:schemeClr val="tx1"/>
                </a:solidFill>
                <a:latin typeface="Verdana" charset="0"/>
                <a:ea typeface="ＭＳ Ｐゴシック" charset="-128"/>
              </a:defRPr>
            </a:lvl2pPr>
            <a:lvl3pPr marL="1143000" indent="-228600" defTabSz="930275">
              <a:defRPr sz="2000">
                <a:solidFill>
                  <a:schemeClr val="tx1"/>
                </a:solidFill>
                <a:latin typeface="Verdana" charset="0"/>
                <a:ea typeface="ＭＳ Ｐゴシック" charset="-128"/>
              </a:defRPr>
            </a:lvl3pPr>
            <a:lvl4pPr marL="1600200" indent="-228600" defTabSz="930275">
              <a:defRPr sz="2000">
                <a:solidFill>
                  <a:schemeClr val="tx1"/>
                </a:solidFill>
                <a:latin typeface="Verdana" charset="0"/>
                <a:ea typeface="ＭＳ Ｐゴシック" charset="-128"/>
              </a:defRPr>
            </a:lvl4pPr>
            <a:lvl5pPr marL="2057400" indent="-228600" defTabSz="930275">
              <a:defRPr sz="2000">
                <a:solidFill>
                  <a:schemeClr val="tx1"/>
                </a:solidFill>
                <a:latin typeface="Verdana" charset="0"/>
                <a:ea typeface="ＭＳ Ｐゴシック" charset="-128"/>
              </a:defRPr>
            </a:lvl5pPr>
            <a:lvl6pPr marL="2514600" indent="-228600" defTabSz="930275" eaLnBrk="0" fontAlgn="base" hangingPunct="0">
              <a:spcBef>
                <a:spcPct val="0"/>
              </a:spcBef>
              <a:spcAft>
                <a:spcPct val="0"/>
              </a:spcAft>
              <a:defRPr sz="2000">
                <a:solidFill>
                  <a:schemeClr val="tx1"/>
                </a:solidFill>
                <a:latin typeface="Verdana" charset="0"/>
                <a:ea typeface="ＭＳ Ｐゴシック" charset="-128"/>
              </a:defRPr>
            </a:lvl6pPr>
            <a:lvl7pPr marL="2971800" indent="-228600" defTabSz="930275" eaLnBrk="0" fontAlgn="base" hangingPunct="0">
              <a:spcBef>
                <a:spcPct val="0"/>
              </a:spcBef>
              <a:spcAft>
                <a:spcPct val="0"/>
              </a:spcAft>
              <a:defRPr sz="2000">
                <a:solidFill>
                  <a:schemeClr val="tx1"/>
                </a:solidFill>
                <a:latin typeface="Verdana" charset="0"/>
                <a:ea typeface="ＭＳ Ｐゴシック" charset="-128"/>
              </a:defRPr>
            </a:lvl7pPr>
            <a:lvl8pPr marL="3429000" indent="-228600" defTabSz="930275" eaLnBrk="0" fontAlgn="base" hangingPunct="0">
              <a:spcBef>
                <a:spcPct val="0"/>
              </a:spcBef>
              <a:spcAft>
                <a:spcPct val="0"/>
              </a:spcAft>
              <a:defRPr sz="2000">
                <a:solidFill>
                  <a:schemeClr val="tx1"/>
                </a:solidFill>
                <a:latin typeface="Verdana" charset="0"/>
                <a:ea typeface="ＭＳ Ｐゴシック" charset="-128"/>
              </a:defRPr>
            </a:lvl8pPr>
            <a:lvl9pPr marL="3886200" indent="-228600" defTabSz="930275" eaLnBrk="0" fontAlgn="base" hangingPunct="0">
              <a:spcBef>
                <a:spcPct val="0"/>
              </a:spcBef>
              <a:spcAft>
                <a:spcPct val="0"/>
              </a:spcAft>
              <a:defRPr sz="2000">
                <a:solidFill>
                  <a:schemeClr val="tx1"/>
                </a:solidFill>
                <a:latin typeface="Verdana" charset="0"/>
                <a:ea typeface="ＭＳ Ｐゴシック" charset="-128"/>
              </a:defRPr>
            </a:lvl9pPr>
          </a:lstStyle>
          <a:p>
            <a:fld id="{C7320F49-6043-F045-B3E8-ADE3CD04825A}" type="slidenum">
              <a:rPr lang="en-US" altLang="en-US" sz="1200">
                <a:latin typeface="Arial" charset="0"/>
              </a:rPr>
              <a:pPr/>
              <a:t>20</a:t>
            </a:fld>
            <a:endParaRPr lang="en-US" altLang="en-US" sz="1200">
              <a:latin typeface="Arial" charset="0"/>
            </a:endParaRPr>
          </a:p>
        </p:txBody>
      </p:sp>
    </p:spTree>
    <p:extLst>
      <p:ext uri="{BB962C8B-B14F-4D97-AF65-F5344CB8AC3E}">
        <p14:creationId xmlns:p14="http://schemas.microsoft.com/office/powerpoint/2010/main" val="1438429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307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000">
                <a:solidFill>
                  <a:schemeClr val="tx1"/>
                </a:solidFill>
                <a:latin typeface="Verdana" charset="0"/>
                <a:ea typeface="ＭＳ Ｐゴシック" charset="-128"/>
              </a:defRPr>
            </a:lvl1pPr>
            <a:lvl2pPr marL="742950" indent="-285750" defTabSz="930275">
              <a:defRPr sz="2000">
                <a:solidFill>
                  <a:schemeClr val="tx1"/>
                </a:solidFill>
                <a:latin typeface="Verdana" charset="0"/>
                <a:ea typeface="ＭＳ Ｐゴシック" charset="-128"/>
              </a:defRPr>
            </a:lvl2pPr>
            <a:lvl3pPr marL="1143000" indent="-228600" defTabSz="930275">
              <a:defRPr sz="2000">
                <a:solidFill>
                  <a:schemeClr val="tx1"/>
                </a:solidFill>
                <a:latin typeface="Verdana" charset="0"/>
                <a:ea typeface="ＭＳ Ｐゴシック" charset="-128"/>
              </a:defRPr>
            </a:lvl3pPr>
            <a:lvl4pPr marL="1600200" indent="-228600" defTabSz="930275">
              <a:defRPr sz="2000">
                <a:solidFill>
                  <a:schemeClr val="tx1"/>
                </a:solidFill>
                <a:latin typeface="Verdana" charset="0"/>
                <a:ea typeface="ＭＳ Ｐゴシック" charset="-128"/>
              </a:defRPr>
            </a:lvl4pPr>
            <a:lvl5pPr marL="2057400" indent="-228600" defTabSz="930275">
              <a:defRPr sz="2000">
                <a:solidFill>
                  <a:schemeClr val="tx1"/>
                </a:solidFill>
                <a:latin typeface="Verdana" charset="0"/>
                <a:ea typeface="ＭＳ Ｐゴシック" charset="-128"/>
              </a:defRPr>
            </a:lvl5pPr>
            <a:lvl6pPr marL="2514600" indent="-228600" defTabSz="930275" eaLnBrk="0" fontAlgn="base" hangingPunct="0">
              <a:spcBef>
                <a:spcPct val="0"/>
              </a:spcBef>
              <a:spcAft>
                <a:spcPct val="0"/>
              </a:spcAft>
              <a:defRPr sz="2000">
                <a:solidFill>
                  <a:schemeClr val="tx1"/>
                </a:solidFill>
                <a:latin typeface="Verdana" charset="0"/>
                <a:ea typeface="ＭＳ Ｐゴシック" charset="-128"/>
              </a:defRPr>
            </a:lvl6pPr>
            <a:lvl7pPr marL="2971800" indent="-228600" defTabSz="930275" eaLnBrk="0" fontAlgn="base" hangingPunct="0">
              <a:spcBef>
                <a:spcPct val="0"/>
              </a:spcBef>
              <a:spcAft>
                <a:spcPct val="0"/>
              </a:spcAft>
              <a:defRPr sz="2000">
                <a:solidFill>
                  <a:schemeClr val="tx1"/>
                </a:solidFill>
                <a:latin typeface="Verdana" charset="0"/>
                <a:ea typeface="ＭＳ Ｐゴシック" charset="-128"/>
              </a:defRPr>
            </a:lvl7pPr>
            <a:lvl8pPr marL="3429000" indent="-228600" defTabSz="930275" eaLnBrk="0" fontAlgn="base" hangingPunct="0">
              <a:spcBef>
                <a:spcPct val="0"/>
              </a:spcBef>
              <a:spcAft>
                <a:spcPct val="0"/>
              </a:spcAft>
              <a:defRPr sz="2000">
                <a:solidFill>
                  <a:schemeClr val="tx1"/>
                </a:solidFill>
                <a:latin typeface="Verdana" charset="0"/>
                <a:ea typeface="ＭＳ Ｐゴシック" charset="-128"/>
              </a:defRPr>
            </a:lvl8pPr>
            <a:lvl9pPr marL="3886200" indent="-228600" defTabSz="930275" eaLnBrk="0" fontAlgn="base" hangingPunct="0">
              <a:spcBef>
                <a:spcPct val="0"/>
              </a:spcBef>
              <a:spcAft>
                <a:spcPct val="0"/>
              </a:spcAft>
              <a:defRPr sz="2000">
                <a:solidFill>
                  <a:schemeClr val="tx1"/>
                </a:solidFill>
                <a:latin typeface="Verdana" charset="0"/>
                <a:ea typeface="ＭＳ Ｐゴシック" charset="-128"/>
              </a:defRPr>
            </a:lvl9pPr>
          </a:lstStyle>
          <a:p>
            <a:fld id="{04A204CF-CEF1-224A-B356-6F21FE2354D6}" type="slidenum">
              <a:rPr lang="en-US" altLang="en-US" sz="1200">
                <a:latin typeface="Arial" charset="0"/>
              </a:rPr>
              <a:pPr/>
              <a:t>21</a:t>
            </a:fld>
            <a:endParaRPr lang="en-US" altLang="en-US" sz="1200">
              <a:latin typeface="Arial" charset="0"/>
            </a:endParaRPr>
          </a:p>
        </p:txBody>
      </p:sp>
    </p:spTree>
    <p:extLst>
      <p:ext uri="{BB962C8B-B14F-4D97-AF65-F5344CB8AC3E}">
        <p14:creationId xmlns:p14="http://schemas.microsoft.com/office/powerpoint/2010/main" val="1454519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
        <p:nvSpPr>
          <p:cNvPr id="3277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000">
                <a:solidFill>
                  <a:schemeClr val="tx1"/>
                </a:solidFill>
                <a:latin typeface="Verdana" charset="0"/>
                <a:ea typeface="ＭＳ Ｐゴシック" charset="-128"/>
              </a:defRPr>
            </a:lvl1pPr>
            <a:lvl2pPr marL="742950" indent="-285750" defTabSz="930275">
              <a:defRPr sz="2000">
                <a:solidFill>
                  <a:schemeClr val="tx1"/>
                </a:solidFill>
                <a:latin typeface="Verdana" charset="0"/>
                <a:ea typeface="ＭＳ Ｐゴシック" charset="-128"/>
              </a:defRPr>
            </a:lvl2pPr>
            <a:lvl3pPr marL="1143000" indent="-228600" defTabSz="930275">
              <a:defRPr sz="2000">
                <a:solidFill>
                  <a:schemeClr val="tx1"/>
                </a:solidFill>
                <a:latin typeface="Verdana" charset="0"/>
                <a:ea typeface="ＭＳ Ｐゴシック" charset="-128"/>
              </a:defRPr>
            </a:lvl3pPr>
            <a:lvl4pPr marL="1600200" indent="-228600" defTabSz="930275">
              <a:defRPr sz="2000">
                <a:solidFill>
                  <a:schemeClr val="tx1"/>
                </a:solidFill>
                <a:latin typeface="Verdana" charset="0"/>
                <a:ea typeface="ＭＳ Ｐゴシック" charset="-128"/>
              </a:defRPr>
            </a:lvl4pPr>
            <a:lvl5pPr marL="2057400" indent="-228600" defTabSz="930275">
              <a:defRPr sz="2000">
                <a:solidFill>
                  <a:schemeClr val="tx1"/>
                </a:solidFill>
                <a:latin typeface="Verdana" charset="0"/>
                <a:ea typeface="ＭＳ Ｐゴシック" charset="-128"/>
              </a:defRPr>
            </a:lvl5pPr>
            <a:lvl6pPr marL="2514600" indent="-228600" defTabSz="930275" eaLnBrk="0" fontAlgn="base" hangingPunct="0">
              <a:spcBef>
                <a:spcPct val="0"/>
              </a:spcBef>
              <a:spcAft>
                <a:spcPct val="0"/>
              </a:spcAft>
              <a:defRPr sz="2000">
                <a:solidFill>
                  <a:schemeClr val="tx1"/>
                </a:solidFill>
                <a:latin typeface="Verdana" charset="0"/>
                <a:ea typeface="ＭＳ Ｐゴシック" charset="-128"/>
              </a:defRPr>
            </a:lvl6pPr>
            <a:lvl7pPr marL="2971800" indent="-228600" defTabSz="930275" eaLnBrk="0" fontAlgn="base" hangingPunct="0">
              <a:spcBef>
                <a:spcPct val="0"/>
              </a:spcBef>
              <a:spcAft>
                <a:spcPct val="0"/>
              </a:spcAft>
              <a:defRPr sz="2000">
                <a:solidFill>
                  <a:schemeClr val="tx1"/>
                </a:solidFill>
                <a:latin typeface="Verdana" charset="0"/>
                <a:ea typeface="ＭＳ Ｐゴシック" charset="-128"/>
              </a:defRPr>
            </a:lvl7pPr>
            <a:lvl8pPr marL="3429000" indent="-228600" defTabSz="930275" eaLnBrk="0" fontAlgn="base" hangingPunct="0">
              <a:spcBef>
                <a:spcPct val="0"/>
              </a:spcBef>
              <a:spcAft>
                <a:spcPct val="0"/>
              </a:spcAft>
              <a:defRPr sz="2000">
                <a:solidFill>
                  <a:schemeClr val="tx1"/>
                </a:solidFill>
                <a:latin typeface="Verdana" charset="0"/>
                <a:ea typeface="ＭＳ Ｐゴシック" charset="-128"/>
              </a:defRPr>
            </a:lvl8pPr>
            <a:lvl9pPr marL="3886200" indent="-228600" defTabSz="930275" eaLnBrk="0" fontAlgn="base" hangingPunct="0">
              <a:spcBef>
                <a:spcPct val="0"/>
              </a:spcBef>
              <a:spcAft>
                <a:spcPct val="0"/>
              </a:spcAft>
              <a:defRPr sz="2000">
                <a:solidFill>
                  <a:schemeClr val="tx1"/>
                </a:solidFill>
                <a:latin typeface="Verdana" charset="0"/>
                <a:ea typeface="ＭＳ Ｐゴシック" charset="-128"/>
              </a:defRPr>
            </a:lvl9pPr>
          </a:lstStyle>
          <a:p>
            <a:fld id="{6726156E-8671-0E42-9ABE-416763427111}" type="slidenum">
              <a:rPr lang="en-US" altLang="en-US" sz="1200">
                <a:latin typeface="Arial" charset="0"/>
              </a:rPr>
              <a:pPr/>
              <a:t>22</a:t>
            </a:fld>
            <a:endParaRPr lang="en-US" altLang="en-US" sz="1200">
              <a:latin typeface="Arial" charset="0"/>
            </a:endParaRPr>
          </a:p>
        </p:txBody>
      </p:sp>
    </p:spTree>
    <p:extLst>
      <p:ext uri="{BB962C8B-B14F-4D97-AF65-F5344CB8AC3E}">
        <p14:creationId xmlns:p14="http://schemas.microsoft.com/office/powerpoint/2010/main" val="130863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234950" y="6627813"/>
            <a:ext cx="2955925" cy="22225"/>
          </a:xfrm>
          <a:prstGeom prst="line">
            <a:avLst/>
          </a:prstGeom>
          <a:noFill/>
          <a:ln w="63500">
            <a:solidFill>
              <a:srgbClr val="FDB913"/>
            </a:solidFill>
            <a:round/>
            <a:headEnd/>
            <a:tailEnd/>
          </a:ln>
          <a:extLst>
            <a:ext uri="{909E8E84-426E-40DD-AFC4-6F175D3DCCD1}">
              <a14:hiddenFill xmlns:a14="http://schemas.microsoft.com/office/drawing/2010/main">
                <a:noFill/>
              </a14:hiddenFill>
            </a:ext>
          </a:extLst>
        </p:spPr>
      </p:cxnSp>
      <p:sp>
        <p:nvSpPr>
          <p:cNvPr id="26634" name="Rectangle 10"/>
          <p:cNvSpPr>
            <a:spLocks noGrp="1" noChangeArrowheads="1"/>
          </p:cNvSpPr>
          <p:nvPr>
            <p:ph type="ctrTitle"/>
          </p:nvPr>
        </p:nvSpPr>
        <p:spPr>
          <a:xfrm>
            <a:off x="4513263" y="4056063"/>
            <a:ext cx="4449762" cy="439737"/>
          </a:xfrm>
        </p:spPr>
        <p:txBody>
          <a:bodyPr tIns="45720" rIns="91440" bIns="45720" anchor="b"/>
          <a:lstStyle>
            <a:lvl1pPr>
              <a:defRPr sz="2400"/>
            </a:lvl1pPr>
          </a:lstStyle>
          <a:p>
            <a:endParaRPr lang="en-US" dirty="0"/>
          </a:p>
        </p:txBody>
      </p:sp>
      <p:sp>
        <p:nvSpPr>
          <p:cNvPr id="26635" name="Rectangle 11"/>
          <p:cNvSpPr>
            <a:spLocks noGrp="1" noChangeArrowheads="1"/>
          </p:cNvSpPr>
          <p:nvPr>
            <p:ph type="subTitle" idx="1"/>
          </p:nvPr>
        </p:nvSpPr>
        <p:spPr>
          <a:xfrm>
            <a:off x="4513263" y="4495800"/>
            <a:ext cx="4449762" cy="260350"/>
          </a:xfrm>
        </p:spPr>
        <p:txBody>
          <a:bodyPr tIns="0" bIns="0"/>
          <a:lstStyle>
            <a:lvl1pPr marL="0" indent="0">
              <a:buClrTx/>
              <a:buFontTx/>
              <a:buNone/>
              <a:defRPr sz="1800">
                <a:solidFill>
                  <a:srgbClr val="6799C8"/>
                </a:solidFill>
              </a:defRPr>
            </a:lvl1pPr>
          </a:lstStyle>
          <a:p>
            <a:r>
              <a:rPr lang="en-US"/>
              <a:t>Click to edit master subtitle style</a:t>
            </a:r>
          </a:p>
        </p:txBody>
      </p:sp>
    </p:spTree>
    <p:extLst>
      <p:ext uri="{BB962C8B-B14F-4D97-AF65-F5344CB8AC3E}">
        <p14:creationId xmlns:p14="http://schemas.microsoft.com/office/powerpoint/2010/main" val="183283181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88213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sldNum" sz="quarter" idx="10"/>
          </p:nvPr>
        </p:nvSpPr>
        <p:spPr>
          <a:ln/>
        </p:spPr>
        <p:txBody>
          <a:bodyPr/>
          <a:lstStyle>
            <a:lvl1pPr>
              <a:defRPr/>
            </a:lvl1pPr>
          </a:lstStyle>
          <a:p>
            <a:fld id="{ED1A3793-B666-5F4F-953F-EFC92179E460}" type="slidenum">
              <a:rPr lang="en-US" altLang="en-US"/>
              <a:pPr/>
              <a:t>‹#›</a:t>
            </a:fld>
            <a:endParaRPr lang="en-US" altLang="en-US"/>
          </a:p>
        </p:txBody>
      </p:sp>
    </p:spTree>
    <p:extLst>
      <p:ext uri="{BB962C8B-B14F-4D97-AF65-F5344CB8AC3E}">
        <p14:creationId xmlns:p14="http://schemas.microsoft.com/office/powerpoint/2010/main" val="177602832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Grp="1" noChangeArrowheads="1"/>
          </p:cNvSpPr>
          <p:nvPr>
            <p:ph type="body" idx="1"/>
          </p:nvPr>
        </p:nvSpPr>
        <p:spPr bwMode="auto">
          <a:xfrm>
            <a:off x="323850" y="1438275"/>
            <a:ext cx="6496050"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9"/>
          <p:cNvSpPr>
            <a:spLocks noGrp="1" noChangeArrowheads="1"/>
          </p:cNvSpPr>
          <p:nvPr>
            <p:ph type="title"/>
          </p:nvPr>
        </p:nvSpPr>
        <p:spPr bwMode="auto">
          <a:xfrm>
            <a:off x="215900" y="320675"/>
            <a:ext cx="84709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0" rIns="0" bIns="0" numCol="1" anchor="ctr" anchorCtr="0" compatLnSpc="1">
            <a:prstTxWarp prst="textNoShape">
              <a:avLst/>
            </a:prstTxWarp>
            <a:spAutoFit/>
          </a:bodyPr>
          <a:lstStyle/>
          <a:p>
            <a:pPr lvl="0"/>
            <a:r>
              <a:rPr lang="en-US" altLang="en-US"/>
              <a:t>Click to edit / Master title style</a:t>
            </a:r>
          </a:p>
        </p:txBody>
      </p:sp>
      <p:cxnSp>
        <p:nvCxnSpPr>
          <p:cNvPr id="1028" name="Straight Connector 6"/>
          <p:cNvCxnSpPr>
            <a:cxnSpLocks noChangeShapeType="1"/>
          </p:cNvCxnSpPr>
          <p:nvPr userDrawn="1"/>
        </p:nvCxnSpPr>
        <p:spPr bwMode="auto">
          <a:xfrm>
            <a:off x="228600" y="790575"/>
            <a:ext cx="8648700" cy="0"/>
          </a:xfrm>
          <a:prstGeom prst="line">
            <a:avLst/>
          </a:prstGeom>
          <a:noFill/>
          <a:ln w="63500">
            <a:solidFill>
              <a:srgbClr val="6799C8"/>
            </a:solidFill>
            <a:round/>
            <a:headEnd/>
            <a:tailEnd/>
          </a:ln>
          <a:extLst>
            <a:ext uri="{909E8E84-426E-40DD-AFC4-6F175D3DCCD1}">
              <a14:hiddenFill xmlns:a14="http://schemas.microsoft.com/office/drawing/2010/main">
                <a:noFill/>
              </a14:hiddenFill>
            </a:ext>
          </a:extLst>
        </p:spPr>
      </p:cxnSp>
      <p:cxnSp>
        <p:nvCxnSpPr>
          <p:cNvPr id="1029" name="Straight Connector 6"/>
          <p:cNvCxnSpPr>
            <a:cxnSpLocks noChangeShapeType="1"/>
          </p:cNvCxnSpPr>
          <p:nvPr userDrawn="1"/>
        </p:nvCxnSpPr>
        <p:spPr bwMode="auto">
          <a:xfrm>
            <a:off x="228600" y="6657975"/>
            <a:ext cx="7067550" cy="0"/>
          </a:xfrm>
          <a:prstGeom prst="line">
            <a:avLst/>
          </a:prstGeom>
          <a:noFill/>
          <a:ln w="63500">
            <a:solidFill>
              <a:srgbClr val="FDB913"/>
            </a:solidFill>
            <a:round/>
            <a:headEnd/>
            <a:tailEnd/>
          </a:ln>
          <a:extLst>
            <a:ext uri="{909E8E84-426E-40DD-AFC4-6F175D3DCCD1}">
              <a14:hiddenFill xmlns:a14="http://schemas.microsoft.com/office/drawing/2010/main">
                <a:noFill/>
              </a14:hiddenFill>
            </a:ext>
          </a:extLst>
        </p:spPr>
      </p:cxnSp>
      <p:sp>
        <p:nvSpPr>
          <p:cNvPr id="25620" name="Rectangle 20"/>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95000"/>
              </a:lnSpc>
              <a:spcBef>
                <a:spcPct val="35000"/>
              </a:spcBef>
              <a:buClr>
                <a:schemeClr val="tx1"/>
              </a:buClr>
              <a:defRPr sz="1000" b="1"/>
            </a:lvl1pPr>
          </a:lstStyle>
          <a:p>
            <a:fld id="{C262E021-40AC-EF4C-AD7A-A6ADB421A6F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34" r:id="rId1"/>
    <p:sldLayoutId id="2147484435" r:id="rId2"/>
    <p:sldLayoutId id="2147484433" r:id="rId3"/>
  </p:sldLayoutIdLst>
  <p:transition>
    <p:wipe dir="r"/>
  </p:transition>
  <p:hf hdr="0" ftr="0" dt="0"/>
  <p:txStyles>
    <p:titleStyle>
      <a:lvl1pPr algn="l" rtl="0" eaLnBrk="0" fontAlgn="base" hangingPunct="0">
        <a:lnSpc>
          <a:spcPct val="95000"/>
        </a:lnSpc>
        <a:spcBef>
          <a:spcPct val="0"/>
        </a:spcBef>
        <a:spcAft>
          <a:spcPct val="0"/>
        </a:spcAft>
        <a:defRPr sz="2800">
          <a:solidFill>
            <a:srgbClr val="003F5F"/>
          </a:solidFill>
          <a:latin typeface="+mj-lt"/>
          <a:ea typeface="+mj-ea"/>
          <a:cs typeface="+mj-cs"/>
        </a:defRPr>
      </a:lvl1pPr>
      <a:lvl2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2pPr>
      <a:lvl3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3pPr>
      <a:lvl4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4pPr>
      <a:lvl5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5pPr>
      <a:lvl6pPr marL="4572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6pPr>
      <a:lvl7pPr marL="9144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7pPr>
      <a:lvl8pPr marL="13716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8pPr>
      <a:lvl9pPr marL="18288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9pPr>
    </p:titleStyle>
    <p:bodyStyle>
      <a:lvl1pPr marL="171450" indent="-171450" algn="l" rtl="0" eaLnBrk="0" fontAlgn="base" hangingPunct="0">
        <a:lnSpc>
          <a:spcPct val="95000"/>
        </a:lnSpc>
        <a:spcBef>
          <a:spcPct val="50000"/>
        </a:spcBef>
        <a:spcAft>
          <a:spcPct val="0"/>
        </a:spcAft>
        <a:buClr>
          <a:schemeClr val="tx1"/>
        </a:buClr>
        <a:buSzPct val="90000"/>
        <a:buChar char="•"/>
        <a:defRPr sz="2000">
          <a:solidFill>
            <a:schemeClr val="tx1"/>
          </a:solidFill>
          <a:latin typeface="+mn-lt"/>
          <a:ea typeface="+mn-ea"/>
          <a:cs typeface="+mn-cs"/>
        </a:defRPr>
      </a:lvl1pPr>
      <a:lvl2pPr marL="463550" indent="-177800" algn="l" rtl="0" eaLnBrk="0" fontAlgn="base" hangingPunct="0">
        <a:lnSpc>
          <a:spcPct val="95000"/>
        </a:lnSpc>
        <a:spcBef>
          <a:spcPct val="50000"/>
        </a:spcBef>
        <a:spcAft>
          <a:spcPct val="0"/>
        </a:spcAft>
        <a:buClr>
          <a:schemeClr val="tx1"/>
        </a:buClr>
        <a:buFont typeface="Verdana" charset="0"/>
        <a:buChar char="–"/>
        <a:defRPr>
          <a:solidFill>
            <a:schemeClr val="tx1"/>
          </a:solidFill>
          <a:latin typeface="+mn-lt"/>
          <a:ea typeface="+mn-ea"/>
          <a:cs typeface="+mn-cs"/>
        </a:defRPr>
      </a:lvl2pPr>
      <a:lvl3pPr marL="742950" indent="-165100" algn="l" rtl="0" eaLnBrk="0" fontAlgn="base" hangingPunct="0">
        <a:lnSpc>
          <a:spcPct val="95000"/>
        </a:lnSpc>
        <a:spcBef>
          <a:spcPct val="50000"/>
        </a:spcBef>
        <a:spcAft>
          <a:spcPct val="0"/>
        </a:spcAft>
        <a:buClr>
          <a:schemeClr val="tx1"/>
        </a:buClr>
        <a:buSzPct val="70000"/>
        <a:buChar char="•"/>
        <a:defRPr>
          <a:solidFill>
            <a:schemeClr val="tx1"/>
          </a:solidFill>
          <a:latin typeface="+mn-lt"/>
          <a:ea typeface="+mn-ea"/>
          <a:cs typeface="+mn-cs"/>
        </a:defRPr>
      </a:lvl3pPr>
      <a:lvl4pPr marL="979488" indent="-122238" algn="l" rtl="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mn-lt"/>
          <a:ea typeface="+mn-ea"/>
          <a:cs typeface="+mn-cs"/>
        </a:defRPr>
      </a:lvl4pPr>
      <a:lvl5pPr marL="1257300" indent="-163513" algn="l" rtl="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mn-lt"/>
          <a:ea typeface="+mn-ea"/>
          <a:cs typeface="+mn-cs"/>
        </a:defRPr>
      </a:lvl5pPr>
      <a:lvl6pPr marL="1714500" indent="-163513" algn="l" rtl="0" fontAlgn="base">
        <a:lnSpc>
          <a:spcPct val="95000"/>
        </a:lnSpc>
        <a:spcBef>
          <a:spcPct val="50000"/>
        </a:spcBef>
        <a:spcAft>
          <a:spcPct val="0"/>
        </a:spcAft>
        <a:buClr>
          <a:schemeClr val="tx1"/>
        </a:buClr>
        <a:buSzPct val="85000"/>
        <a:buFont typeface="Verdana" pitchFamily="34" charset="0"/>
        <a:buChar char="»"/>
        <a:defRPr>
          <a:solidFill>
            <a:schemeClr val="tx1"/>
          </a:solidFill>
          <a:latin typeface="+mn-lt"/>
          <a:ea typeface="+mn-ea"/>
          <a:cs typeface="+mn-cs"/>
        </a:defRPr>
      </a:lvl6pPr>
      <a:lvl7pPr marL="2171700" indent="-163513" algn="l" rtl="0" fontAlgn="base">
        <a:lnSpc>
          <a:spcPct val="95000"/>
        </a:lnSpc>
        <a:spcBef>
          <a:spcPct val="50000"/>
        </a:spcBef>
        <a:spcAft>
          <a:spcPct val="0"/>
        </a:spcAft>
        <a:buClr>
          <a:schemeClr val="tx1"/>
        </a:buClr>
        <a:buSzPct val="85000"/>
        <a:buFont typeface="Verdana" pitchFamily="34" charset="0"/>
        <a:buChar char="»"/>
        <a:defRPr>
          <a:solidFill>
            <a:schemeClr val="tx1"/>
          </a:solidFill>
          <a:latin typeface="+mn-lt"/>
          <a:ea typeface="+mn-ea"/>
          <a:cs typeface="+mn-cs"/>
        </a:defRPr>
      </a:lvl7pPr>
      <a:lvl8pPr marL="2628900" indent="-163513" algn="l" rtl="0" fontAlgn="base">
        <a:lnSpc>
          <a:spcPct val="95000"/>
        </a:lnSpc>
        <a:spcBef>
          <a:spcPct val="50000"/>
        </a:spcBef>
        <a:spcAft>
          <a:spcPct val="0"/>
        </a:spcAft>
        <a:buClr>
          <a:schemeClr val="tx1"/>
        </a:buClr>
        <a:buSzPct val="85000"/>
        <a:buFont typeface="Verdana" pitchFamily="34" charset="0"/>
        <a:buChar char="»"/>
        <a:defRPr>
          <a:solidFill>
            <a:schemeClr val="tx1"/>
          </a:solidFill>
          <a:latin typeface="+mn-lt"/>
          <a:ea typeface="+mn-ea"/>
          <a:cs typeface="+mn-cs"/>
        </a:defRPr>
      </a:lvl8pPr>
      <a:lvl9pPr marL="3086100" indent="-163513" algn="l" rtl="0" fontAlgn="base">
        <a:lnSpc>
          <a:spcPct val="95000"/>
        </a:lnSpc>
        <a:spcBef>
          <a:spcPct val="50000"/>
        </a:spcBef>
        <a:spcAft>
          <a:spcPct val="0"/>
        </a:spcAft>
        <a:buClr>
          <a:schemeClr val="tx1"/>
        </a:buClr>
        <a:buSzPct val="85000"/>
        <a:buFont typeface="Verdana" pitchFamily="34" charset="0"/>
        <a:buChar char="»"/>
        <a:defRPr>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fda.gov/medical-devices/emergency-situations-medical-devices/faqs-diagnostic-testing-sars-cov-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swilson@the-accelerator.com" TargetMode="External"/><Relationship Id="rId2" Type="http://schemas.openxmlformats.org/officeDocument/2006/relationships/hyperlink" Target="http://www.ocnyid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B91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97532" y="2750905"/>
            <a:ext cx="6642100" cy="387798"/>
          </a:xfrm>
        </p:spPr>
        <p:txBody>
          <a:bodyPr/>
          <a:lstStyle/>
          <a:p>
            <a:pPr algn="ctr">
              <a:lnSpc>
                <a:spcPct val="80000"/>
              </a:lnSpc>
              <a:spcBef>
                <a:spcPct val="50000"/>
              </a:spcBef>
            </a:pPr>
            <a:r>
              <a:rPr lang="en-US" altLang="en-US" dirty="0">
                <a:solidFill>
                  <a:schemeClr val="bg1"/>
                </a:solidFill>
              </a:rPr>
              <a:t>COVID Business Response Webinar Series </a:t>
            </a:r>
            <a:r>
              <a:rPr lang="en-US" altLang="en-US" dirty="0">
                <a:solidFill>
                  <a:schemeClr val="tx1"/>
                </a:solidFill>
              </a:rPr>
              <a:t>Pt.4</a:t>
            </a:r>
            <a:endParaRPr lang="en-US" altLang="en-US" b="1" dirty="0">
              <a:solidFill>
                <a:schemeClr val="tx1"/>
              </a:solidFill>
            </a:endParaRPr>
          </a:p>
        </p:txBody>
      </p:sp>
      <p:sp>
        <p:nvSpPr>
          <p:cNvPr id="7" name="Rectangle 2"/>
          <p:cNvSpPr txBox="1">
            <a:spLocks noChangeArrowheads="1"/>
          </p:cNvSpPr>
          <p:nvPr/>
        </p:nvSpPr>
        <p:spPr bwMode="auto">
          <a:xfrm>
            <a:off x="91771" y="6274941"/>
            <a:ext cx="1808948"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spAutoFit/>
          </a:bodyPr>
          <a:lstStyle>
            <a:lvl1pPr algn="l" rtl="0" eaLnBrk="0" fontAlgn="base" hangingPunct="0">
              <a:lnSpc>
                <a:spcPct val="95000"/>
              </a:lnSpc>
              <a:spcBef>
                <a:spcPct val="0"/>
              </a:spcBef>
              <a:spcAft>
                <a:spcPct val="0"/>
              </a:spcAft>
              <a:defRPr sz="2400">
                <a:solidFill>
                  <a:srgbClr val="003F5F"/>
                </a:solidFill>
                <a:latin typeface="+mj-lt"/>
                <a:ea typeface="+mj-ea"/>
                <a:cs typeface="+mj-cs"/>
              </a:defRPr>
            </a:lvl1pPr>
            <a:lvl2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2pPr>
            <a:lvl3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3pPr>
            <a:lvl4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4pPr>
            <a:lvl5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5pPr>
            <a:lvl6pPr marL="4572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6pPr>
            <a:lvl7pPr marL="9144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7pPr>
            <a:lvl8pPr marL="13716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8pPr>
            <a:lvl9pPr marL="18288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9pPr>
          </a:lstStyle>
          <a:p>
            <a:pPr>
              <a:lnSpc>
                <a:spcPct val="80000"/>
              </a:lnSpc>
              <a:spcBef>
                <a:spcPct val="50000"/>
              </a:spcBef>
            </a:pPr>
            <a:r>
              <a:rPr lang="en-US" altLang="en-US" sz="1200" kern="0" dirty="0">
                <a:solidFill>
                  <a:schemeClr val="bg1"/>
                </a:solidFill>
              </a:rPr>
              <a:t>Thursday, May 7, 2020</a:t>
            </a:r>
          </a:p>
          <a:p>
            <a:pPr>
              <a:lnSpc>
                <a:spcPct val="80000"/>
              </a:lnSpc>
              <a:spcBef>
                <a:spcPct val="50000"/>
              </a:spcBef>
            </a:pPr>
            <a:r>
              <a:rPr lang="en-US" altLang="en-US" sz="1200" kern="0" dirty="0">
                <a:solidFill>
                  <a:schemeClr val="bg1"/>
                </a:solidFill>
              </a:rPr>
              <a:t>10:00-11:30AM</a:t>
            </a:r>
          </a:p>
        </p:txBody>
      </p:sp>
      <p:sp>
        <p:nvSpPr>
          <p:cNvPr id="8" name="Rectangle 2"/>
          <p:cNvSpPr txBox="1">
            <a:spLocks noChangeArrowheads="1"/>
          </p:cNvSpPr>
          <p:nvPr/>
        </p:nvSpPr>
        <p:spPr bwMode="auto">
          <a:xfrm>
            <a:off x="1952090" y="3243724"/>
            <a:ext cx="5332984" cy="240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spAutoFit/>
          </a:bodyPr>
          <a:lstStyle>
            <a:lvl1pPr algn="l" rtl="0" eaLnBrk="0" fontAlgn="base" hangingPunct="0">
              <a:lnSpc>
                <a:spcPct val="95000"/>
              </a:lnSpc>
              <a:spcBef>
                <a:spcPct val="0"/>
              </a:spcBef>
              <a:spcAft>
                <a:spcPct val="0"/>
              </a:spcAft>
              <a:defRPr sz="2400">
                <a:solidFill>
                  <a:srgbClr val="003F5F"/>
                </a:solidFill>
                <a:latin typeface="+mj-lt"/>
                <a:ea typeface="+mj-ea"/>
                <a:cs typeface="+mj-cs"/>
              </a:defRPr>
            </a:lvl1pPr>
            <a:lvl2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2pPr>
            <a:lvl3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3pPr>
            <a:lvl4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4pPr>
            <a:lvl5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5pPr>
            <a:lvl6pPr marL="4572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6pPr>
            <a:lvl7pPr marL="9144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7pPr>
            <a:lvl8pPr marL="13716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8pPr>
            <a:lvl9pPr marL="18288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9pPr>
          </a:lstStyle>
          <a:p>
            <a:pPr algn="ctr">
              <a:lnSpc>
                <a:spcPct val="80000"/>
              </a:lnSpc>
              <a:spcBef>
                <a:spcPct val="50000"/>
              </a:spcBef>
            </a:pPr>
            <a:r>
              <a:rPr lang="en-US" altLang="en-US" sz="1200" kern="0">
                <a:solidFill>
                  <a:schemeClr val="bg1"/>
                </a:solidFill>
              </a:rPr>
              <a:t>Guidance for Re-Opening Businesses: Human Resources and Employees</a:t>
            </a:r>
            <a:endParaRPr lang="en-US" altLang="en-US" sz="1200" kern="0" dirty="0">
              <a:solidFill>
                <a:schemeClr val="bg1"/>
              </a:solidFill>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p:txBody>
          <a:bodyPr/>
          <a:lstStyle/>
          <a:p>
            <a:r>
              <a:rPr lang="en-US" altLang="en-US"/>
              <a:t>What Safeguards Should we Implement?</a:t>
            </a:r>
          </a:p>
        </p:txBody>
      </p:sp>
      <p:graphicFrame>
        <p:nvGraphicFramePr>
          <p:cNvPr id="4" name="Table 3"/>
          <p:cNvGraphicFramePr>
            <a:graphicFrameLocks noGrp="1"/>
          </p:cNvGraphicFramePr>
          <p:nvPr/>
        </p:nvGraphicFramePr>
        <p:xfrm>
          <a:off x="666750" y="1252538"/>
          <a:ext cx="7569200" cy="4149727"/>
        </p:xfrm>
        <a:graphic>
          <a:graphicData uri="http://schemas.openxmlformats.org/drawingml/2006/table">
            <a:tbl>
              <a:tblPr firstRow="1" bandRow="1">
                <a:tableStyleId>{5C22544A-7EE6-4342-B048-85BDC9FD1C3A}</a:tableStyleId>
              </a:tblPr>
              <a:tblGrid>
                <a:gridCol w="7569200">
                  <a:extLst>
                    <a:ext uri="{9D8B030D-6E8A-4147-A177-3AD203B41FA5}">
                      <a16:colId xmlns:a16="http://schemas.microsoft.com/office/drawing/2014/main" val="20000"/>
                    </a:ext>
                  </a:extLst>
                </a:gridCol>
              </a:tblGrid>
              <a:tr h="537110">
                <a:tc>
                  <a:txBody>
                    <a:bodyPr/>
                    <a:lstStyle/>
                    <a:p>
                      <a:r>
                        <a:rPr lang="en-US" sz="1800" b="0" dirty="0">
                          <a:solidFill>
                            <a:schemeClr val="tx1"/>
                          </a:solidFill>
                        </a:rPr>
                        <a:t>Use of healthy hygiene practices</a:t>
                      </a:r>
                    </a:p>
                  </a:txBody>
                  <a:tcPr marL="91449" marR="91449" marT="45717" marB="45717"/>
                </a:tc>
                <a:extLst>
                  <a:ext uri="{0D108BD9-81ED-4DB2-BD59-A6C34878D82A}">
                    <a16:rowId xmlns:a16="http://schemas.microsoft.com/office/drawing/2014/main" val="10000"/>
                  </a:ext>
                </a:extLst>
              </a:tr>
              <a:tr h="537110">
                <a:tc>
                  <a:txBody>
                    <a:bodyPr/>
                    <a:lstStyle/>
                    <a:p>
                      <a:r>
                        <a:rPr lang="en-US" sz="1800" dirty="0"/>
                        <a:t>Intensified cleaning, disinfection, and ventilation</a:t>
                      </a:r>
                    </a:p>
                  </a:txBody>
                  <a:tcPr marL="91449" marR="91449" marT="45717" marB="45717"/>
                </a:tc>
                <a:extLst>
                  <a:ext uri="{0D108BD9-81ED-4DB2-BD59-A6C34878D82A}">
                    <a16:rowId xmlns:a16="http://schemas.microsoft.com/office/drawing/2014/main" val="10001"/>
                  </a:ext>
                </a:extLst>
              </a:tr>
              <a:tr h="537110">
                <a:tc>
                  <a:txBody>
                    <a:bodyPr/>
                    <a:lstStyle/>
                    <a:p>
                      <a:r>
                        <a:rPr lang="en-US" sz="1800" dirty="0"/>
                        <a:t>Social distancing</a:t>
                      </a:r>
                    </a:p>
                  </a:txBody>
                  <a:tcPr marL="91449" marR="91449" marT="45717" marB="45717"/>
                </a:tc>
                <a:extLst>
                  <a:ext uri="{0D108BD9-81ED-4DB2-BD59-A6C34878D82A}">
                    <a16:rowId xmlns:a16="http://schemas.microsoft.com/office/drawing/2014/main" val="10002"/>
                  </a:ext>
                </a:extLst>
              </a:tr>
              <a:tr h="537110">
                <a:tc>
                  <a:txBody>
                    <a:bodyPr/>
                    <a:lstStyle/>
                    <a:p>
                      <a:r>
                        <a:rPr lang="en-US" sz="1800" dirty="0"/>
                        <a:t>Telework and cancellation of non-essential travel</a:t>
                      </a:r>
                    </a:p>
                  </a:txBody>
                  <a:tcPr marL="91449" marR="91449" marT="45717" marB="45717"/>
                </a:tc>
                <a:extLst>
                  <a:ext uri="{0D108BD9-81ED-4DB2-BD59-A6C34878D82A}">
                    <a16:rowId xmlns:a16="http://schemas.microsoft.com/office/drawing/2014/main" val="10003"/>
                  </a:ext>
                </a:extLst>
              </a:tr>
              <a:tr h="927067">
                <a:tc>
                  <a:txBody>
                    <a:bodyPr/>
                    <a:lstStyle/>
                    <a:p>
                      <a:r>
                        <a:rPr lang="en-US" sz="1800" dirty="0"/>
                        <a:t>Seating distance of at least 6 feet and staggered gathering (starting/closing) times</a:t>
                      </a:r>
                    </a:p>
                  </a:txBody>
                  <a:tcPr marL="91449" marR="91449" marT="45717" marB="45717"/>
                </a:tc>
                <a:extLst>
                  <a:ext uri="{0D108BD9-81ED-4DB2-BD59-A6C34878D82A}">
                    <a16:rowId xmlns:a16="http://schemas.microsoft.com/office/drawing/2014/main" val="10004"/>
                  </a:ext>
                </a:extLst>
              </a:tr>
              <a:tr h="537110">
                <a:tc>
                  <a:txBody>
                    <a:bodyPr/>
                    <a:lstStyle/>
                    <a:p>
                      <a:r>
                        <a:rPr lang="en-US" sz="1800" dirty="0"/>
                        <a:t>Restricted use of any shared items or spaces</a:t>
                      </a:r>
                    </a:p>
                  </a:txBody>
                  <a:tcPr marL="91449" marR="91449" marT="45717" marB="45717"/>
                </a:tc>
                <a:extLst>
                  <a:ext uri="{0D108BD9-81ED-4DB2-BD59-A6C34878D82A}">
                    <a16:rowId xmlns:a16="http://schemas.microsoft.com/office/drawing/2014/main" val="10005"/>
                  </a:ext>
                </a:extLst>
              </a:tr>
              <a:tr h="537110">
                <a:tc>
                  <a:txBody>
                    <a:bodyPr/>
                    <a:lstStyle/>
                    <a:p>
                      <a:r>
                        <a:rPr lang="en-US" sz="1800" dirty="0"/>
                        <a:t>Training all staff in all of the safety actions</a:t>
                      </a:r>
                    </a:p>
                  </a:txBody>
                  <a:tcPr marL="91449" marR="91449" marT="45717" marB="45717"/>
                </a:tc>
                <a:extLst>
                  <a:ext uri="{0D108BD9-81ED-4DB2-BD59-A6C34878D82A}">
                    <a16:rowId xmlns:a16="http://schemas.microsoft.com/office/drawing/2014/main" val="10006"/>
                  </a:ext>
                </a:extLst>
              </a:tr>
            </a:tbl>
          </a:graphicData>
        </a:graphic>
      </p:graphicFrame>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p:txBody>
          <a:bodyPr/>
          <a:lstStyle/>
          <a:p>
            <a:r>
              <a:rPr lang="en-US" altLang="en-US"/>
              <a:t>What Monitoring Protocols Should We Have?</a:t>
            </a:r>
          </a:p>
        </p:txBody>
      </p:sp>
      <p:graphicFrame>
        <p:nvGraphicFramePr>
          <p:cNvPr id="4" name="Table 3"/>
          <p:cNvGraphicFramePr>
            <a:graphicFrameLocks noGrp="1"/>
          </p:cNvGraphicFramePr>
          <p:nvPr/>
        </p:nvGraphicFramePr>
        <p:xfrm>
          <a:off x="561975" y="1293813"/>
          <a:ext cx="7624763" cy="4835525"/>
        </p:xfrm>
        <a:graphic>
          <a:graphicData uri="http://schemas.openxmlformats.org/drawingml/2006/table">
            <a:tbl>
              <a:tblPr firstRow="1" bandRow="1">
                <a:tableStyleId>{5C22544A-7EE6-4342-B048-85BDC9FD1C3A}</a:tableStyleId>
              </a:tblPr>
              <a:tblGrid>
                <a:gridCol w="7624763">
                  <a:extLst>
                    <a:ext uri="{9D8B030D-6E8A-4147-A177-3AD203B41FA5}">
                      <a16:colId xmlns:a16="http://schemas.microsoft.com/office/drawing/2014/main" val="20000"/>
                    </a:ext>
                  </a:extLst>
                </a:gridCol>
              </a:tblGrid>
              <a:tr h="620909">
                <a:tc>
                  <a:txBody>
                    <a:bodyPr/>
                    <a:lstStyle/>
                    <a:p>
                      <a:r>
                        <a:rPr lang="en-US" sz="1800" b="0" dirty="0">
                          <a:solidFill>
                            <a:schemeClr val="tx1"/>
                          </a:solidFill>
                        </a:rPr>
                        <a:t>Sick employees should stay home!</a:t>
                      </a:r>
                    </a:p>
                  </a:txBody>
                  <a:tcPr marL="91441" marR="91441" marT="45721" marB="45721"/>
                </a:tc>
                <a:extLst>
                  <a:ext uri="{0D108BD9-81ED-4DB2-BD59-A6C34878D82A}">
                    <a16:rowId xmlns:a16="http://schemas.microsoft.com/office/drawing/2014/main" val="10000"/>
                  </a:ext>
                </a:extLst>
              </a:tr>
              <a:tr h="620909">
                <a:tc>
                  <a:txBody>
                    <a:bodyPr/>
                    <a:lstStyle/>
                    <a:p>
                      <a:r>
                        <a:rPr lang="en-US" sz="1800" dirty="0"/>
                        <a:t>Establish routine, daily employee health checks</a:t>
                      </a:r>
                    </a:p>
                  </a:txBody>
                  <a:tcPr marL="91441" marR="91441" marT="45721" marB="45721"/>
                </a:tc>
                <a:extLst>
                  <a:ext uri="{0D108BD9-81ED-4DB2-BD59-A6C34878D82A}">
                    <a16:rowId xmlns:a16="http://schemas.microsoft.com/office/drawing/2014/main" val="10001"/>
                  </a:ext>
                </a:extLst>
              </a:tr>
              <a:tr h="620909">
                <a:tc>
                  <a:txBody>
                    <a:bodyPr/>
                    <a:lstStyle/>
                    <a:p>
                      <a:r>
                        <a:rPr lang="en-US" sz="1800" dirty="0"/>
                        <a:t>Monitor absenteeism and have flexible time off policies</a:t>
                      </a:r>
                    </a:p>
                  </a:txBody>
                  <a:tcPr marL="91441" marR="91441" marT="45721" marB="45721"/>
                </a:tc>
                <a:extLst>
                  <a:ext uri="{0D108BD9-81ED-4DB2-BD59-A6C34878D82A}">
                    <a16:rowId xmlns:a16="http://schemas.microsoft.com/office/drawing/2014/main" val="10002"/>
                  </a:ext>
                </a:extLst>
              </a:tr>
              <a:tr h="640091">
                <a:tc>
                  <a:txBody>
                    <a:bodyPr/>
                    <a:lstStyle/>
                    <a:p>
                      <a:r>
                        <a:rPr lang="en-US" sz="1800" dirty="0"/>
                        <a:t>Have an action plan if an employee tests positive/ presumptive positive for COVID-19</a:t>
                      </a:r>
                    </a:p>
                  </a:txBody>
                  <a:tcPr marL="91441" marR="91441" marT="45721" marB="45721"/>
                </a:tc>
                <a:extLst>
                  <a:ext uri="{0D108BD9-81ED-4DB2-BD59-A6C34878D82A}">
                    <a16:rowId xmlns:a16="http://schemas.microsoft.com/office/drawing/2014/main" val="10003"/>
                  </a:ext>
                </a:extLst>
              </a:tr>
              <a:tr h="1071707">
                <a:tc>
                  <a:txBody>
                    <a:bodyPr/>
                    <a:lstStyle/>
                    <a:p>
                      <a:r>
                        <a:rPr lang="en-US" sz="1800" dirty="0"/>
                        <a:t>Create and test emergency communication channels for employees</a:t>
                      </a:r>
                    </a:p>
                  </a:txBody>
                  <a:tcPr marL="91441" marR="91441" marT="45721" marB="45721"/>
                </a:tc>
                <a:extLst>
                  <a:ext uri="{0D108BD9-81ED-4DB2-BD59-A6C34878D82A}">
                    <a16:rowId xmlns:a16="http://schemas.microsoft.com/office/drawing/2014/main" val="10004"/>
                  </a:ext>
                </a:extLst>
              </a:tr>
              <a:tr h="620909">
                <a:tc>
                  <a:txBody>
                    <a:bodyPr/>
                    <a:lstStyle/>
                    <a:p>
                      <a:r>
                        <a:rPr lang="en-US" sz="1800" dirty="0"/>
                        <a:t>Establish communications with state and local authorities</a:t>
                      </a:r>
                    </a:p>
                  </a:txBody>
                  <a:tcPr marL="91441" marR="91441" marT="45721" marB="45721"/>
                </a:tc>
                <a:extLst>
                  <a:ext uri="{0D108BD9-81ED-4DB2-BD59-A6C34878D82A}">
                    <a16:rowId xmlns:a16="http://schemas.microsoft.com/office/drawing/2014/main" val="10005"/>
                  </a:ext>
                </a:extLst>
              </a:tr>
              <a:tr h="640091">
                <a:tc>
                  <a:txBody>
                    <a:bodyPr/>
                    <a:lstStyle/>
                    <a:p>
                      <a:r>
                        <a:rPr lang="en-US" sz="1800" dirty="0"/>
                        <a:t>Be prepared to close quickly if needed to based on </a:t>
                      </a:r>
                      <a:r>
                        <a:rPr lang="en-US" sz="1800"/>
                        <a:t>applicable guidelines</a:t>
                      </a:r>
                      <a:endParaRPr lang="en-US" sz="1800" dirty="0"/>
                    </a:p>
                  </a:txBody>
                  <a:tcPr marL="91441" marR="91441" marT="45721" marB="45721"/>
                </a:tc>
                <a:extLst>
                  <a:ext uri="{0D108BD9-81ED-4DB2-BD59-A6C34878D82A}">
                    <a16:rowId xmlns:a16="http://schemas.microsoft.com/office/drawing/2014/main" val="10006"/>
                  </a:ext>
                </a:extLst>
              </a:tr>
            </a:tbl>
          </a:graphicData>
        </a:graphic>
      </p:graphicFrame>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p:txBody>
          <a:bodyPr/>
          <a:lstStyle/>
          <a:p>
            <a:r>
              <a:rPr lang="en-US" altLang="en-US"/>
              <a:t>Which Employees Should Return First?</a:t>
            </a:r>
          </a:p>
        </p:txBody>
      </p:sp>
      <p:sp>
        <p:nvSpPr>
          <p:cNvPr id="2" name="TextBox 1"/>
          <p:cNvSpPr txBox="1"/>
          <p:nvPr/>
        </p:nvSpPr>
        <p:spPr>
          <a:xfrm>
            <a:off x="492125" y="1279525"/>
            <a:ext cx="7864475" cy="3478213"/>
          </a:xfrm>
          <a:prstGeom prst="rect">
            <a:avLst/>
          </a:prstGeom>
          <a:noFill/>
        </p:spPr>
        <p:txBody>
          <a:bodyPr>
            <a:spAutoFit/>
          </a:bodyPr>
          <a:lstStyle/>
          <a:p>
            <a:pPr>
              <a:defRPr/>
            </a:pPr>
            <a:r>
              <a:rPr lang="en-US" dirty="0">
                <a:latin typeface="Verdana" panose="020B0604030504040204" pitchFamily="34" charset="0"/>
                <a:ea typeface="ＭＳ Ｐゴシック" panose="020B0600070205080204" pitchFamily="34" charset="-128"/>
              </a:rPr>
              <a:t>Base decisions on who should return to work on the following criterion:</a:t>
            </a:r>
          </a:p>
          <a:p>
            <a:pPr>
              <a:defRPr/>
            </a:pPr>
            <a:endParaRPr lang="en-US" dirty="0">
              <a:latin typeface="Verdana" panose="020B0604030504040204" pitchFamily="34" charset="0"/>
              <a:ea typeface="ＭＳ Ｐゴシック" panose="020B0600070205080204" pitchFamily="34" charset="-128"/>
            </a:endParaRP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Business need</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Compliance with ongoing restrictions regarding limitations of operations to “essential business”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Compliance with health precautions such as social distancing</a:t>
            </a:r>
          </a:p>
          <a:p>
            <a:pPr marL="342900" indent="-342900">
              <a:buFont typeface="Arial" panose="020B0604020202020204" pitchFamily="34" charset="0"/>
              <a:buChar char="•"/>
              <a:defRPr/>
            </a:pPr>
            <a:endParaRPr lang="en-US" dirty="0">
              <a:latin typeface="Verdana" panose="020B0604030504040204" pitchFamily="34" charset="0"/>
              <a:ea typeface="ＭＳ Ｐゴシック" panose="020B0600070205080204" pitchFamily="34" charset="-128"/>
            </a:endParaRPr>
          </a:p>
          <a:p>
            <a:pPr>
              <a:defRPr/>
            </a:pPr>
            <a:r>
              <a:rPr lang="en-US" dirty="0">
                <a:latin typeface="Verdana" panose="020B0604030504040204" pitchFamily="34" charset="0"/>
                <a:ea typeface="ＭＳ Ｐゴシック" panose="020B0600070205080204" pitchFamily="34" charset="-128"/>
              </a:rPr>
              <a:t>DOCUMENT the selection process to provide evidence of non-discriminatory selection criteria</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125413" y="173038"/>
            <a:ext cx="8824912" cy="711200"/>
          </a:xfrm>
        </p:spPr>
        <p:txBody>
          <a:bodyPr/>
          <a:lstStyle/>
          <a:p>
            <a:r>
              <a:rPr lang="en-US" altLang="en-US" sz="2400" b="1"/>
              <a:t>Reinstatement for Employers with Fewer than 25 Employees</a:t>
            </a:r>
          </a:p>
        </p:txBody>
      </p:sp>
      <p:sp>
        <p:nvSpPr>
          <p:cNvPr id="31747" name="Content Placeholder 2"/>
          <p:cNvSpPr>
            <a:spLocks noGrp="1" noChangeArrowheads="1"/>
          </p:cNvSpPr>
          <p:nvPr>
            <p:ph idx="1"/>
          </p:nvPr>
        </p:nvSpPr>
        <p:spPr>
          <a:xfrm>
            <a:off x="585788" y="1136650"/>
            <a:ext cx="7904162" cy="3878263"/>
          </a:xfrm>
        </p:spPr>
        <p:txBody>
          <a:bodyPr/>
          <a:lstStyle/>
          <a:p>
            <a:pPr marL="0" indent="0">
              <a:buFontTx/>
              <a:buNone/>
              <a:defRPr/>
            </a:pPr>
            <a:r>
              <a:rPr lang="en-US" altLang="en-US" sz="1500" b="1" dirty="0"/>
              <a:t>May refuse to return employees to their same position if the employee took leave to care for their child whose school/ child care provider is closed/ unavailable and all four of the following conditions exist:</a:t>
            </a:r>
          </a:p>
          <a:p>
            <a:pPr marL="142869" indent="-142869">
              <a:defRPr/>
            </a:pPr>
            <a:r>
              <a:rPr lang="en-US" altLang="en-US" sz="1500" dirty="0"/>
              <a:t>Employee’s position no longer exists due to economic or operating conditions that affect employment due to COVID-19 related reasons during leave; and</a:t>
            </a:r>
          </a:p>
          <a:p>
            <a:pPr marL="142869" indent="-142869">
              <a:defRPr/>
            </a:pPr>
            <a:r>
              <a:rPr lang="en-US" altLang="en-US" sz="1500" dirty="0"/>
              <a:t>Employer makes reasonable efforts to restore the employee to the same or an equivalent position;</a:t>
            </a:r>
          </a:p>
          <a:p>
            <a:pPr marL="142869" indent="-142869">
              <a:defRPr/>
            </a:pPr>
            <a:r>
              <a:rPr lang="en-US" altLang="en-US" sz="1500" dirty="0"/>
              <a:t>Employer makes reasonable efforts to contact the employee if an equivalent position becomes available; and</a:t>
            </a:r>
          </a:p>
          <a:p>
            <a:pPr marL="142869" indent="-142869">
              <a:defRPr/>
            </a:pPr>
            <a:r>
              <a:rPr lang="en-US" altLang="en-US" sz="1500" dirty="0"/>
              <a:t>Employer continues to make reasonable efforts to contact employee for one year beginning on the earlier of the Date the leave concludes or the date 12 weeks after leave began</a:t>
            </a:r>
          </a:p>
        </p:txBody>
      </p:sp>
      <p:sp>
        <p:nvSpPr>
          <p:cNvPr id="19460" name="Rectangle 3"/>
          <p:cNvSpPr>
            <a:spLocks noChangeArrowheads="1"/>
          </p:cNvSpPr>
          <p:nvPr/>
        </p:nvSpPr>
        <p:spPr bwMode="auto">
          <a:xfrm>
            <a:off x="217488" y="6075363"/>
            <a:ext cx="8678862" cy="96837"/>
          </a:xfrm>
          <a:prstGeom prst="rect">
            <a:avLst/>
          </a:prstGeom>
          <a:solidFill>
            <a:srgbClr val="F9C6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lgn="ctr" eaLnBrk="1" hangingPunct="1">
              <a:lnSpc>
                <a:spcPct val="95000"/>
              </a:lnSpc>
              <a:spcBef>
                <a:spcPct val="35000"/>
              </a:spcBef>
              <a:buClr>
                <a:schemeClr val="tx1"/>
              </a:buClr>
            </a:pPr>
            <a:endParaRPr lang="en-US" altLang="en-US"/>
          </a:p>
        </p:txBody>
      </p:sp>
      <p:sp>
        <p:nvSpPr>
          <p:cNvPr id="19461" name="Rectangle 4"/>
          <p:cNvSpPr>
            <a:spLocks noChangeArrowheads="1"/>
          </p:cNvSpPr>
          <p:nvPr/>
        </p:nvSpPr>
        <p:spPr bwMode="auto">
          <a:xfrm>
            <a:off x="8472488" y="5775325"/>
            <a:ext cx="214312" cy="198438"/>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lgn="ctr" eaLnBrk="1" hangingPunct="1">
              <a:lnSpc>
                <a:spcPct val="95000"/>
              </a:lnSpc>
              <a:spcBef>
                <a:spcPct val="35000"/>
              </a:spcBef>
              <a:buClr>
                <a:schemeClr val="tx1"/>
              </a:buClr>
            </a:pPr>
            <a:endParaRPr lang="en-US" alt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p:txBody>
          <a:bodyPr/>
          <a:lstStyle/>
          <a:p>
            <a:r>
              <a:rPr lang="en-US" altLang="en-US"/>
              <a:t>Hiring Considerations</a:t>
            </a:r>
          </a:p>
        </p:txBody>
      </p:sp>
      <p:sp>
        <p:nvSpPr>
          <p:cNvPr id="20483" name="Content Placeholder 2"/>
          <p:cNvSpPr>
            <a:spLocks noGrp="1" noChangeArrowheads="1"/>
          </p:cNvSpPr>
          <p:nvPr>
            <p:ph idx="1"/>
          </p:nvPr>
        </p:nvSpPr>
        <p:spPr>
          <a:xfrm>
            <a:off x="215900" y="987425"/>
            <a:ext cx="7989888" cy="3786188"/>
          </a:xfrm>
        </p:spPr>
        <p:txBody>
          <a:bodyPr/>
          <a:lstStyle/>
          <a:p>
            <a:r>
              <a:rPr lang="en-US" altLang="en-US"/>
              <a:t>Consider virtual interviews and onboarding</a:t>
            </a:r>
          </a:p>
          <a:p>
            <a:r>
              <a:rPr lang="en-US" altLang="en-US"/>
              <a:t>Employers may screen applicants for symptoms after making a conditional job offer</a:t>
            </a:r>
          </a:p>
          <a:p>
            <a:r>
              <a:rPr lang="en-US" altLang="en-US"/>
              <a:t>Pre-employment medical exams, such as taking temperature, are permitted </a:t>
            </a:r>
          </a:p>
          <a:p>
            <a:r>
              <a:rPr lang="en-US" altLang="en-US"/>
              <a:t>Employers may delay start dates for new hires who have symptoms of COVID-19</a:t>
            </a:r>
          </a:p>
          <a:p>
            <a:r>
              <a:rPr lang="en-US" altLang="en-US"/>
              <a:t>Employers may not postpone start dates or withdraw job offers for individuals at higher risk for COVID-19</a:t>
            </a:r>
          </a:p>
          <a:p>
            <a:endParaRPr lang="en-US" altLang="en-US"/>
          </a:p>
        </p:txBody>
      </p:sp>
      <p:pic>
        <p:nvPicPr>
          <p:cNvPr id="2048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7138" y="4314825"/>
            <a:ext cx="29464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p:txBody>
          <a:bodyPr/>
          <a:lstStyle/>
          <a:p>
            <a:r>
              <a:rPr lang="en-US" altLang="en-US"/>
              <a:t>Form I-9 Update: Flexibility for In-Person Rules</a:t>
            </a:r>
          </a:p>
        </p:txBody>
      </p:sp>
      <p:sp>
        <p:nvSpPr>
          <p:cNvPr id="21507" name="TextBox 3"/>
          <p:cNvSpPr txBox="1">
            <a:spLocks noChangeArrowheads="1"/>
          </p:cNvSpPr>
          <p:nvPr/>
        </p:nvSpPr>
        <p:spPr bwMode="auto">
          <a:xfrm>
            <a:off x="215900" y="1068388"/>
            <a:ext cx="87757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buFont typeface="Arial" charset="0"/>
              <a:buChar char="•"/>
            </a:pPr>
            <a:r>
              <a:rPr lang="en-US" altLang="en-US" sz="1600"/>
              <a:t>Employers may inspect section 2 documents remotely (via email, webcam, fax, etc)</a:t>
            </a:r>
          </a:p>
          <a:p>
            <a:pPr>
              <a:buFont typeface="Arial" charset="0"/>
              <a:buChar char="•"/>
            </a:pPr>
            <a:r>
              <a:rPr lang="en-US" altLang="en-US" sz="1600"/>
              <a:t>Obtain, inspect, and retain copies of the document within 3 days</a:t>
            </a:r>
          </a:p>
          <a:p>
            <a:pPr>
              <a:buFont typeface="Arial" charset="0"/>
              <a:buChar char="•"/>
            </a:pPr>
            <a:r>
              <a:rPr lang="en-US" altLang="en-US" sz="1600"/>
              <a:t>On Form I-9, write COVID-19 in Additional Information section</a:t>
            </a:r>
          </a:p>
        </p:txBody>
      </p:sp>
      <p:pic>
        <p:nvPicPr>
          <p:cNvPr id="21508" name="Picture 5" descr="Immigration Alert Screensho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13" y="2146300"/>
            <a:ext cx="6738937"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title"/>
          </p:nvPr>
        </p:nvSpPr>
        <p:spPr/>
        <p:txBody>
          <a:bodyPr/>
          <a:lstStyle/>
          <a:p>
            <a:r>
              <a:rPr lang="en-US" altLang="en-US"/>
              <a:t>Form I-9 Update: Flexibility for In-Person Rules</a:t>
            </a:r>
          </a:p>
        </p:txBody>
      </p:sp>
      <p:sp>
        <p:nvSpPr>
          <p:cNvPr id="22531" name="TextBox 3"/>
          <p:cNvSpPr txBox="1">
            <a:spLocks noChangeArrowheads="1"/>
          </p:cNvSpPr>
          <p:nvPr/>
        </p:nvSpPr>
        <p:spPr bwMode="auto">
          <a:xfrm>
            <a:off x="215900" y="1068388"/>
            <a:ext cx="8775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buFont typeface="Arial" charset="0"/>
              <a:buChar char="•"/>
            </a:pPr>
            <a:r>
              <a:rPr lang="en-US" altLang="en-US" sz="1600"/>
              <a:t>Once normal operations resume, review original documents within 3 business days and write “documents physically examined” with date of inspection in Additional Info field</a:t>
            </a:r>
          </a:p>
        </p:txBody>
      </p:sp>
      <p:pic>
        <p:nvPicPr>
          <p:cNvPr id="22532" name="Picture 4" descr="Immigration Alert Screenshot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538" y="1900238"/>
            <a:ext cx="5761037"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a:xfrm>
            <a:off x="215900" y="347663"/>
            <a:ext cx="8470900" cy="352425"/>
          </a:xfrm>
        </p:spPr>
        <p:txBody>
          <a:bodyPr/>
          <a:lstStyle/>
          <a:p>
            <a:r>
              <a:rPr lang="en-US" altLang="en-US" sz="2400"/>
              <a:t>What Employee Guidelines Will be Required?</a:t>
            </a:r>
          </a:p>
        </p:txBody>
      </p:sp>
      <p:sp>
        <p:nvSpPr>
          <p:cNvPr id="23555" name="TextBox 1"/>
          <p:cNvSpPr txBox="1">
            <a:spLocks noChangeArrowheads="1"/>
          </p:cNvSpPr>
          <p:nvPr/>
        </p:nvSpPr>
        <p:spPr bwMode="auto">
          <a:xfrm>
            <a:off x="474663" y="1111250"/>
            <a:ext cx="81946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buFont typeface="Wingdings" charset="2"/>
              <a:buChar char="§"/>
            </a:pPr>
            <a:r>
              <a:rPr lang="en-US" altLang="en-US"/>
              <a:t>Social distancing rules – Communicate these rules electronically or in hardcopy at workstations and common areas</a:t>
            </a:r>
          </a:p>
          <a:p>
            <a:pPr>
              <a:buFont typeface="Wingdings" charset="2"/>
              <a:buChar char="§"/>
            </a:pPr>
            <a:r>
              <a:rPr lang="en-US" altLang="en-US"/>
              <a:t>Employees should acknowledge receipt of rules</a:t>
            </a:r>
          </a:p>
          <a:p>
            <a:pPr>
              <a:buFont typeface="Wingdings" charset="2"/>
              <a:buChar char="§"/>
            </a:pPr>
            <a:r>
              <a:rPr lang="en-US" altLang="en-US"/>
              <a:t>Train supervisors on how to enforce social distancing rules</a:t>
            </a:r>
          </a:p>
          <a:p>
            <a:pPr>
              <a:buFont typeface="Wingdings" charset="2"/>
              <a:buChar char="§"/>
            </a:pPr>
            <a:r>
              <a:rPr lang="en-US" altLang="en-US"/>
              <a:t>Employers may require employees to wash hands at specified frequencies, following recommended practice</a:t>
            </a:r>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988" y="3467100"/>
            <a:ext cx="4073525"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p:txBody>
          <a:bodyPr/>
          <a:lstStyle/>
          <a:p>
            <a:r>
              <a:rPr lang="en-US" altLang="en-US"/>
              <a:t>How to Social Distance in the Workplace</a:t>
            </a:r>
          </a:p>
        </p:txBody>
      </p:sp>
      <p:sp>
        <p:nvSpPr>
          <p:cNvPr id="2" name="TextBox 1"/>
          <p:cNvSpPr txBox="1"/>
          <p:nvPr/>
        </p:nvSpPr>
        <p:spPr>
          <a:xfrm>
            <a:off x="492125" y="1279525"/>
            <a:ext cx="7864475" cy="4710113"/>
          </a:xfrm>
          <a:prstGeom prst="rect">
            <a:avLst/>
          </a:prstGeom>
          <a:noFill/>
        </p:spPr>
        <p:txBody>
          <a:bodyPr>
            <a:spAutoFit/>
          </a:bodyPr>
          <a:lstStyle/>
          <a:p>
            <a:pPr>
              <a:defRPr/>
            </a:pPr>
            <a:r>
              <a:rPr lang="en-US" dirty="0">
                <a:latin typeface="Verdana" panose="020B0604030504040204" pitchFamily="34" charset="0"/>
                <a:ea typeface="ＭＳ Ｐゴシック" panose="020B0600070205080204" pitchFamily="34" charset="-128"/>
              </a:rPr>
              <a:t>Comply with federal, state and local directives on social distancing as workplaces reopen</a:t>
            </a:r>
          </a:p>
          <a:p>
            <a:pPr>
              <a:defRPr/>
            </a:pPr>
            <a:endParaRPr lang="en-US" dirty="0">
              <a:latin typeface="Verdana" panose="020B0604030504040204" pitchFamily="34" charset="0"/>
              <a:ea typeface="ＭＳ Ｐゴシック" panose="020B0600070205080204" pitchFamily="34" charset="-128"/>
            </a:endParaRP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Stagger work hours/ alternate days of work for different groups, shifts or teams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Evaluate layouts – consider making stairways or hallways one-way</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Use plexiglass shields, tables or other barriers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Develop protocols to avoid crowding in elevators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Close or modify certain common areas, such as lunch rooms and time clock stations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Implement rules to limit sharing equipment and supplies</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Change latch-based door handles to use of an “electric eye” or with a push of the door or a button or push pad</a:t>
            </a:r>
          </a:p>
          <a:p>
            <a:pPr marL="342900" indent="-342900">
              <a:buFont typeface="Arial" panose="020B0604020202020204" pitchFamily="34" charset="0"/>
              <a:buChar char="•"/>
              <a:defRPr/>
            </a:pPr>
            <a:r>
              <a:rPr lang="en-US" dirty="0">
                <a:latin typeface="Verdana" panose="020B0604030504040204" pitchFamily="34" charset="0"/>
                <a:ea typeface="ＭＳ Ｐゴシック" panose="020B0600070205080204" pitchFamily="34" charset="-128"/>
              </a:rPr>
              <a:t>Rethink customer service delivery methods</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215900" y="319088"/>
            <a:ext cx="8470900" cy="409575"/>
          </a:xfrm>
        </p:spPr>
        <p:txBody>
          <a:bodyPr/>
          <a:lstStyle/>
          <a:p>
            <a:r>
              <a:rPr lang="en-US" altLang="en-US"/>
              <a:t>COVID 19 Tests in the Workplace</a:t>
            </a:r>
          </a:p>
        </p:txBody>
      </p:sp>
      <p:sp>
        <p:nvSpPr>
          <p:cNvPr id="25603" name="TextBox 1"/>
          <p:cNvSpPr txBox="1">
            <a:spLocks noChangeArrowheads="1"/>
          </p:cNvSpPr>
          <p:nvPr/>
        </p:nvSpPr>
        <p:spPr bwMode="auto">
          <a:xfrm rot="10800000" flipV="1">
            <a:off x="550863" y="1208088"/>
            <a:ext cx="7953375"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r>
              <a:rPr lang="en-US" altLang="en-US" sz="1200"/>
              <a:t>The EEOC has approved use of the following screening mechanisms if completed in a manner that is consistent with the EEOC guidance including confidentiality of medical information:</a:t>
            </a:r>
          </a:p>
          <a:p>
            <a:endParaRPr lang="en-US" altLang="en-US" sz="1200"/>
          </a:p>
          <a:p>
            <a:r>
              <a:rPr lang="en-US" altLang="en-US" sz="1200" b="1"/>
              <a:t>Screening for Symptoms:</a:t>
            </a:r>
            <a:r>
              <a:rPr lang="en-US" altLang="en-US" sz="1200"/>
              <a:t> Employers may ask employees entering the workplace about any symptoms identified by public health authorities as associated with COVID-19. For instance, employers may ask employees about fever, cough, shortness of breath, loss of smell or taste, as well as gastrointestinal problems such as nausea, diarrhea and vomiting. Employers must maintain the confidentiality of any notes or documentation related to this screening.</a:t>
            </a:r>
          </a:p>
          <a:p>
            <a:endParaRPr lang="en-US" altLang="en-US" sz="1200"/>
          </a:p>
          <a:p>
            <a:r>
              <a:rPr lang="en-US" altLang="en-US" sz="1200" b="1"/>
              <a:t>COVID-19 Tests:</a:t>
            </a:r>
            <a:r>
              <a:rPr lang="en-US" altLang="en-US" sz="1200"/>
              <a:t> Employers may administer a COVID-19 test (designed to detect the presence of the COVID-19 virus) before permitting employees to enter the workplace without running afoul of the Americans with Disabilities Act. Employers considering this course of action should review </a:t>
            </a:r>
            <a:r>
              <a:rPr lang="en-US" altLang="en-US" sz="1200">
                <a:hlinkClick r:id="rId3"/>
              </a:rPr>
              <a:t>guidance from the U.S. Food and Drug Administration</a:t>
            </a:r>
            <a:r>
              <a:rPr lang="en-US" altLang="en-US" sz="1200"/>
              <a:t> concerning safe and accurate testing.</a:t>
            </a:r>
          </a:p>
          <a:p>
            <a:endParaRPr lang="en-US" altLang="en-US" sz="1200"/>
          </a:p>
          <a:p>
            <a:r>
              <a:rPr lang="en-US" altLang="en-US" sz="1200" b="1"/>
              <a:t>Temperature Checks:</a:t>
            </a:r>
            <a:r>
              <a:rPr lang="en-US" altLang="en-US" sz="1200"/>
              <a:t> Employers may require all employees to have a daily temperature check before entering the workplace and may maintain a log of the results. Again, employers must maintain the confidentiality of this medical information.</a:t>
            </a:r>
          </a:p>
          <a:p>
            <a:endParaRPr lang="en-US" altLang="en-US" sz="1200"/>
          </a:p>
          <a:p>
            <a:endParaRPr lang="en-US" altLang="en-US" sz="1200"/>
          </a:p>
          <a:p>
            <a:r>
              <a:rPr lang="en-US" altLang="en-US" sz="1200">
                <a:solidFill>
                  <a:srgbClr val="000000"/>
                </a:solidFill>
                <a:latin typeface="Merriweather" charset="0"/>
              </a:rPr>
              <a:t>All medical information about a particular employee, including information relating to COVID-19, should be stored separately from the employee's personnel file, thereby limiting access to this confidential information. However, employers may store medical information related to COVID-19 in existing medical files and need not create a new file system solely for this information.</a:t>
            </a:r>
            <a:endParaRPr lang="en-US" altLang="en-US" sz="120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19188" y="2449513"/>
            <a:ext cx="6642100" cy="979487"/>
          </a:xfrm>
        </p:spPr>
        <p:txBody>
          <a:bodyPr/>
          <a:lstStyle/>
          <a:p>
            <a:pPr>
              <a:lnSpc>
                <a:spcPct val="80000"/>
              </a:lnSpc>
              <a:spcBef>
                <a:spcPct val="50000"/>
              </a:spcBef>
            </a:pPr>
            <a:r>
              <a:rPr lang="en-US" altLang="en-US" b="1"/>
              <a:t>   </a:t>
            </a:r>
            <a:br>
              <a:rPr lang="en-US" altLang="en-US" b="1"/>
            </a:br>
            <a:r>
              <a:rPr lang="en-US" altLang="en-US" b="1"/>
              <a:t>     </a:t>
            </a:r>
            <a:r>
              <a:rPr lang="en-US" altLang="en-US"/>
              <a:t>Preparing Your Business to Reopen After    			 Coronavirus Outbreak</a:t>
            </a:r>
            <a:endParaRPr lang="en-US" altLang="en-US" b="1"/>
          </a:p>
        </p:txBody>
      </p:sp>
      <p:sp>
        <p:nvSpPr>
          <p:cNvPr id="5123" name="Rectangle 3"/>
          <p:cNvSpPr>
            <a:spLocks noGrp="1" noChangeArrowheads="1"/>
          </p:cNvSpPr>
          <p:nvPr>
            <p:ph type="subTitle" idx="1"/>
          </p:nvPr>
        </p:nvSpPr>
        <p:spPr>
          <a:xfrm>
            <a:off x="4132263" y="4495800"/>
            <a:ext cx="4830762" cy="947738"/>
          </a:xfrm>
        </p:spPr>
        <p:txBody>
          <a:bodyPr/>
          <a:lstStyle/>
          <a:p>
            <a:pPr eaLnBrk="1" hangingPunct="1"/>
            <a:r>
              <a:rPr lang="en-US" altLang="en-US" sz="1600">
                <a:solidFill>
                  <a:schemeClr val="accent1"/>
                </a:solidFill>
              </a:rPr>
              <a:t>Ed Kowalski HR Director</a:t>
            </a:r>
          </a:p>
          <a:p>
            <a:pPr eaLnBrk="1" hangingPunct="1"/>
            <a:endParaRPr lang="en-US" altLang="en-US" sz="1600">
              <a:solidFill>
                <a:schemeClr val="accent1"/>
              </a:solidFill>
            </a:endParaRPr>
          </a:p>
          <a:p>
            <a:pPr eaLnBrk="1" hangingPunct="1"/>
            <a:endParaRPr lang="en-US" altLang="en-US" sz="1600">
              <a:solidFill>
                <a:schemeClr val="accent1"/>
              </a:solidFill>
            </a:endParaRPr>
          </a:p>
        </p:txBody>
      </p:sp>
      <p:pic>
        <p:nvPicPr>
          <p:cNvPr id="5124" name="Picture 2" descr="A screenshot of a cell phone&#10;&#10;Description automatically genera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25" y="5432425"/>
            <a:ext cx="2930525"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2" descr="A drawing of a face&#10;&#10;Description automatically generat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5638" y="5546725"/>
            <a:ext cx="289401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7293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a:xfrm>
            <a:off x="215900" y="319088"/>
            <a:ext cx="8470900" cy="409575"/>
          </a:xfrm>
        </p:spPr>
        <p:txBody>
          <a:bodyPr/>
          <a:lstStyle/>
          <a:p>
            <a:r>
              <a:rPr lang="en-US" altLang="en-US"/>
              <a:t>COVID 19 in the Workplace</a:t>
            </a:r>
          </a:p>
        </p:txBody>
      </p:sp>
      <p:sp>
        <p:nvSpPr>
          <p:cNvPr id="27651" name="Rectangle 1"/>
          <p:cNvSpPr>
            <a:spLocks noChangeArrowheads="1"/>
          </p:cNvSpPr>
          <p:nvPr/>
        </p:nvSpPr>
        <p:spPr bwMode="auto">
          <a:xfrm>
            <a:off x="754063" y="896938"/>
            <a:ext cx="77692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endParaRPr lang="en-US" altLang="en-US" sz="1600" b="1">
              <a:solidFill>
                <a:srgbClr val="434446"/>
              </a:solidFill>
              <a:latin typeface="&amp;quot" charset="0"/>
            </a:endParaRPr>
          </a:p>
          <a:p>
            <a:r>
              <a:rPr lang="en-US" altLang="en-US" sz="1600" b="1">
                <a:solidFill>
                  <a:srgbClr val="434446"/>
                </a:solidFill>
                <a:latin typeface="&amp;quot" charset="0"/>
              </a:rPr>
              <a:t>New CDC Recommendations</a:t>
            </a:r>
          </a:p>
          <a:p>
            <a:endParaRPr lang="en-US" altLang="en-US" sz="1600">
              <a:solidFill>
                <a:srgbClr val="434446"/>
              </a:solidFill>
              <a:latin typeface="&amp;quot" charset="0"/>
            </a:endParaRPr>
          </a:p>
          <a:p>
            <a:r>
              <a:rPr lang="en-US" altLang="en-US" sz="1600">
                <a:solidFill>
                  <a:srgbClr val="434446"/>
                </a:solidFill>
                <a:latin typeface="&amp;quot" charset="0"/>
              </a:rPr>
              <a:t>The CDC has learned that asymptomatic and pre-symptomatic individuals can be highly contagious and spread the disease when “interacting in close proximity—for example, speaking, coughing, or sneezing—even if those people are not exhibiting symptoms.”[1]  Face coverings may capture droplets and minimize some exposures to the virus.[2]  Accordingly, the CDC “advises the use of simple cloth face coverings to slow the spread of the virus and help people who may have the virus and do not know it from transmitting it to others.”[3]  Further, the CDC “recommends wearing cloth face coverings in public settings where other social distancing measures are difficult to maintain (e.g., grocery stores and pharmacies) especially in areas of significant community-based transmission.”  These “cloth coverings” are not surgical masks or filtering face-piece respirators which are “critical supplies” that the CDC recommends be limited to use by healthcare workers.  </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a:xfrm>
            <a:off x="215900" y="319088"/>
            <a:ext cx="8470900" cy="409575"/>
          </a:xfrm>
        </p:spPr>
        <p:txBody>
          <a:bodyPr/>
          <a:lstStyle/>
          <a:p>
            <a:r>
              <a:rPr lang="en-US" altLang="en-US"/>
              <a:t>COVID 19 in the Workplace</a:t>
            </a:r>
          </a:p>
        </p:txBody>
      </p:sp>
      <p:sp>
        <p:nvSpPr>
          <p:cNvPr id="29699" name="Rectangle 1"/>
          <p:cNvSpPr>
            <a:spLocks noChangeArrowheads="1"/>
          </p:cNvSpPr>
          <p:nvPr/>
        </p:nvSpPr>
        <p:spPr bwMode="auto">
          <a:xfrm>
            <a:off x="754063" y="896938"/>
            <a:ext cx="7794625"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endParaRPr lang="en-US" altLang="en-US" sz="1600" b="1">
              <a:solidFill>
                <a:srgbClr val="434446"/>
              </a:solidFill>
              <a:latin typeface="&amp;quot" charset="0"/>
            </a:endParaRPr>
          </a:p>
          <a:p>
            <a:r>
              <a:rPr lang="en-US" altLang="en-US" sz="1600" b="1">
                <a:solidFill>
                  <a:srgbClr val="434446"/>
                </a:solidFill>
                <a:latin typeface="&amp;quot" charset="0"/>
              </a:rPr>
              <a:t>Employer Safety Challenges from Face masks</a:t>
            </a:r>
          </a:p>
          <a:p>
            <a:endParaRPr lang="en-US" altLang="en-US" sz="1600">
              <a:solidFill>
                <a:srgbClr val="434446"/>
              </a:solidFill>
              <a:latin typeface="&amp;quot" charset="0"/>
            </a:endParaRPr>
          </a:p>
          <a:p>
            <a:r>
              <a:rPr lang="en-US" altLang="en-US" sz="1600">
                <a:solidFill>
                  <a:srgbClr val="434446"/>
                </a:solidFill>
                <a:latin typeface="&amp;quot" charset="0"/>
              </a:rPr>
              <a:t>Under the Occupational Safety and Health Act, employers have a general duty to provide a workplace free from recognized hazards likely to cause serious physical harm or death.  As we have consistently recommended, employers can help ensure compliance with their legal duties regarding COVID-19 by carefully tracking the CDC recommendations, communicating hazards and agency recommendations to employees, and training employees on safety measures such as including PPE.</a:t>
            </a:r>
          </a:p>
          <a:p>
            <a:endParaRPr lang="en-US" altLang="en-US" sz="1600">
              <a:solidFill>
                <a:srgbClr val="434446"/>
              </a:solidFill>
              <a:latin typeface="&amp;quot" charset="0"/>
            </a:endParaRPr>
          </a:p>
          <a:p>
            <a:r>
              <a:rPr lang="en-US" altLang="en-US" sz="1600" b="1">
                <a:solidFill>
                  <a:srgbClr val="434446"/>
                </a:solidFill>
                <a:latin typeface="&amp;quot" charset="0"/>
              </a:rPr>
              <a:t>ADA Liabilities</a:t>
            </a:r>
            <a:endParaRPr lang="en-US" altLang="en-US" sz="1600">
              <a:solidFill>
                <a:srgbClr val="434446"/>
              </a:solidFill>
              <a:latin typeface="&amp;quot" charset="0"/>
            </a:endParaRPr>
          </a:p>
          <a:p>
            <a:r>
              <a:rPr lang="en-US" altLang="en-US" sz="1600">
                <a:solidFill>
                  <a:srgbClr val="434446"/>
                </a:solidFill>
                <a:latin typeface="&amp;quot" charset="0"/>
              </a:rPr>
              <a:t>Employees with compromised immune systems and respiratory conditions may be at heightened risk from community transmission of COVID-19.  In workplaces that have not permitted voluntary use of face masks, these employees may request to use face masks as a reasonable accommodation.  Employers will be required to engage in a robust interactive process and come to a determination as to whether a face mask is a reasonable accommodation or cannot be allowed, for example, if the face mask presents a direct threat due to the health of that employee or an entanglement hazard.</a:t>
            </a:r>
          </a:p>
          <a:p>
            <a:endParaRPr lang="en-US" altLang="en-US" sz="1600">
              <a:solidFill>
                <a:srgbClr val="434446"/>
              </a:solidFill>
              <a:latin typeface="&amp;quot" charset="0"/>
            </a:endParaRP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a:xfrm>
            <a:off x="215900" y="319088"/>
            <a:ext cx="8470900" cy="409575"/>
          </a:xfrm>
        </p:spPr>
        <p:txBody>
          <a:bodyPr/>
          <a:lstStyle/>
          <a:p>
            <a:r>
              <a:rPr lang="en-US" altLang="en-US"/>
              <a:t>COVID 19 in the Workplace</a:t>
            </a:r>
          </a:p>
        </p:txBody>
      </p:sp>
      <p:sp>
        <p:nvSpPr>
          <p:cNvPr id="31747" name="Rectangle 1"/>
          <p:cNvSpPr>
            <a:spLocks noChangeArrowheads="1"/>
          </p:cNvSpPr>
          <p:nvPr/>
        </p:nvSpPr>
        <p:spPr bwMode="auto">
          <a:xfrm>
            <a:off x="754063" y="896938"/>
            <a:ext cx="769778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endParaRPr lang="en-US" altLang="en-US" sz="1600" b="1">
              <a:solidFill>
                <a:srgbClr val="434446"/>
              </a:solidFill>
              <a:latin typeface="&amp;quot" charset="0"/>
            </a:endParaRPr>
          </a:p>
          <a:p>
            <a:r>
              <a:rPr lang="en-US" altLang="en-US" sz="1400" b="1">
                <a:solidFill>
                  <a:srgbClr val="434446"/>
                </a:solidFill>
                <a:latin typeface="&amp;quot" charset="0"/>
              </a:rPr>
              <a:t>Whistleblower / Retaliation Liabilities</a:t>
            </a:r>
            <a:endParaRPr lang="en-US" altLang="en-US" sz="1400">
              <a:solidFill>
                <a:srgbClr val="434446"/>
              </a:solidFill>
              <a:latin typeface="&amp;quot" charset="0"/>
            </a:endParaRPr>
          </a:p>
          <a:p>
            <a:r>
              <a:rPr lang="en-US" altLang="en-US" sz="1400">
                <a:solidFill>
                  <a:srgbClr val="434446"/>
                </a:solidFill>
                <a:latin typeface="&amp;quot" charset="0"/>
              </a:rPr>
              <a:t>Employees may bring claims for retaliation under Section 11(c) of the Occupational Safety and Health Act if they are not allowed to wear a face mask or are sent home for refusal to wear a company-provided face mask.  To state a prima facie case for OSHA retaliation, an employee must establish (1) a protected activity, such as making internal safety complaints, complaining to OSHA, or refusing to perform unsafe tasks, (2) an adverse employment action, and (3) causal connection between the two. The Act gives employees the right to file a whistleblower claim with OSHA within 30 days of the adverse employment action.  The agency will then conduct an investigation of the claim; there is no private cause of action under the Act.  As to protected activity, employees may complain if they are not permitted to wear face masks or may refuse to perform functions where they work in close contact with others without face masks.  Employees generally do not have the right to walk off the job or refuse to attend work entirely on account of a safety concern once the employer demonstrates that it has a program to protect the employee against the hazard.  The employee may only refuse to perform specific tasks for which the employee has an objectively reasonable safety concern that the employer has not yet addressed. Accordingly, employers implementing face mask policies must be aware of these potential retaliation issues.</a:t>
            </a:r>
          </a:p>
          <a:p>
            <a:endParaRPr lang="en-US" altLang="en-US" sz="1600">
              <a:solidFill>
                <a:srgbClr val="434446"/>
              </a:solidFill>
              <a:latin typeface="&amp;quot" charset="0"/>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a:xfrm>
            <a:off x="215900" y="319088"/>
            <a:ext cx="8470900" cy="409575"/>
          </a:xfrm>
        </p:spPr>
        <p:txBody>
          <a:bodyPr/>
          <a:lstStyle/>
          <a:p>
            <a:r>
              <a:rPr lang="en-US" altLang="en-US"/>
              <a:t>What if an Employee Does Not Wear Their PPE?</a:t>
            </a:r>
          </a:p>
        </p:txBody>
      </p:sp>
      <p:graphicFrame>
        <p:nvGraphicFramePr>
          <p:cNvPr id="2" name="Table 1"/>
          <p:cNvGraphicFramePr>
            <a:graphicFrameLocks noGrp="1"/>
          </p:cNvGraphicFramePr>
          <p:nvPr/>
        </p:nvGraphicFramePr>
        <p:xfrm>
          <a:off x="331788" y="1098550"/>
          <a:ext cx="8239125" cy="4660900"/>
        </p:xfrm>
        <a:graphic>
          <a:graphicData uri="http://schemas.openxmlformats.org/drawingml/2006/table">
            <a:tbl>
              <a:tblPr firstRow="1" bandRow="1">
                <a:tableStyleId>{5C22544A-7EE6-4342-B048-85BDC9FD1C3A}</a:tableStyleId>
              </a:tblPr>
              <a:tblGrid>
                <a:gridCol w="3201932">
                  <a:extLst>
                    <a:ext uri="{9D8B030D-6E8A-4147-A177-3AD203B41FA5}">
                      <a16:colId xmlns:a16="http://schemas.microsoft.com/office/drawing/2014/main" val="20000"/>
                    </a:ext>
                  </a:extLst>
                </a:gridCol>
                <a:gridCol w="5037193">
                  <a:extLst>
                    <a:ext uri="{9D8B030D-6E8A-4147-A177-3AD203B41FA5}">
                      <a16:colId xmlns:a16="http://schemas.microsoft.com/office/drawing/2014/main" val="20001"/>
                    </a:ext>
                  </a:extLst>
                </a:gridCol>
              </a:tblGrid>
              <a:tr h="1760222">
                <a:tc>
                  <a:txBody>
                    <a:bodyPr/>
                    <a:lstStyle/>
                    <a:p>
                      <a:r>
                        <a:rPr lang="en-US" sz="2000" b="0" dirty="0">
                          <a:solidFill>
                            <a:schemeClr val="tx1"/>
                          </a:solidFill>
                        </a:rPr>
                        <a:t>If an hourly non-exempt employee comes to work without PPE</a:t>
                      </a:r>
                    </a:p>
                  </a:txBody>
                  <a:tcPr marL="91415" marR="91415" marT="45699" marB="45699"/>
                </a:tc>
                <a:tc>
                  <a:txBody>
                    <a:bodyPr/>
                    <a:lstStyle/>
                    <a:p>
                      <a:pPr marL="285750" indent="-285750">
                        <a:buFont typeface="Arial" panose="020B0604020202020204" pitchFamily="34" charset="0"/>
                        <a:buChar char="•"/>
                      </a:pPr>
                      <a:r>
                        <a:rPr lang="en-US" sz="1800" b="0" dirty="0">
                          <a:solidFill>
                            <a:schemeClr val="tx1"/>
                          </a:solidFill>
                        </a:rPr>
                        <a:t>May send home for the remainder of the day without pay</a:t>
                      </a:r>
                    </a:p>
                    <a:p>
                      <a:pPr marL="285750" indent="-285750">
                        <a:buFont typeface="Arial" panose="020B0604020202020204" pitchFamily="34" charset="0"/>
                        <a:buChar char="•"/>
                      </a:pPr>
                      <a:r>
                        <a:rPr lang="en-US" sz="1800" b="0" dirty="0">
                          <a:solidFill>
                            <a:schemeClr val="tx1"/>
                          </a:solidFill>
                        </a:rPr>
                        <a:t>May provide him/her with PPE</a:t>
                      </a:r>
                    </a:p>
                    <a:p>
                      <a:pPr marL="285750" indent="-285750">
                        <a:buFont typeface="Arial" panose="020B0604020202020204" pitchFamily="34" charset="0"/>
                        <a:buChar char="•"/>
                      </a:pPr>
                      <a:r>
                        <a:rPr lang="en-US" sz="1800" b="0" dirty="0">
                          <a:solidFill>
                            <a:schemeClr val="tx1"/>
                          </a:solidFill>
                        </a:rPr>
                        <a:t>May send them home unpaid to retrieve PPE</a:t>
                      </a:r>
                    </a:p>
                  </a:txBody>
                  <a:tcPr marL="91415" marR="91415" marT="45699" marB="45699"/>
                </a:tc>
                <a:extLst>
                  <a:ext uri="{0D108BD9-81ED-4DB2-BD59-A6C34878D82A}">
                    <a16:rowId xmlns:a16="http://schemas.microsoft.com/office/drawing/2014/main" val="10000"/>
                  </a:ext>
                </a:extLst>
              </a:tr>
              <a:tr h="1322328">
                <a:tc>
                  <a:txBody>
                    <a:bodyPr/>
                    <a:lstStyle/>
                    <a:p>
                      <a:r>
                        <a:rPr lang="en-US" sz="2000" dirty="0"/>
                        <a:t>If a salaried exempt employee comes to work without PPE</a:t>
                      </a:r>
                    </a:p>
                  </a:txBody>
                  <a:tcPr marL="91415" marR="91415" marT="45699" marB="45699"/>
                </a:tc>
                <a:tc>
                  <a:txBody>
                    <a:bodyPr/>
                    <a:lstStyle/>
                    <a:p>
                      <a:pPr marL="285750" indent="-285750">
                        <a:buFont typeface="Arial" panose="020B0604020202020204" pitchFamily="34" charset="0"/>
                        <a:buChar char="•"/>
                      </a:pPr>
                      <a:r>
                        <a:rPr lang="en-US" sz="1800" dirty="0"/>
                        <a:t>May send them home for the day or to retrieve PPE, but cannot dock pay on hourly or daily basis</a:t>
                      </a:r>
                    </a:p>
                  </a:txBody>
                  <a:tcPr marL="91415" marR="91415" marT="45699" marB="45699"/>
                </a:tc>
                <a:extLst>
                  <a:ext uri="{0D108BD9-81ED-4DB2-BD59-A6C34878D82A}">
                    <a16:rowId xmlns:a16="http://schemas.microsoft.com/office/drawing/2014/main" val="10001"/>
                  </a:ext>
                </a:extLst>
              </a:tr>
              <a:tr h="1578350">
                <a:tc>
                  <a:txBody>
                    <a:bodyPr/>
                    <a:lstStyle/>
                    <a:p>
                      <a:r>
                        <a:rPr lang="en-US" sz="2000" dirty="0"/>
                        <a:t>If an Employee repeatedly comes to work without PPE</a:t>
                      </a:r>
                    </a:p>
                  </a:txBody>
                  <a:tcPr marL="91415" marR="91415" marT="45699" marB="45699"/>
                </a:tc>
                <a:tc>
                  <a:txBody>
                    <a:bodyPr/>
                    <a:lstStyle/>
                    <a:p>
                      <a:pPr marL="285750" indent="-285750">
                        <a:buFont typeface="Arial" panose="020B0604020202020204" pitchFamily="34" charset="0"/>
                        <a:buChar char="•"/>
                      </a:pPr>
                      <a:r>
                        <a:rPr lang="en-US" sz="1800" dirty="0"/>
                        <a:t>Document behavior and use internal disciplinary system</a:t>
                      </a:r>
                    </a:p>
                  </a:txBody>
                  <a:tcPr marL="91415" marR="91415" marT="45699" marB="45699"/>
                </a:tc>
                <a:extLst>
                  <a:ext uri="{0D108BD9-81ED-4DB2-BD59-A6C34878D82A}">
                    <a16:rowId xmlns:a16="http://schemas.microsoft.com/office/drawing/2014/main" val="10002"/>
                  </a:ext>
                </a:extLst>
              </a:tr>
            </a:tbl>
          </a:graphicData>
        </a:graphic>
      </p:graphicFrame>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noChangeArrowheads="1"/>
          </p:cNvSpPr>
          <p:nvPr>
            <p:ph type="title"/>
          </p:nvPr>
        </p:nvSpPr>
        <p:spPr/>
        <p:txBody>
          <a:bodyPr/>
          <a:lstStyle/>
          <a:p>
            <a:r>
              <a:rPr lang="en-US" altLang="en-US"/>
              <a:t>Can an Employer Screen an Employee’s Health?</a:t>
            </a:r>
          </a:p>
        </p:txBody>
      </p:sp>
      <p:sp>
        <p:nvSpPr>
          <p:cNvPr id="34819" name="Content Placeholder 2"/>
          <p:cNvSpPr>
            <a:spLocks noGrp="1" noChangeArrowheads="1"/>
          </p:cNvSpPr>
          <p:nvPr>
            <p:ph idx="1"/>
          </p:nvPr>
        </p:nvSpPr>
        <p:spPr>
          <a:xfrm>
            <a:off x="215900" y="1125538"/>
            <a:ext cx="8308975" cy="3983037"/>
          </a:xfrm>
        </p:spPr>
        <p:txBody>
          <a:bodyPr/>
          <a:lstStyle/>
          <a:p>
            <a:pPr algn="just"/>
            <a:r>
              <a:rPr lang="en-US" altLang="en-US" sz="2400"/>
              <a:t> </a:t>
            </a:r>
            <a:r>
              <a:rPr lang="en-US" altLang="en-US"/>
              <a:t>Employers can measure employees’ body temperature</a:t>
            </a:r>
          </a:p>
          <a:p>
            <a:pPr algn="just"/>
            <a:r>
              <a:rPr lang="en-US" altLang="en-US"/>
              <a:t> Notify employees in advance, and advise it is to monitor for COVID-19 symptoms and not to determine if the employee has any other illness, impairment, or disability</a:t>
            </a:r>
          </a:p>
          <a:p>
            <a:pPr algn="just"/>
            <a:r>
              <a:rPr lang="en-US" altLang="en-US"/>
              <a:t>Notify employees that the screening is not intended to be a clinical diagnosis</a:t>
            </a:r>
          </a:p>
          <a:p>
            <a:pPr algn="just"/>
            <a:r>
              <a:rPr lang="en-US" altLang="en-US"/>
              <a:t> Create a form to record information and protect information under ADA confidentiality requirements</a:t>
            </a:r>
          </a:p>
          <a:p>
            <a:pPr algn="just"/>
            <a:r>
              <a:rPr lang="en-US" altLang="en-US"/>
              <a:t>More screening options may become available and the government should issue additional guidance regarding such options</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noChangeArrowheads="1"/>
          </p:cNvSpPr>
          <p:nvPr>
            <p:ph type="title"/>
          </p:nvPr>
        </p:nvSpPr>
        <p:spPr/>
        <p:txBody>
          <a:bodyPr/>
          <a:lstStyle/>
          <a:p>
            <a:r>
              <a:rPr lang="en-US" altLang="en-US"/>
              <a:t>If an Employee Refuses to Consent to Testing</a:t>
            </a:r>
          </a:p>
        </p:txBody>
      </p:sp>
      <p:sp>
        <p:nvSpPr>
          <p:cNvPr id="35843" name="TextBox 2"/>
          <p:cNvSpPr txBox="1">
            <a:spLocks noChangeArrowheads="1"/>
          </p:cNvSpPr>
          <p:nvPr/>
        </p:nvSpPr>
        <p:spPr bwMode="auto">
          <a:xfrm>
            <a:off x="506413" y="1293813"/>
            <a:ext cx="78644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r>
              <a:rPr lang="en-US" altLang="en-US"/>
              <a:t>If the policy is that an employee cannot work onsite without submitting to health testing, the employer can bar the employee from work (without pay for non-exempt personnel and also for exempt personnel if the absence from work is for an entire work day)</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rrowheads="1"/>
          </p:cNvSpPr>
          <p:nvPr>
            <p:ph type="title"/>
          </p:nvPr>
        </p:nvSpPr>
        <p:spPr>
          <a:xfrm>
            <a:off x="215900" y="347663"/>
            <a:ext cx="8470900" cy="352425"/>
          </a:xfrm>
        </p:spPr>
        <p:txBody>
          <a:bodyPr/>
          <a:lstStyle/>
          <a:p>
            <a:r>
              <a:rPr lang="en-US" altLang="en-US" sz="2400"/>
              <a:t>How Can We Protect Employees Conducting Screenings?</a:t>
            </a:r>
          </a:p>
        </p:txBody>
      </p:sp>
      <p:sp>
        <p:nvSpPr>
          <p:cNvPr id="36867" name="Content Placeholder 2"/>
          <p:cNvSpPr>
            <a:spLocks noGrp="1" noChangeArrowheads="1"/>
          </p:cNvSpPr>
          <p:nvPr>
            <p:ph idx="1"/>
          </p:nvPr>
        </p:nvSpPr>
        <p:spPr>
          <a:xfrm>
            <a:off x="215900" y="992188"/>
            <a:ext cx="8470900" cy="2754312"/>
          </a:xfrm>
        </p:spPr>
        <p:txBody>
          <a:bodyPr/>
          <a:lstStyle/>
          <a:p>
            <a:endParaRPr lang="en-US" altLang="en-US"/>
          </a:p>
          <a:p>
            <a:r>
              <a:rPr lang="en-US" altLang="en-US"/>
              <a:t>Use physical barriers and/ or PPE, which may include face shields</a:t>
            </a:r>
          </a:p>
          <a:p>
            <a:r>
              <a:rPr lang="en-US" altLang="en-US"/>
              <a:t> Train employees in how to conduct screenings</a:t>
            </a:r>
          </a:p>
          <a:p>
            <a:r>
              <a:rPr lang="en-US" altLang="en-US"/>
              <a:t>Additional information can be found at OSHA’s website</a:t>
            </a:r>
          </a:p>
          <a:p>
            <a:r>
              <a:rPr lang="en-US" altLang="en-US"/>
              <a:t>If using a third-party vendor, confirm that vendors have a protocol in place to minimize exposure risk</a:t>
            </a:r>
          </a:p>
        </p:txBody>
      </p:sp>
      <p:pic>
        <p:nvPicPr>
          <p:cNvPr id="3686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7288" y="3960813"/>
            <a:ext cx="343852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p:txBody>
          <a:bodyPr/>
          <a:lstStyle/>
          <a:p>
            <a:r>
              <a:rPr lang="en-US" altLang="en-US"/>
              <a:t>An Employee has a Temperature or Other Symptoms</a:t>
            </a:r>
          </a:p>
        </p:txBody>
      </p:sp>
      <p:sp>
        <p:nvSpPr>
          <p:cNvPr id="37891" name="Content Placeholder 2"/>
          <p:cNvSpPr>
            <a:spLocks noGrp="1" noChangeArrowheads="1"/>
          </p:cNvSpPr>
          <p:nvPr>
            <p:ph idx="1"/>
          </p:nvPr>
        </p:nvSpPr>
        <p:spPr>
          <a:xfrm>
            <a:off x="338138" y="1114425"/>
            <a:ext cx="8348662" cy="2892425"/>
          </a:xfrm>
        </p:spPr>
        <p:txBody>
          <a:bodyPr/>
          <a:lstStyle/>
          <a:p>
            <a:r>
              <a:rPr lang="en-US" altLang="en-US"/>
              <a:t> If an employee has a temperature, confirm with a second test in a confidential manner</a:t>
            </a:r>
          </a:p>
          <a:p>
            <a:r>
              <a:rPr lang="en-US" altLang="en-US"/>
              <a:t>Consider any explanation the employee might have</a:t>
            </a:r>
          </a:p>
          <a:p>
            <a:r>
              <a:rPr lang="en-US" altLang="en-US"/>
              <a:t>Send the employee home if the temperature is greater than 100.4</a:t>
            </a:r>
          </a:p>
          <a:p>
            <a:r>
              <a:rPr lang="en-US" altLang="en-US"/>
              <a:t>Consider how to treat the absence under sick-leave/PTO policy and entitlements to other leave, such as leave provided by the CARES ACT. </a:t>
            </a:r>
          </a:p>
        </p:txBody>
      </p:sp>
      <p:pic>
        <p:nvPicPr>
          <p:cNvPr id="378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7550" y="3757613"/>
            <a:ext cx="2159000" cy="271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noChangeArrowheads="1"/>
          </p:cNvSpPr>
          <p:nvPr>
            <p:ph type="title"/>
          </p:nvPr>
        </p:nvSpPr>
        <p:spPr>
          <a:xfrm>
            <a:off x="215900" y="347663"/>
            <a:ext cx="8470900" cy="352425"/>
          </a:xfrm>
        </p:spPr>
        <p:txBody>
          <a:bodyPr/>
          <a:lstStyle/>
          <a:p>
            <a:r>
              <a:rPr lang="en-US" altLang="en-US" sz="2400"/>
              <a:t>What if the Employee Needs COVID Leave after We Re-Open?</a:t>
            </a:r>
          </a:p>
        </p:txBody>
      </p:sp>
      <p:sp>
        <p:nvSpPr>
          <p:cNvPr id="38915" name="Content Placeholder 2"/>
          <p:cNvSpPr>
            <a:spLocks noGrp="1" noChangeArrowheads="1"/>
          </p:cNvSpPr>
          <p:nvPr>
            <p:ph idx="1"/>
          </p:nvPr>
        </p:nvSpPr>
        <p:spPr>
          <a:xfrm>
            <a:off x="215900" y="931863"/>
            <a:ext cx="8470900" cy="2292350"/>
          </a:xfrm>
        </p:spPr>
        <p:txBody>
          <a:bodyPr/>
          <a:lstStyle/>
          <a:p>
            <a:r>
              <a:rPr lang="en-US" altLang="en-US"/>
              <a:t>If the employee becomes ill after re-opening, they still may be eligible for Federal Emergency Paid Sick Leave or other state or local leave or paid leave entitlements.  </a:t>
            </a:r>
          </a:p>
          <a:p>
            <a:r>
              <a:rPr lang="en-US" altLang="en-US"/>
              <a:t>If the employee needs to care for someone who is ill or has to take care of a dependent whose school is closed, they may be eligible for Federal Emergency Paid Sick Leave and Emergency FMLA </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a:xfrm>
            <a:off x="215900" y="347663"/>
            <a:ext cx="8470900" cy="352425"/>
          </a:xfrm>
        </p:spPr>
        <p:txBody>
          <a:bodyPr/>
          <a:lstStyle/>
          <a:p>
            <a:r>
              <a:rPr lang="en-US" altLang="en-US" sz="2400"/>
              <a:t>Can We Screen Visitors to the Workplace?</a:t>
            </a:r>
          </a:p>
        </p:txBody>
      </p:sp>
      <p:sp>
        <p:nvSpPr>
          <p:cNvPr id="39939" name="Content Placeholder 2"/>
          <p:cNvSpPr>
            <a:spLocks noGrp="1" noChangeArrowheads="1"/>
          </p:cNvSpPr>
          <p:nvPr>
            <p:ph idx="1"/>
          </p:nvPr>
        </p:nvSpPr>
        <p:spPr>
          <a:xfrm>
            <a:off x="338138" y="1085850"/>
            <a:ext cx="8470900" cy="1862138"/>
          </a:xfrm>
        </p:spPr>
        <p:txBody>
          <a:bodyPr/>
          <a:lstStyle/>
          <a:p>
            <a:r>
              <a:rPr lang="en-US" altLang="en-US"/>
              <a:t>Consider not allowing or limiting visitors to the worksite</a:t>
            </a:r>
          </a:p>
          <a:p>
            <a:r>
              <a:rPr lang="en-US" altLang="en-US"/>
              <a:t>It is acceptable to screen visitors before entering a facility</a:t>
            </a:r>
          </a:p>
          <a:p>
            <a:r>
              <a:rPr lang="en-US" altLang="en-US"/>
              <a:t>Communicate by email or other means to regular visitors, suppliers, and delivery companies explaining the COVID-19 management policy</a:t>
            </a:r>
          </a:p>
        </p:txBody>
      </p:sp>
      <p:pic>
        <p:nvPicPr>
          <p:cNvPr id="3994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900" y="3265488"/>
            <a:ext cx="292735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a:xfrm>
            <a:off x="215900" y="114300"/>
            <a:ext cx="8470900" cy="819150"/>
          </a:xfrm>
        </p:spPr>
        <p:txBody>
          <a:bodyPr/>
          <a:lstStyle/>
          <a:p>
            <a:r>
              <a:rPr lang="en-US" altLang="en-US"/>
              <a:t>Today’s Presentation Will Cover</a:t>
            </a:r>
            <a:br>
              <a:rPr lang="en-US" altLang="en-US"/>
            </a:br>
            <a:endParaRPr lang="en-US" altLang="en-US"/>
          </a:p>
        </p:txBody>
      </p:sp>
      <p:sp>
        <p:nvSpPr>
          <p:cNvPr id="717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tx1"/>
              </a:buClr>
              <a:buSzPct val="90000"/>
              <a:buChar char="•"/>
              <a:defRPr sz="2000">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buChar char="–"/>
              <a:defRPr>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buChar char="•"/>
              <a:defRPr>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buChar char="»"/>
              <a:defRPr>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buChar char="»"/>
              <a:defRPr>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9pPr>
          </a:lstStyle>
          <a:p>
            <a:pPr>
              <a:spcBef>
                <a:spcPct val="35000"/>
              </a:spcBef>
              <a:buSzTx/>
              <a:buFontTx/>
              <a:buNone/>
            </a:pPr>
            <a:fld id="{82121EA9-CF96-074C-892C-11BB273A18D5}" type="slidenum">
              <a:rPr lang="en-US" altLang="en-US" sz="1000"/>
              <a:pPr>
                <a:spcBef>
                  <a:spcPct val="35000"/>
                </a:spcBef>
                <a:buSzTx/>
                <a:buFontTx/>
                <a:buNone/>
              </a:pPr>
              <a:t>3</a:t>
            </a:fld>
            <a:endParaRPr lang="en-US" altLang="en-US" sz="1000"/>
          </a:p>
        </p:txBody>
      </p:sp>
      <p:sp>
        <p:nvSpPr>
          <p:cNvPr id="7172" name="Rectangle 5"/>
          <p:cNvSpPr>
            <a:spLocks noChangeArrowheads="1"/>
          </p:cNvSpPr>
          <p:nvPr/>
        </p:nvSpPr>
        <p:spPr bwMode="auto">
          <a:xfrm>
            <a:off x="558800" y="1306513"/>
            <a:ext cx="727868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5000"/>
              </a:lnSpc>
              <a:spcBef>
                <a:spcPct val="50000"/>
              </a:spcBef>
              <a:buClr>
                <a:schemeClr val="tx1"/>
              </a:buClr>
              <a:buSzPct val="90000"/>
              <a:buChar char="•"/>
              <a:defRPr sz="2000">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buChar char="–"/>
              <a:defRPr>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buChar char="•"/>
              <a:defRPr>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buChar char="»"/>
              <a:defRPr>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buChar char="»"/>
              <a:defRPr>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buChar char="»"/>
              <a:defRPr>
                <a:solidFill>
                  <a:schemeClr val="tx1"/>
                </a:solidFill>
                <a:latin typeface="Verdana" charset="0"/>
                <a:ea typeface="ＭＳ Ｐゴシック" charset="-128"/>
                <a:cs typeface="Arial" charset="0"/>
              </a:defRPr>
            </a:lvl9pPr>
          </a:lstStyle>
          <a:p>
            <a:pPr>
              <a:spcBef>
                <a:spcPct val="0"/>
              </a:spcBef>
            </a:pPr>
            <a:r>
              <a:rPr lang="en-US" altLang="en-US" sz="1400">
                <a:latin typeface="Calibri" charset="0"/>
              </a:rPr>
              <a:t>Re-Opening the Business: What to Consider</a:t>
            </a:r>
          </a:p>
          <a:p>
            <a:pPr>
              <a:spcBef>
                <a:spcPct val="0"/>
              </a:spcBef>
            </a:pPr>
            <a:r>
              <a:rPr lang="en-US" altLang="en-US" sz="1400">
                <a:latin typeface="Calibri" charset="0"/>
              </a:rPr>
              <a:t>Business Owners’ Liability Risks</a:t>
            </a:r>
          </a:p>
          <a:p>
            <a:pPr>
              <a:spcBef>
                <a:spcPct val="0"/>
              </a:spcBef>
            </a:pPr>
            <a:r>
              <a:rPr lang="en-US" altLang="en-US" sz="1400">
                <a:latin typeface="Calibri" charset="0"/>
              </a:rPr>
              <a:t>HR COVID Related Liabilities</a:t>
            </a:r>
          </a:p>
          <a:p>
            <a:pPr>
              <a:spcBef>
                <a:spcPct val="0"/>
              </a:spcBef>
            </a:pPr>
            <a:r>
              <a:rPr lang="en-US" altLang="en-US" sz="1400">
                <a:latin typeface="Calibri" charset="0"/>
              </a:rPr>
              <a:t>Questions</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noChangeArrowheads="1"/>
          </p:cNvSpPr>
          <p:nvPr>
            <p:ph type="title"/>
          </p:nvPr>
        </p:nvSpPr>
        <p:spPr>
          <a:xfrm>
            <a:off x="215900" y="319088"/>
            <a:ext cx="8470900" cy="409575"/>
          </a:xfrm>
        </p:spPr>
        <p:txBody>
          <a:bodyPr/>
          <a:lstStyle/>
          <a:p>
            <a:r>
              <a:rPr lang="en-US" altLang="en-US"/>
              <a:t>Can Employees Continue to Work Remotely?</a:t>
            </a:r>
          </a:p>
        </p:txBody>
      </p:sp>
      <p:sp>
        <p:nvSpPr>
          <p:cNvPr id="40963" name="TextBox 4"/>
          <p:cNvSpPr txBox="1">
            <a:spLocks noChangeArrowheads="1"/>
          </p:cNvSpPr>
          <p:nvPr/>
        </p:nvSpPr>
        <p:spPr bwMode="auto">
          <a:xfrm>
            <a:off x="420688" y="1141413"/>
            <a:ext cx="780732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buFont typeface="Arial" charset="0"/>
              <a:buChar char="•"/>
            </a:pPr>
            <a:r>
              <a:rPr lang="en-US" altLang="en-US"/>
              <a:t>Yes</a:t>
            </a:r>
          </a:p>
          <a:p>
            <a:pPr>
              <a:buFont typeface="Arial" charset="0"/>
              <a:buChar char="•"/>
            </a:pPr>
            <a:r>
              <a:rPr lang="en-US" altLang="en-US"/>
              <a:t>OSHA recommends flexible worksites to increase physical distance among employees</a:t>
            </a:r>
          </a:p>
          <a:p>
            <a:pPr>
              <a:buFont typeface="Arial" charset="0"/>
              <a:buChar char="•"/>
            </a:pPr>
            <a:r>
              <a:rPr lang="en-US" altLang="en-US"/>
              <a:t>Many employees may request to continue working remotely</a:t>
            </a:r>
          </a:p>
          <a:p>
            <a:pPr>
              <a:buFont typeface="Arial" charset="0"/>
              <a:buChar char="•"/>
            </a:pPr>
            <a:r>
              <a:rPr lang="en-US" altLang="en-US"/>
              <a:t>Consider in advance how to handle such requests, taking into account the Americans with Disabilities Act’s (ADA) reasonable accommodation requirements for individuals with disabilities</a:t>
            </a:r>
          </a:p>
        </p:txBody>
      </p:sp>
      <p:pic>
        <p:nvPicPr>
          <p:cNvPr id="40964" name="Picture 5" descr="10 Easy Ways to Keep Remote Workers Happy and Engag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5" y="4003675"/>
            <a:ext cx="5057775" cy="253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noChangeArrowheads="1"/>
          </p:cNvSpPr>
          <p:nvPr>
            <p:ph type="title"/>
          </p:nvPr>
        </p:nvSpPr>
        <p:spPr/>
        <p:txBody>
          <a:bodyPr/>
          <a:lstStyle/>
          <a:p>
            <a:r>
              <a:rPr lang="en-US" altLang="en-US"/>
              <a:t>Working from Home – What to Consider</a:t>
            </a:r>
          </a:p>
        </p:txBody>
      </p:sp>
      <p:sp>
        <p:nvSpPr>
          <p:cNvPr id="3" name="Content Placeholder 2"/>
          <p:cNvSpPr>
            <a:spLocks noGrp="1"/>
          </p:cNvSpPr>
          <p:nvPr>
            <p:ph idx="1"/>
          </p:nvPr>
        </p:nvSpPr>
        <p:spPr>
          <a:xfrm>
            <a:off x="215900" y="992188"/>
            <a:ext cx="8470900" cy="5759450"/>
          </a:xfrm>
        </p:spPr>
        <p:txBody>
          <a:bodyPr/>
          <a:lstStyle/>
          <a:p>
            <a:pPr marL="0" indent="0">
              <a:buFontTx/>
              <a:buNone/>
              <a:defRPr/>
            </a:pPr>
            <a:r>
              <a:rPr lang="en-US" sz="1600" b="1" dirty="0"/>
              <a:t>Making the Decision</a:t>
            </a:r>
          </a:p>
          <a:p>
            <a:pPr>
              <a:buFont typeface="Arial" panose="020B0604020202020204" pitchFamily="34" charset="0"/>
              <a:buChar char="•"/>
              <a:defRPr/>
            </a:pPr>
            <a:r>
              <a:rPr lang="en-US" sz="1600" dirty="0"/>
              <a:t>Review existing resources, applicable policies, and customer agreements to determine if remote work is feasible, prudent, and contractually permissible</a:t>
            </a:r>
          </a:p>
          <a:p>
            <a:pPr>
              <a:buFont typeface="Arial" panose="020B0604020202020204" pitchFamily="34" charset="0"/>
              <a:buChar char="•"/>
              <a:defRPr/>
            </a:pPr>
            <a:r>
              <a:rPr lang="en-US" sz="1600" dirty="0"/>
              <a:t>Have a plan for resources, communications, expense reimbursements, </a:t>
            </a:r>
            <a:r>
              <a:rPr lang="en-US" sz="1600" dirty="0" err="1"/>
              <a:t>etc</a:t>
            </a:r>
            <a:endParaRPr lang="en-US" sz="1600" dirty="0"/>
          </a:p>
          <a:p>
            <a:pPr>
              <a:buFont typeface="Arial" panose="020B0604020202020204" pitchFamily="34" charset="0"/>
              <a:buChar char="•"/>
              <a:defRPr/>
            </a:pPr>
            <a:r>
              <a:rPr lang="en-US" sz="1600" dirty="0"/>
              <a:t>Review insurance policies (benefits, WC, cyber) to ensure coverage</a:t>
            </a:r>
          </a:p>
          <a:p>
            <a:pPr>
              <a:buFont typeface="Arial" panose="020B0604020202020204" pitchFamily="34" charset="0"/>
              <a:buChar char="•"/>
              <a:defRPr/>
            </a:pPr>
            <a:r>
              <a:rPr lang="en-US" sz="1600" dirty="0"/>
              <a:t>Stay on top of development as plans may need to be changed</a:t>
            </a:r>
          </a:p>
          <a:p>
            <a:pPr marL="0" indent="0">
              <a:buFontTx/>
              <a:buNone/>
              <a:defRPr/>
            </a:pPr>
            <a:r>
              <a:rPr lang="en-US" sz="1600" b="1" dirty="0"/>
              <a:t>Confirm IT infrastructure can support remote work</a:t>
            </a:r>
          </a:p>
          <a:p>
            <a:pPr marL="0" indent="0">
              <a:buFontTx/>
              <a:buNone/>
              <a:defRPr/>
            </a:pPr>
            <a:r>
              <a:rPr lang="en-US" sz="1600" b="1" dirty="0"/>
              <a:t>Communicate clearly and consistently</a:t>
            </a:r>
          </a:p>
          <a:p>
            <a:pPr>
              <a:buFont typeface="Arial" panose="020B0604020202020204" pitchFamily="34" charset="0"/>
              <a:buChar char="•"/>
              <a:defRPr/>
            </a:pPr>
            <a:r>
              <a:rPr lang="en-US" sz="1600" dirty="0"/>
              <a:t>Ensure critical lines of communication btw management are open</a:t>
            </a:r>
          </a:p>
          <a:p>
            <a:pPr>
              <a:buFont typeface="Arial" panose="020B0604020202020204" pitchFamily="34" charset="0"/>
              <a:buChar char="•"/>
              <a:defRPr/>
            </a:pPr>
            <a:r>
              <a:rPr lang="en-US" sz="1600" dirty="0"/>
              <a:t>In the course of developing communications to employees, examine existing policies closely, such as confidentiality, written information security programs, business continuity, BYOD, </a:t>
            </a:r>
            <a:r>
              <a:rPr lang="en-US" sz="1600" dirty="0" err="1"/>
              <a:t>etc</a:t>
            </a:r>
            <a:endParaRPr lang="en-US" sz="1600" dirty="0"/>
          </a:p>
          <a:p>
            <a:pPr>
              <a:buFont typeface="Arial" panose="020B0604020202020204" pitchFamily="34" charset="0"/>
              <a:buChar char="•"/>
              <a:defRPr/>
            </a:pPr>
            <a:r>
              <a:rPr lang="en-US" sz="1600" dirty="0"/>
              <a:t>A localized approach may be warranted based on local conditions</a:t>
            </a:r>
          </a:p>
          <a:p>
            <a:pPr>
              <a:buFont typeface="Arial" panose="020B0604020202020204" pitchFamily="34" charset="0"/>
              <a:buChar char="•"/>
              <a:defRPr/>
            </a:pPr>
            <a:r>
              <a:rPr lang="en-US" sz="1600" dirty="0"/>
              <a:t>Provide employees system access instructions and where to go for help</a:t>
            </a:r>
          </a:p>
          <a:p>
            <a:pPr>
              <a:buFont typeface="Arial" panose="020B0604020202020204" pitchFamily="34" charset="0"/>
              <a:buChar char="•"/>
              <a:defRPr/>
            </a:pPr>
            <a:r>
              <a:rPr lang="en-US" sz="1600" dirty="0"/>
              <a:t>Be understanding and solution-oriented</a:t>
            </a:r>
          </a:p>
          <a:p>
            <a:pPr marL="0" indent="0">
              <a:buFontTx/>
              <a:buNone/>
              <a:defRPr/>
            </a:pPr>
            <a:r>
              <a:rPr lang="en-US" sz="1600" dirty="0"/>
              <a:t>Ensure data privacy and security</a:t>
            </a:r>
          </a:p>
          <a:p>
            <a:pPr>
              <a:buFont typeface="Arial" panose="020B0604020202020204" pitchFamily="34" charset="0"/>
              <a:buChar char="•"/>
              <a:defRPr/>
            </a:pPr>
            <a:endParaRPr lang="en-US" dirty="0"/>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noChangeArrowheads="1"/>
          </p:cNvSpPr>
          <p:nvPr>
            <p:ph type="title"/>
          </p:nvPr>
        </p:nvSpPr>
        <p:spPr/>
        <p:txBody>
          <a:bodyPr/>
          <a:lstStyle/>
          <a:p>
            <a:r>
              <a:rPr lang="en-US" altLang="en-US"/>
              <a:t>Work from Home Regulations &amp; Policies</a:t>
            </a:r>
          </a:p>
        </p:txBody>
      </p:sp>
      <p:sp>
        <p:nvSpPr>
          <p:cNvPr id="43011" name="Content Placeholder 2"/>
          <p:cNvSpPr>
            <a:spLocks noGrp="1" noChangeArrowheads="1"/>
          </p:cNvSpPr>
          <p:nvPr>
            <p:ph idx="1"/>
          </p:nvPr>
        </p:nvSpPr>
        <p:spPr>
          <a:xfrm>
            <a:off x="338138" y="1085850"/>
            <a:ext cx="8470900" cy="2155825"/>
          </a:xfrm>
        </p:spPr>
        <p:txBody>
          <a:bodyPr/>
          <a:lstStyle/>
          <a:p>
            <a:r>
              <a:rPr lang="en-US" altLang="en-US"/>
              <a:t>Make sure to comply with all applicable federal, state, and local wage laws</a:t>
            </a:r>
          </a:p>
          <a:p>
            <a:r>
              <a:rPr lang="en-US" altLang="en-US"/>
              <a:t>Pay hourly employees for “waiting time” or “on-call” time (is the employee “engaged to wait” or “waiting to be engaged”)</a:t>
            </a:r>
          </a:p>
          <a:p>
            <a:r>
              <a:rPr lang="en-US" altLang="en-US"/>
              <a:t>Salary exempt employees must be paid for full days in which they engage in work</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noChangeArrowheads="1"/>
          </p:cNvSpPr>
          <p:nvPr>
            <p:ph type="title"/>
          </p:nvPr>
        </p:nvSpPr>
        <p:spPr>
          <a:xfrm>
            <a:off x="215900" y="303213"/>
            <a:ext cx="8470900" cy="350837"/>
          </a:xfrm>
        </p:spPr>
        <p:txBody>
          <a:bodyPr/>
          <a:lstStyle/>
          <a:p>
            <a:r>
              <a:rPr lang="en-US" altLang="en-US" sz="2400"/>
              <a:t>Covid-19 Cyber Insurance: Do you have the right coverage?</a:t>
            </a:r>
          </a:p>
        </p:txBody>
      </p:sp>
      <p:sp>
        <p:nvSpPr>
          <p:cNvPr id="3" name="Content Placeholder 2"/>
          <p:cNvSpPr>
            <a:spLocks noGrp="1"/>
          </p:cNvSpPr>
          <p:nvPr>
            <p:ph idx="1"/>
          </p:nvPr>
        </p:nvSpPr>
        <p:spPr>
          <a:xfrm>
            <a:off x="215900" y="1793875"/>
            <a:ext cx="8470900" cy="3784600"/>
          </a:xfrm>
        </p:spPr>
        <p:txBody>
          <a:bodyPr/>
          <a:lstStyle/>
          <a:p>
            <a:pPr>
              <a:defRPr/>
            </a:pPr>
            <a:r>
              <a:rPr lang="en-US" dirty="0">
                <a:solidFill>
                  <a:srgbClr val="000000"/>
                </a:solidFill>
                <a:latin typeface="&amp;quot"/>
              </a:rPr>
              <a:t>Most organizations are now requiring that their employees work from home with the ongoing novel coronavirus disease (COVID-19) pandemic.</a:t>
            </a:r>
          </a:p>
          <a:p>
            <a:pPr>
              <a:defRPr/>
            </a:pPr>
            <a:r>
              <a:rPr lang="en-US" dirty="0">
                <a:solidFill>
                  <a:srgbClr val="000000"/>
                </a:solidFill>
                <a:latin typeface="&amp;quot"/>
              </a:rPr>
              <a:t>However, in the event of a breach or other incident, there may be limitations in your cyber liability insurance policy based upon the type of hardware being used.</a:t>
            </a:r>
          </a:p>
          <a:p>
            <a:pPr>
              <a:defRPr/>
            </a:pPr>
            <a:r>
              <a:rPr lang="en-US" dirty="0">
                <a:solidFill>
                  <a:srgbClr val="000000"/>
                </a:solidFill>
                <a:latin typeface="&amp;quot"/>
              </a:rPr>
              <a:t>As with all contracts, whether there is coverage or not will depend on the specific terms and conditions of the insurance policy itself.</a:t>
            </a:r>
          </a:p>
          <a:p>
            <a:pPr marL="0" indent="0">
              <a:buFontTx/>
              <a:buNone/>
              <a:defRPr/>
            </a:pPr>
            <a:endParaRPr lang="en-US">
              <a:solidFill>
                <a:srgbClr val="000000"/>
              </a:solidFill>
              <a:latin typeface="&amp;quot"/>
            </a:endParaRPr>
          </a:p>
          <a:p>
            <a:pPr marL="0" indent="0">
              <a:buFontTx/>
              <a:buNone/>
              <a:defRPr/>
            </a:pPr>
            <a:r>
              <a:rPr lang="en-US">
                <a:solidFill>
                  <a:srgbClr val="000000"/>
                </a:solidFill>
                <a:latin typeface="&amp;quot"/>
              </a:rPr>
              <a:t>What </a:t>
            </a:r>
            <a:r>
              <a:rPr lang="en-US" dirty="0">
                <a:solidFill>
                  <a:srgbClr val="000000"/>
                </a:solidFill>
                <a:latin typeface="&amp;quot"/>
              </a:rPr>
              <a:t>Cyber Insurance coverage do you have?</a:t>
            </a:r>
          </a:p>
          <a:p>
            <a:pPr>
              <a:buFont typeface="Arial" panose="020B0604020202020204" pitchFamily="34" charset="0"/>
              <a:buChar char="•"/>
              <a:defRPr/>
            </a:pPr>
            <a:endParaRPr lang="en-US" dirty="0"/>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noChangeArrowheads="1"/>
          </p:cNvSpPr>
          <p:nvPr>
            <p:ph type="title"/>
          </p:nvPr>
        </p:nvSpPr>
        <p:spPr>
          <a:xfrm>
            <a:off x="215900" y="331788"/>
            <a:ext cx="8470900" cy="293687"/>
          </a:xfrm>
        </p:spPr>
        <p:txBody>
          <a:bodyPr/>
          <a:lstStyle/>
          <a:p>
            <a:r>
              <a:rPr lang="en-US" altLang="en-US" sz="2000"/>
              <a:t>Potential Claims by Customers, Vendors and Other Third Parties</a:t>
            </a:r>
          </a:p>
        </p:txBody>
      </p:sp>
      <p:sp>
        <p:nvSpPr>
          <p:cNvPr id="45059" name="Content Placeholder 2"/>
          <p:cNvSpPr>
            <a:spLocks noGrp="1" noChangeArrowheads="1"/>
          </p:cNvSpPr>
          <p:nvPr>
            <p:ph idx="1"/>
          </p:nvPr>
        </p:nvSpPr>
        <p:spPr>
          <a:xfrm>
            <a:off x="215900" y="1252538"/>
            <a:ext cx="8470900" cy="4492625"/>
          </a:xfrm>
        </p:spPr>
        <p:txBody>
          <a:bodyPr/>
          <a:lstStyle/>
          <a:p>
            <a:r>
              <a:rPr lang="en-US" altLang="en-US">
                <a:solidFill>
                  <a:srgbClr val="000000"/>
                </a:solidFill>
                <a:latin typeface="&amp;quot" charset="0"/>
              </a:rPr>
              <a:t>Premise Liability Statutes – Create duty to make your property safe for customers, vendors and others who you allow to enter your business. In the context of COVID 19, premises liability claims can be asserted if business owners fail to properly protect their visitors from COVID 19 exposure, fail to warn about risks such as those created if an employee has been infected or fail to take steps to identify those who might have contracted COVID-19 who pose a risk to other visitors.</a:t>
            </a:r>
          </a:p>
          <a:p>
            <a:r>
              <a:rPr lang="en-US" altLang="en-US">
                <a:solidFill>
                  <a:srgbClr val="000000"/>
                </a:solidFill>
                <a:latin typeface="&amp;quot" charset="0"/>
              </a:rPr>
              <a:t>Negligence Based Claims – Can arise where a business owner puts a visitor at risk or fails to reasonable act when the risk of harm was reasonably foreseeable. </a:t>
            </a:r>
          </a:p>
          <a:p>
            <a:r>
              <a:rPr lang="en-US" altLang="en-US">
                <a:solidFill>
                  <a:srgbClr val="000000"/>
                </a:solidFill>
                <a:latin typeface="&amp;quot" charset="0"/>
              </a:rPr>
              <a:t>State Consumer Protections Acts and Misleading Advertising Claims – Claims could arise from statements made by businesses. If a business is advertising that it is taking precautions to protect customers, care must be taken to be factually accurate.</a:t>
            </a:r>
            <a:endParaRPr lang="en-US" altLang="en-US"/>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noChangeArrowheads="1"/>
          </p:cNvSpPr>
          <p:nvPr>
            <p:ph type="title"/>
          </p:nvPr>
        </p:nvSpPr>
        <p:spPr>
          <a:xfrm>
            <a:off x="215900" y="331788"/>
            <a:ext cx="8470900" cy="293687"/>
          </a:xfrm>
        </p:spPr>
        <p:txBody>
          <a:bodyPr/>
          <a:lstStyle/>
          <a:p>
            <a:r>
              <a:rPr lang="en-US" altLang="en-US" sz="2000"/>
              <a:t>Potential HR Related COVID Claims</a:t>
            </a:r>
          </a:p>
        </p:txBody>
      </p:sp>
      <p:sp>
        <p:nvSpPr>
          <p:cNvPr id="51203" name="Content Placeholder 2"/>
          <p:cNvSpPr>
            <a:spLocks noGrp="1" noChangeArrowheads="1"/>
          </p:cNvSpPr>
          <p:nvPr>
            <p:ph idx="1"/>
          </p:nvPr>
        </p:nvSpPr>
        <p:spPr>
          <a:xfrm>
            <a:off x="215900" y="1243013"/>
            <a:ext cx="8470900" cy="4868862"/>
          </a:xfrm>
        </p:spPr>
        <p:txBody>
          <a:bodyPr/>
          <a:lstStyle/>
          <a:p>
            <a:pPr>
              <a:defRPr/>
            </a:pPr>
            <a:r>
              <a:rPr lang="en-US" sz="1400" b="1" dirty="0"/>
              <a:t>OSHA</a:t>
            </a:r>
            <a:r>
              <a:rPr lang="en-US" sz="1400" dirty="0"/>
              <a:t>: Identify internal and external potential sources of exposure to workers. Develop policies and procedures for prompt identification and isolation of employees who self-report symptoms and illnesses.</a:t>
            </a:r>
          </a:p>
          <a:p>
            <a:pPr>
              <a:defRPr/>
            </a:pPr>
            <a:r>
              <a:rPr lang="en-US" sz="1400" b="1" dirty="0"/>
              <a:t>FLSA:</a:t>
            </a:r>
            <a:r>
              <a:rPr lang="en-US" sz="1400" dirty="0"/>
              <a:t> Clearly identify expectations of hourly employees who temporarily work from home. For example:</a:t>
            </a:r>
          </a:p>
          <a:p>
            <a:pPr marL="0" indent="0">
              <a:buFontTx/>
              <a:buNone/>
              <a:defRPr/>
            </a:pPr>
            <a:r>
              <a:rPr lang="en-US" sz="1400" dirty="0"/>
              <a:t>   Is there a cap on hours worked?</a:t>
            </a:r>
          </a:p>
          <a:p>
            <a:pPr marL="0" indent="0">
              <a:buFontTx/>
              <a:buNone/>
              <a:defRPr/>
            </a:pPr>
            <a:r>
              <a:rPr lang="en-US" sz="1400" dirty="0"/>
              <a:t>   How should they record their time?</a:t>
            </a:r>
          </a:p>
          <a:p>
            <a:pPr marL="0" indent="0">
              <a:buFontTx/>
              <a:buNone/>
              <a:defRPr/>
            </a:pPr>
            <a:r>
              <a:rPr lang="en-US" sz="1400" dirty="0"/>
              <a:t>   What are expectations of their productivity?</a:t>
            </a:r>
          </a:p>
          <a:p>
            <a:pPr marL="0" indent="0">
              <a:buFontTx/>
              <a:buNone/>
              <a:defRPr/>
            </a:pPr>
            <a:r>
              <a:rPr lang="en-US" sz="1400" dirty="0"/>
              <a:t>Also, remind employees that working from home is not a substitute for leave and how to  request paid    time off and/or FMLA consistent with your policies when they are unable to work from home due to illness or for personal reasons. Employers should determine whether to extend, modify or adjust paid time off policies to provide additional paid time benefits to employees on a temporary basis.</a:t>
            </a:r>
          </a:p>
          <a:p>
            <a:pPr marL="0" indent="0">
              <a:buFontTx/>
              <a:buNone/>
              <a:defRPr/>
            </a:pPr>
            <a:r>
              <a:rPr lang="en-US" sz="1400" b="1" dirty="0"/>
              <a:t>Title VII:</a:t>
            </a:r>
            <a:r>
              <a:rPr lang="en-US" sz="1400" dirty="0"/>
              <a:t> There is potential for racial and national origin profiling and comments among employees, particularly towards those individuals perceived or believed to be from countries where COVID-19 originated. It is important to remind employees not to engage in inappropriate discussions or rumors about coworkers and to restate your expectations for maintaining a respectful workplace.</a:t>
            </a:r>
          </a:p>
          <a:p>
            <a:pPr>
              <a:defRPr/>
            </a:pPr>
            <a:endParaRPr lang="en-US" altLang="en-US" dirty="0"/>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a:xfrm>
            <a:off x="215900" y="331788"/>
            <a:ext cx="8470900" cy="293687"/>
          </a:xfrm>
        </p:spPr>
        <p:txBody>
          <a:bodyPr/>
          <a:lstStyle/>
          <a:p>
            <a:r>
              <a:rPr lang="en-US" altLang="en-US" sz="2000"/>
              <a:t>Potential HR Related COVID Claims</a:t>
            </a:r>
          </a:p>
        </p:txBody>
      </p:sp>
      <p:sp>
        <p:nvSpPr>
          <p:cNvPr id="47107" name="Content Placeholder 2"/>
          <p:cNvSpPr>
            <a:spLocks noGrp="1" noChangeArrowheads="1"/>
          </p:cNvSpPr>
          <p:nvPr>
            <p:ph idx="1"/>
          </p:nvPr>
        </p:nvSpPr>
        <p:spPr>
          <a:xfrm>
            <a:off x="215900" y="1252538"/>
            <a:ext cx="8470900" cy="4340225"/>
          </a:xfrm>
        </p:spPr>
        <p:txBody>
          <a:bodyPr/>
          <a:lstStyle/>
          <a:p>
            <a:r>
              <a:rPr lang="en-US" altLang="en-US" sz="1400" b="1">
                <a:latin typeface="Arial" charset="0"/>
              </a:rPr>
              <a:t>ADA:</a:t>
            </a:r>
            <a:r>
              <a:rPr lang="en-US" altLang="en-US" sz="1400">
                <a:latin typeface="Arial" charset="0"/>
              </a:rPr>
              <a:t> Determine the essential functions of job positions, whether they are conducive to working from home. Remind key managers of the dangers of concluding an employee who exhibits common symptoms has COVID-19 from a “regarded as” disabled stand point.</a:t>
            </a:r>
          </a:p>
          <a:p>
            <a:r>
              <a:rPr lang="en-US" altLang="en-US" sz="1400" b="1">
                <a:latin typeface="Arial" charset="0"/>
              </a:rPr>
              <a:t> FMLA:</a:t>
            </a:r>
            <a:r>
              <a:rPr lang="en-US" altLang="en-US" sz="1400">
                <a:latin typeface="Arial" charset="0"/>
              </a:rPr>
              <a:t> Review possible scenarios that would require unexpected employee leaves and whether the leave is Family and Medical Leave Act (FMLA) and/or Wisconsin Family and Medical Leave Act (WFMLA) covered. For example, while staying home with a sick child or spouse may be FMLA/WFMLA covered, a school closing unrelated to an illness of a covered family member likely is not covered. Prepare FMLA/WFMLA certifications forms now and/or touch base with your FMLA/WFMLA provider to ensure they are ready for an influx in requests.</a:t>
            </a:r>
          </a:p>
          <a:p>
            <a:r>
              <a:rPr lang="en-US" altLang="en-US" sz="1400" b="1">
                <a:latin typeface="Arial" charset="0"/>
              </a:rPr>
              <a:t> Workers’ Compensation:</a:t>
            </a:r>
            <a:r>
              <a:rPr lang="en-US" altLang="en-US" sz="1400">
                <a:latin typeface="Arial" charset="0"/>
              </a:rPr>
              <a:t> Consult with your workers’ compensation insurance administrator to determine when COVID-19 is a work-related injury that needs to be reported. To be reportable to WC, the disease must be “occupational,” meaning it arose out of and was in the course of employment. The illness or disease must arise out of or be caused by conditions peculiar to the work and creates a risk of contracting the disease in a greater degree and in a different manner than in the public generally. Unless employees are exposed to the virus by the nature of their profession (health care workers, first responders, etc), COVID cases will most likely not be covered by WC</a:t>
            </a:r>
          </a:p>
          <a:p>
            <a:endParaRPr lang="en-US" altLang="en-US" sz="1400">
              <a:latin typeface="Arial" charset="0"/>
            </a:endParaRPr>
          </a:p>
          <a:p>
            <a:endParaRPr lang="en-US" altLang="en-US"/>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a:xfrm>
            <a:off x="215900" y="331788"/>
            <a:ext cx="8470900" cy="293687"/>
          </a:xfrm>
        </p:spPr>
        <p:txBody>
          <a:bodyPr/>
          <a:lstStyle/>
          <a:p>
            <a:r>
              <a:rPr lang="en-US" altLang="en-US" sz="2000"/>
              <a:t>Steps to Minimize Liability Risk</a:t>
            </a:r>
          </a:p>
        </p:txBody>
      </p:sp>
      <p:sp>
        <p:nvSpPr>
          <p:cNvPr id="48131" name="Content Placeholder 2"/>
          <p:cNvSpPr>
            <a:spLocks noGrp="1" noChangeArrowheads="1"/>
          </p:cNvSpPr>
          <p:nvPr>
            <p:ph idx="1"/>
          </p:nvPr>
        </p:nvSpPr>
        <p:spPr>
          <a:xfrm>
            <a:off x="215900" y="1252538"/>
            <a:ext cx="8470900" cy="2754312"/>
          </a:xfrm>
        </p:spPr>
        <p:txBody>
          <a:bodyPr/>
          <a:lstStyle/>
          <a:p>
            <a:r>
              <a:rPr lang="en-US" altLang="en-US">
                <a:solidFill>
                  <a:srgbClr val="000000"/>
                </a:solidFill>
                <a:latin typeface="&amp;quot" charset="0"/>
              </a:rPr>
              <a:t>Know the scope of your insurance coverage</a:t>
            </a:r>
          </a:p>
          <a:p>
            <a:r>
              <a:rPr lang="en-US" altLang="en-US">
                <a:solidFill>
                  <a:srgbClr val="000000"/>
                </a:solidFill>
                <a:latin typeface="&amp;quot" charset="0"/>
              </a:rPr>
              <a:t>Follow Federal, State, County and City guidance on conducting business during this time.</a:t>
            </a:r>
          </a:p>
          <a:p>
            <a:r>
              <a:rPr lang="en-US" altLang="en-US">
                <a:solidFill>
                  <a:srgbClr val="000000"/>
                </a:solidFill>
                <a:latin typeface="&amp;quot" charset="0"/>
              </a:rPr>
              <a:t>Training is important</a:t>
            </a:r>
          </a:p>
          <a:p>
            <a:r>
              <a:rPr lang="en-US" altLang="en-US">
                <a:solidFill>
                  <a:srgbClr val="000000"/>
                </a:solidFill>
                <a:latin typeface="&amp;quot" charset="0"/>
              </a:rPr>
              <a:t>Review indemnification obligations and understand if those obligations are insured. </a:t>
            </a:r>
          </a:p>
          <a:p>
            <a:endParaRPr lang="en-US" altLang="en-US"/>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noChangeArrowheads="1"/>
          </p:cNvSpPr>
          <p:nvPr>
            <p:ph idx="1"/>
          </p:nvPr>
        </p:nvSpPr>
        <p:spPr>
          <a:xfrm>
            <a:off x="2728913" y="2751138"/>
            <a:ext cx="3686175" cy="677862"/>
          </a:xfrm>
        </p:spPr>
        <p:txBody>
          <a:bodyPr/>
          <a:lstStyle/>
          <a:p>
            <a:pPr marL="0" indent="0">
              <a:buFontTx/>
              <a:buNone/>
            </a:pPr>
            <a:r>
              <a:rPr lang="en-US" altLang="en-US" sz="4000"/>
              <a:t>Questions?</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noChangeArrowheads="1"/>
          </p:cNvSpPr>
          <p:nvPr>
            <p:ph type="title"/>
          </p:nvPr>
        </p:nvSpPr>
        <p:spPr>
          <a:xfrm>
            <a:off x="215900" y="332437"/>
            <a:ext cx="2003318" cy="292388"/>
          </a:xfrm>
        </p:spPr>
        <p:txBody>
          <a:bodyPr/>
          <a:lstStyle/>
          <a:p>
            <a:r>
              <a:rPr lang="en-US" sz="2000" dirty="0"/>
              <a:t>Webinar: 5.0</a:t>
            </a:r>
            <a:endParaRPr lang="en-US" altLang="en-US" sz="2000" dirty="0"/>
          </a:p>
        </p:txBody>
      </p:sp>
      <p:sp>
        <p:nvSpPr>
          <p:cNvPr id="48131" name="Content Placeholder 2"/>
          <p:cNvSpPr>
            <a:spLocks noGrp="1" noChangeArrowheads="1"/>
          </p:cNvSpPr>
          <p:nvPr>
            <p:ph idx="1"/>
          </p:nvPr>
        </p:nvSpPr>
        <p:spPr>
          <a:xfrm>
            <a:off x="215900" y="1252538"/>
            <a:ext cx="8470900" cy="5278368"/>
          </a:xfrm>
        </p:spPr>
        <p:txBody>
          <a:bodyPr/>
          <a:lstStyle/>
          <a:p>
            <a:pPr marL="0" indent="0" algn="ctr">
              <a:buNone/>
            </a:pPr>
            <a:r>
              <a:rPr lang="en-US" b="1" dirty="0">
                <a:solidFill>
                  <a:srgbClr val="000000"/>
                </a:solidFill>
                <a:latin typeface="&amp;quot" charset="0"/>
                <a:ea typeface="&amp;quot" charset="0"/>
                <a:cs typeface="&amp;quot" charset="0"/>
              </a:rPr>
              <a:t>Thank You!</a:t>
            </a:r>
          </a:p>
          <a:p>
            <a:pPr marL="0" indent="0">
              <a:buNone/>
            </a:pPr>
            <a:endParaRPr lang="en-US" b="1" dirty="0">
              <a:solidFill>
                <a:srgbClr val="000000"/>
              </a:solidFill>
              <a:latin typeface="&amp;quot" charset="0"/>
              <a:ea typeface="&amp;quot" charset="0"/>
              <a:cs typeface="&amp;quot" charset="0"/>
            </a:endParaRPr>
          </a:p>
          <a:p>
            <a:pPr marL="0" indent="0">
              <a:buNone/>
            </a:pPr>
            <a:endParaRPr lang="en-US" b="1" dirty="0">
              <a:solidFill>
                <a:srgbClr val="000000"/>
              </a:solidFill>
              <a:latin typeface="&amp;quot" charset="0"/>
              <a:ea typeface="&amp;quot" charset="0"/>
              <a:cs typeface="&amp;quot" charset="0"/>
            </a:endParaRPr>
          </a:p>
          <a:p>
            <a:pPr marL="0" indent="0" algn="ctr">
              <a:buNone/>
            </a:pPr>
            <a:r>
              <a:rPr lang="en-US" dirty="0">
                <a:solidFill>
                  <a:srgbClr val="000000"/>
                </a:solidFill>
                <a:latin typeface="&amp;quot" charset="0"/>
                <a:ea typeface="&amp;quot" charset="0"/>
                <a:cs typeface="&amp;quot" charset="0"/>
              </a:rPr>
              <a:t>Next Week’s Topic:</a:t>
            </a:r>
          </a:p>
          <a:p>
            <a:pPr marL="0" indent="0" algn="ctr">
              <a:spcBef>
                <a:spcPts val="0"/>
              </a:spcBef>
              <a:buNone/>
            </a:pPr>
            <a:endParaRPr lang="en-US" b="1" dirty="0">
              <a:latin typeface="&amp;quot" charset="0"/>
              <a:ea typeface="&amp;quot" charset="0"/>
              <a:cs typeface="&amp;quot" charset="0"/>
            </a:endParaRPr>
          </a:p>
          <a:p>
            <a:pPr marL="0" indent="0" algn="ctr">
              <a:spcBef>
                <a:spcPts val="0"/>
              </a:spcBef>
              <a:buNone/>
            </a:pPr>
            <a:r>
              <a:rPr lang="en-US" b="1" dirty="0">
                <a:latin typeface="&amp;quot" charset="0"/>
                <a:ea typeface="&amp;quot" charset="0"/>
                <a:cs typeface="&amp;quot" charset="0"/>
              </a:rPr>
              <a:t>Latest Guidance on the Paycheck Protection Program </a:t>
            </a:r>
          </a:p>
          <a:p>
            <a:pPr marL="0" indent="0" algn="ctr">
              <a:spcBef>
                <a:spcPts val="0"/>
              </a:spcBef>
              <a:buNone/>
            </a:pPr>
            <a:r>
              <a:rPr lang="en-US" b="1" dirty="0">
                <a:latin typeface="&amp;quot" charset="0"/>
                <a:ea typeface="&amp;quot" charset="0"/>
                <a:cs typeface="&amp;quot" charset="0"/>
              </a:rPr>
              <a:t>with a Focus on Record Keeping to Ensure Loan Forgiveness</a:t>
            </a:r>
          </a:p>
          <a:p>
            <a:pPr marL="0" indent="0" algn="ctr">
              <a:buNone/>
            </a:pPr>
            <a:r>
              <a:rPr lang="cs-CZ" altLang="en-US" dirty="0">
                <a:solidFill>
                  <a:srgbClr val="000000"/>
                </a:solidFill>
                <a:latin typeface="&amp;quot" charset="0"/>
                <a:ea typeface="&amp;quot" charset="0"/>
                <a:cs typeface="&amp;quot" charset="0"/>
              </a:rPr>
              <a:t>May 14, 2020 </a:t>
            </a:r>
          </a:p>
          <a:p>
            <a:pPr marL="0" indent="0" algn="ctr">
              <a:buNone/>
            </a:pPr>
            <a:r>
              <a:rPr lang="cs-CZ" altLang="en-US" dirty="0">
                <a:solidFill>
                  <a:srgbClr val="000000"/>
                </a:solidFill>
                <a:latin typeface="&amp;quot" charset="0"/>
                <a:ea typeface="&amp;quot" charset="0"/>
                <a:cs typeface="&amp;quot" charset="0"/>
              </a:rPr>
              <a:t>10:00-11:30 AM</a:t>
            </a:r>
          </a:p>
          <a:p>
            <a:pPr marL="0" indent="0" algn="ctr">
              <a:buNone/>
            </a:pPr>
            <a:endParaRPr lang="cs-CZ" altLang="en-US" dirty="0">
              <a:solidFill>
                <a:srgbClr val="000000"/>
              </a:solidFill>
              <a:latin typeface="&amp;quot" charset="0"/>
              <a:ea typeface="&amp;quot" charset="0"/>
              <a:cs typeface="&amp;quot" charset="0"/>
            </a:endParaRPr>
          </a:p>
          <a:p>
            <a:pPr marL="0" indent="0" algn="ctr">
              <a:buNone/>
            </a:pPr>
            <a:r>
              <a:rPr lang="cs-CZ" altLang="en-US" dirty="0" err="1">
                <a:solidFill>
                  <a:srgbClr val="000000"/>
                </a:solidFill>
                <a:latin typeface="&amp;quot" charset="0"/>
                <a:ea typeface="&amp;quot" charset="0"/>
                <a:cs typeface="&amp;quot" charset="0"/>
              </a:rPr>
              <a:t>Questions</a:t>
            </a:r>
            <a:r>
              <a:rPr lang="cs-CZ" altLang="en-US" dirty="0">
                <a:solidFill>
                  <a:srgbClr val="000000"/>
                </a:solidFill>
                <a:latin typeface="&amp;quot" charset="0"/>
                <a:ea typeface="&amp;quot" charset="0"/>
                <a:cs typeface="&amp;quot" charset="0"/>
              </a:rPr>
              <a:t>: </a:t>
            </a:r>
          </a:p>
          <a:p>
            <a:pPr marL="0" indent="0" algn="ctr">
              <a:buNone/>
            </a:pPr>
            <a:r>
              <a:rPr lang="cs-CZ" altLang="en-US" dirty="0">
                <a:solidFill>
                  <a:srgbClr val="000000"/>
                </a:solidFill>
                <a:latin typeface="&amp;quot" charset="0"/>
                <a:ea typeface="&amp;quot" charset="0"/>
                <a:cs typeface="&amp;quot" charset="0"/>
              </a:rPr>
              <a:t>Visit </a:t>
            </a:r>
            <a:r>
              <a:rPr lang="cs-CZ" altLang="en-US" dirty="0">
                <a:solidFill>
                  <a:srgbClr val="000000"/>
                </a:solidFill>
                <a:latin typeface="&amp;quot" charset="0"/>
                <a:ea typeface="&amp;quot" charset="0"/>
                <a:cs typeface="&amp;quot" charset="0"/>
                <a:hlinkClick r:id="rId2"/>
              </a:rPr>
              <a:t>www.ocnyida.com</a:t>
            </a:r>
            <a:r>
              <a:rPr lang="cs-CZ" altLang="en-US" dirty="0">
                <a:solidFill>
                  <a:srgbClr val="000000"/>
                </a:solidFill>
                <a:latin typeface="&amp;quot" charset="0"/>
                <a:ea typeface="&amp;quot" charset="0"/>
                <a:cs typeface="&amp;quot" charset="0"/>
              </a:rPr>
              <a:t> </a:t>
            </a:r>
            <a:r>
              <a:rPr lang="cs-CZ" altLang="en-US" dirty="0" err="1">
                <a:solidFill>
                  <a:srgbClr val="000000"/>
                </a:solidFill>
                <a:latin typeface="&amp;quot" charset="0"/>
                <a:ea typeface="&amp;quot" charset="0"/>
                <a:cs typeface="&amp;quot" charset="0"/>
              </a:rPr>
              <a:t>or</a:t>
            </a:r>
            <a:r>
              <a:rPr lang="cs-CZ" altLang="en-US" dirty="0">
                <a:solidFill>
                  <a:srgbClr val="000000"/>
                </a:solidFill>
                <a:latin typeface="&amp;quot" charset="0"/>
                <a:ea typeface="&amp;quot" charset="0"/>
                <a:cs typeface="&amp;quot" charset="0"/>
              </a:rPr>
              <a:t> email </a:t>
            </a:r>
            <a:r>
              <a:rPr lang="cs-CZ" altLang="en-US" dirty="0">
                <a:solidFill>
                  <a:srgbClr val="000000"/>
                </a:solidFill>
                <a:latin typeface="&amp;quot" charset="0"/>
                <a:ea typeface="&amp;quot" charset="0"/>
                <a:cs typeface="&amp;quot" charset="0"/>
                <a:hlinkClick r:id="rId3"/>
              </a:rPr>
              <a:t>swilson@the-accelerator.com</a:t>
            </a:r>
            <a:r>
              <a:rPr lang="cs-CZ" altLang="en-US" dirty="0">
                <a:solidFill>
                  <a:srgbClr val="000000"/>
                </a:solidFill>
                <a:latin typeface="&amp;quot" charset="0"/>
                <a:ea typeface="&amp;quot" charset="0"/>
                <a:cs typeface="&amp;quot" charset="0"/>
              </a:rPr>
              <a:t>. </a:t>
            </a:r>
            <a:endParaRPr lang="en-US" altLang="en-US" dirty="0">
              <a:solidFill>
                <a:srgbClr val="000000"/>
              </a:solidFill>
              <a:latin typeface="&amp;quot" charset="0"/>
              <a:ea typeface="&amp;quot" charset="0"/>
              <a:cs typeface="&amp;quot" charset="0"/>
            </a:endParaRPr>
          </a:p>
          <a:p>
            <a:endParaRPr lang="en-US" altLang="en-US" dirty="0"/>
          </a:p>
        </p:txBody>
      </p:sp>
      <p:sp>
        <p:nvSpPr>
          <p:cNvPr id="4" name="Title 1"/>
          <p:cNvSpPr txBox="1">
            <a:spLocks noChangeArrowheads="1"/>
          </p:cNvSpPr>
          <p:nvPr/>
        </p:nvSpPr>
        <p:spPr bwMode="auto">
          <a:xfrm>
            <a:off x="6729716" y="332437"/>
            <a:ext cx="200331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0" rIns="0" bIns="0" numCol="1" anchor="ctr" anchorCtr="0" compatLnSpc="1">
            <a:prstTxWarp prst="textNoShape">
              <a:avLst/>
            </a:prstTxWarp>
            <a:spAutoFit/>
          </a:bodyPr>
          <a:lstStyle>
            <a:lvl1pPr algn="l" rtl="0" eaLnBrk="0" fontAlgn="base" hangingPunct="0">
              <a:lnSpc>
                <a:spcPct val="95000"/>
              </a:lnSpc>
              <a:spcBef>
                <a:spcPct val="0"/>
              </a:spcBef>
              <a:spcAft>
                <a:spcPct val="0"/>
              </a:spcAft>
              <a:defRPr sz="2800">
                <a:solidFill>
                  <a:srgbClr val="003F5F"/>
                </a:solidFill>
                <a:latin typeface="+mj-lt"/>
                <a:ea typeface="+mj-ea"/>
                <a:cs typeface="+mj-cs"/>
              </a:defRPr>
            </a:lvl1pPr>
            <a:lvl2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2pPr>
            <a:lvl3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3pPr>
            <a:lvl4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4pPr>
            <a:lvl5pPr algn="l" rtl="0" eaLnBrk="0" fontAlgn="base" hangingPunct="0">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5pPr>
            <a:lvl6pPr marL="4572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6pPr>
            <a:lvl7pPr marL="9144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7pPr>
            <a:lvl8pPr marL="13716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8pPr>
            <a:lvl9pPr marL="1828800" algn="l" rtl="0" fontAlgn="base">
              <a:lnSpc>
                <a:spcPct val="95000"/>
              </a:lnSpc>
              <a:spcBef>
                <a:spcPct val="0"/>
              </a:spcBef>
              <a:spcAft>
                <a:spcPct val="0"/>
              </a:spcAft>
              <a:defRPr sz="2800">
                <a:solidFill>
                  <a:srgbClr val="003F5F"/>
                </a:solidFill>
                <a:latin typeface="Trebuchet MS" pitchFamily="34" charset="0"/>
                <a:ea typeface="ＭＳ Ｐゴシック" pitchFamily="34" charset="-128"/>
                <a:cs typeface="Arial" pitchFamily="34" charset="0"/>
              </a:defRPr>
            </a:lvl9pPr>
          </a:lstStyle>
          <a:p>
            <a:pPr algn="r"/>
            <a:r>
              <a:rPr lang="en-US" sz="2000" dirty="0"/>
              <a:t>May 14, 2020</a:t>
            </a:r>
            <a:endParaRPr lang="en-US" altLang="en-US" sz="2000" kern="0" dirty="0"/>
          </a:p>
        </p:txBody>
      </p:sp>
    </p:spTree>
    <p:extLst>
      <p:ext uri="{BB962C8B-B14F-4D97-AF65-F5344CB8AC3E}">
        <p14:creationId xmlns:p14="http://schemas.microsoft.com/office/powerpoint/2010/main" val="204970410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noChangeArrowheads="1"/>
          </p:cNvSpPr>
          <p:nvPr>
            <p:ph idx="1"/>
          </p:nvPr>
        </p:nvSpPr>
        <p:spPr>
          <a:xfrm>
            <a:off x="246063" y="1112838"/>
            <a:ext cx="8651875" cy="4222750"/>
          </a:xfrm>
        </p:spPr>
        <p:txBody>
          <a:bodyPr/>
          <a:lstStyle/>
          <a:p>
            <a:pPr marL="0" indent="0">
              <a:buFontTx/>
              <a:buNone/>
            </a:pPr>
            <a:r>
              <a:rPr lang="en-US" altLang="en-US"/>
              <a:t>“Unchecked litigation for any injury linked to the coronavirus would significantly increase uncertainty—for small businesses, nonprofits, corporations, universities, transit systems, shopping malls and retirement villages. All of them are trying to protect their people, serve the public, and preserve their organizations. Dealing with urgent needs, scarce information, and often dwindling resources, they make the best decisions they can. And now these businesses all face the threat of litigation for not only present decisions but even actions before the threat of coronavirus was evident. This is wildly counterproductive—and it will be expensive”.</a:t>
            </a:r>
          </a:p>
          <a:p>
            <a:pPr marL="0" indent="0">
              <a:buFontTx/>
              <a:buNone/>
            </a:pPr>
            <a:r>
              <a:rPr lang="en-US" altLang="en-US" sz="1200" i="1"/>
              <a:t>What Won’t Cure Corona: Lawsuits Wall Street Journal </a:t>
            </a:r>
          </a:p>
          <a:p>
            <a:pPr marL="0" indent="0">
              <a:buFontTx/>
              <a:buNone/>
            </a:pPr>
            <a:r>
              <a:rPr lang="en-US" altLang="en-US" sz="900"/>
              <a:t>April 21, 2020 Evan Greenburg, CEO Chubb Insurance</a:t>
            </a:r>
          </a:p>
          <a:p>
            <a:pPr marL="0" indent="0">
              <a:buFontTx/>
              <a:buNone/>
            </a:pPr>
            <a:endParaRPr lang="en-US" alt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p:txBody>
          <a:bodyPr/>
          <a:lstStyle/>
          <a:p>
            <a:r>
              <a:rPr lang="en-US" altLang="en-US"/>
              <a:t>Updating Handbook Policies</a:t>
            </a:r>
          </a:p>
        </p:txBody>
      </p:sp>
      <p:sp>
        <p:nvSpPr>
          <p:cNvPr id="11267" name="Content Placeholder 2"/>
          <p:cNvSpPr>
            <a:spLocks noGrp="1" noChangeArrowheads="1"/>
          </p:cNvSpPr>
          <p:nvPr>
            <p:ph idx="1"/>
          </p:nvPr>
        </p:nvSpPr>
        <p:spPr>
          <a:xfrm>
            <a:off x="215900" y="987425"/>
            <a:ext cx="8116888" cy="4956175"/>
          </a:xfrm>
        </p:spPr>
        <p:txBody>
          <a:bodyPr/>
          <a:lstStyle/>
          <a:p>
            <a:r>
              <a:rPr lang="en-US" altLang="en-US"/>
              <a:t>Review policies to ensure compliance with newly enacted laws, such as state and local paid sick leave laws based on COVID-19 related absences</a:t>
            </a:r>
          </a:p>
          <a:p>
            <a:r>
              <a:rPr lang="en-US" altLang="en-US"/>
              <a:t>Review or revise remote and telework policies</a:t>
            </a:r>
          </a:p>
          <a:p>
            <a:r>
              <a:rPr lang="en-US" altLang="en-US"/>
              <a:t>Create policies for when an employee becomes symptomatic, tests positive, or is potentially exposed to COVID-19</a:t>
            </a:r>
          </a:p>
          <a:p>
            <a:r>
              <a:rPr lang="en-US" altLang="en-US"/>
              <a:t>Policy should inform employees of measures to ensure their safety</a:t>
            </a:r>
          </a:p>
          <a:p>
            <a:r>
              <a:rPr lang="en-US" altLang="en-US"/>
              <a:t>Write policies regarding containment measures: temperature monitoring, handwashing, face mask usage</a:t>
            </a:r>
          </a:p>
          <a:p>
            <a:r>
              <a:rPr lang="en-US" altLang="en-US"/>
              <a:t>If employers are implementing COVID-19 testing, detail policies regarding frequency, location, testing, HIPAA protections, etc</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a:xfrm>
            <a:off x="136525" y="92075"/>
            <a:ext cx="8470900" cy="915988"/>
          </a:xfrm>
        </p:spPr>
        <p:txBody>
          <a:bodyPr/>
          <a:lstStyle/>
          <a:p>
            <a:r>
              <a:rPr lang="en-US" altLang="en-US" b="1"/>
              <a:t>Why Documentation is SO Important</a:t>
            </a:r>
          </a:p>
        </p:txBody>
      </p:sp>
      <p:sp>
        <p:nvSpPr>
          <p:cNvPr id="29699" name="Content Placeholder 2"/>
          <p:cNvSpPr>
            <a:spLocks noGrp="1" noChangeArrowheads="1"/>
          </p:cNvSpPr>
          <p:nvPr>
            <p:ph idx="1"/>
          </p:nvPr>
        </p:nvSpPr>
        <p:spPr>
          <a:xfrm>
            <a:off x="741363" y="1109663"/>
            <a:ext cx="7616825" cy="4740275"/>
          </a:xfrm>
        </p:spPr>
        <p:txBody>
          <a:bodyPr/>
          <a:lstStyle/>
          <a:p>
            <a:pPr marL="142869" indent="-142869">
              <a:defRPr/>
            </a:pPr>
            <a:r>
              <a:rPr lang="en-US" altLang="en-US" sz="1500" dirty="0"/>
              <a:t>When paying employees </a:t>
            </a:r>
            <a:r>
              <a:rPr lang="en-US" altLang="en-US" sz="1500" dirty="0" err="1"/>
              <a:t>ePSL</a:t>
            </a:r>
            <a:r>
              <a:rPr lang="en-US" altLang="en-US" sz="1500" dirty="0"/>
              <a:t> or EFLMA time, make sure to “code” the pay in your time card system.</a:t>
            </a:r>
          </a:p>
          <a:p>
            <a:pPr marL="142869" indent="-142869">
              <a:defRPr/>
            </a:pPr>
            <a:endParaRPr lang="en-US" altLang="en-US" sz="1500" dirty="0"/>
          </a:p>
          <a:p>
            <a:pPr marL="142869" indent="-142869">
              <a:defRPr/>
            </a:pPr>
            <a:r>
              <a:rPr lang="en-US" altLang="en-US" sz="1500" dirty="0"/>
              <a:t>The FFCRA provides that employers may recapture benefits paid towards emergency paid sick leave or expanded FMLA protections through a refundable tax credit, applied against the employer’s Federal Insurance Contribution Act (or “FICA”) taxes. </a:t>
            </a:r>
          </a:p>
          <a:p>
            <a:pPr marL="0" indent="0">
              <a:buFontTx/>
              <a:buNone/>
              <a:defRPr/>
            </a:pPr>
            <a:endParaRPr lang="en-US" altLang="en-US" sz="1500" dirty="0"/>
          </a:p>
          <a:p>
            <a:pPr marL="142869" indent="-142869">
              <a:defRPr/>
            </a:pPr>
            <a:r>
              <a:rPr lang="en-US" altLang="en-US" sz="1500" dirty="0"/>
              <a:t>The extent of these credits aligns with the amounts to be paid eligible employees.  In other words, for those employees eligible to receive emergency paid sick leave benefits up to $511 per day, the employer may claim a credit up to $511 per employee per day, and for those employees eligible to receive emergency paid sick leave or expanded FMLA benefits up to $200 per day, the employer may claim a credit up to $200 per employee per day.  These credits can be claimed by employers each quarter.</a:t>
            </a:r>
          </a:p>
          <a:p>
            <a:pPr marL="142869" indent="-142869">
              <a:defRPr/>
            </a:pPr>
            <a:endParaRPr lang="en-US" altLang="en-US" sz="1500" dirty="0"/>
          </a:p>
        </p:txBody>
      </p:sp>
      <p:sp>
        <p:nvSpPr>
          <p:cNvPr id="12292" name="Rectangle 3"/>
          <p:cNvSpPr>
            <a:spLocks noChangeArrowheads="1"/>
          </p:cNvSpPr>
          <p:nvPr/>
        </p:nvSpPr>
        <p:spPr bwMode="auto">
          <a:xfrm>
            <a:off x="217488" y="6075363"/>
            <a:ext cx="8678862" cy="96837"/>
          </a:xfrm>
          <a:prstGeom prst="rect">
            <a:avLst/>
          </a:prstGeom>
          <a:solidFill>
            <a:srgbClr val="F9C62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lgn="ctr" eaLnBrk="1" hangingPunct="1">
              <a:lnSpc>
                <a:spcPct val="95000"/>
              </a:lnSpc>
              <a:spcBef>
                <a:spcPct val="35000"/>
              </a:spcBef>
              <a:buClr>
                <a:schemeClr val="tx1"/>
              </a:buClr>
            </a:pPr>
            <a:endParaRPr lang="en-US" altLang="en-US"/>
          </a:p>
        </p:txBody>
      </p:sp>
      <p:sp>
        <p:nvSpPr>
          <p:cNvPr id="12293" name="Rectangle 4"/>
          <p:cNvSpPr>
            <a:spLocks noChangeArrowheads="1"/>
          </p:cNvSpPr>
          <p:nvPr/>
        </p:nvSpPr>
        <p:spPr bwMode="auto">
          <a:xfrm>
            <a:off x="8472488" y="5775325"/>
            <a:ext cx="214312" cy="198438"/>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pPr algn="ctr" eaLnBrk="1" hangingPunct="1">
              <a:lnSpc>
                <a:spcPct val="95000"/>
              </a:lnSpc>
              <a:spcBef>
                <a:spcPct val="35000"/>
              </a:spcBef>
              <a:buClr>
                <a:schemeClr val="tx1"/>
              </a:buClr>
            </a:pPr>
            <a:endParaRPr lang="en-US" alt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p:txBody>
          <a:bodyPr/>
          <a:lstStyle/>
          <a:p>
            <a:r>
              <a:rPr lang="en-US" altLang="en-US"/>
              <a:t>When Can I Resume Operations?</a:t>
            </a:r>
          </a:p>
        </p:txBody>
      </p:sp>
      <p:sp>
        <p:nvSpPr>
          <p:cNvPr id="13315" name="Content Placeholder 2"/>
          <p:cNvSpPr>
            <a:spLocks noGrp="1" noChangeArrowheads="1"/>
          </p:cNvSpPr>
          <p:nvPr>
            <p:ph idx="1"/>
          </p:nvPr>
        </p:nvSpPr>
        <p:spPr>
          <a:xfrm>
            <a:off x="323850" y="1274763"/>
            <a:ext cx="8362950" cy="1570037"/>
          </a:xfrm>
        </p:spPr>
        <p:txBody>
          <a:bodyPr/>
          <a:lstStyle/>
          <a:p>
            <a:pPr marL="0" indent="0">
              <a:buFontTx/>
              <a:buNone/>
            </a:pPr>
            <a:r>
              <a:rPr lang="en-US" altLang="en-US" b="1"/>
              <a:t>New York State: </a:t>
            </a:r>
            <a:r>
              <a:rPr lang="en-US" altLang="en-US"/>
              <a:t>Currently, stay-at-home orders are set to expire on May 15</a:t>
            </a:r>
          </a:p>
          <a:p>
            <a:pPr marL="0" indent="0">
              <a:buFontTx/>
              <a:buNone/>
            </a:pPr>
            <a:r>
              <a:rPr lang="en-US" altLang="en-US" b="1"/>
              <a:t>Other States</a:t>
            </a:r>
            <a:r>
              <a:rPr lang="en-US" altLang="en-US"/>
              <a:t>: Comply with state  and local directives</a:t>
            </a:r>
          </a:p>
          <a:p>
            <a:pPr marL="0" indent="0">
              <a:buFontTx/>
              <a:buNone/>
            </a:pPr>
            <a:endParaRPr lang="en-US" altLang="en-US"/>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50" y="2695575"/>
            <a:ext cx="3789363"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215900" y="255588"/>
            <a:ext cx="8470900" cy="409575"/>
          </a:xfrm>
        </p:spPr>
        <p:txBody>
          <a:bodyPr/>
          <a:lstStyle/>
          <a:p>
            <a:r>
              <a:rPr lang="en-US" altLang="en-US" sz="900"/>
              <a:t>                    </a:t>
            </a:r>
            <a:r>
              <a:rPr lang="en-US" altLang="en-US"/>
              <a:t>CDC Guidance </a:t>
            </a:r>
            <a:r>
              <a:rPr lang="en-US" altLang="en-US" sz="800"/>
              <a:t>					</a:t>
            </a:r>
          </a:p>
        </p:txBody>
      </p:sp>
      <p:sp>
        <p:nvSpPr>
          <p:cNvPr id="14339" name="Slide Number Placeholder 2"/>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fld id="{DFE20511-A1DF-1E41-A213-C1D78CA31B55}" type="slidenum">
              <a:rPr lang="en-US" altLang="en-US" sz="1000"/>
              <a:pPr/>
              <a:t>8</a:t>
            </a:fld>
            <a:endParaRPr lang="en-US" altLang="en-US" sz="1000"/>
          </a:p>
        </p:txBody>
      </p:sp>
      <p:graphicFrame>
        <p:nvGraphicFramePr>
          <p:cNvPr id="14340" name="Object 3"/>
          <p:cNvGraphicFramePr>
            <a:graphicFrameLocks noChangeAspect="1"/>
          </p:cNvGraphicFramePr>
          <p:nvPr/>
        </p:nvGraphicFramePr>
        <p:xfrm>
          <a:off x="457200" y="976313"/>
          <a:ext cx="7886700" cy="5478462"/>
        </p:xfrm>
        <a:graphic>
          <a:graphicData uri="http://schemas.openxmlformats.org/presentationml/2006/ole">
            <mc:AlternateContent xmlns:mc="http://schemas.openxmlformats.org/markup-compatibility/2006">
              <mc:Choice xmlns:v="urn:schemas-microsoft-com:vml" Requires="v">
                <p:oleObj spid="_x0000_s14349" name="Acrobat Document" r:id="rId3" imgW="7543680" imgH="5828980" progId="AcroExch.Document.DC">
                  <p:embed/>
                </p:oleObj>
              </mc:Choice>
              <mc:Fallback>
                <p:oleObj name="Acrobat Document" r:id="rId3" imgW="7543680" imgH="5828980" progId="AcroExch.Document.DC">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976313"/>
                        <a:ext cx="7886700"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p:txBody>
          <a:bodyPr/>
          <a:lstStyle/>
          <a:p>
            <a:r>
              <a:rPr lang="en-US" altLang="en-US"/>
              <a:t>Should I Resume Operations Once the Order Ends?</a:t>
            </a:r>
          </a:p>
        </p:txBody>
      </p:sp>
      <p:sp>
        <p:nvSpPr>
          <p:cNvPr id="15363" name="TextBox 1"/>
          <p:cNvSpPr txBox="1">
            <a:spLocks noChangeArrowheads="1"/>
          </p:cNvSpPr>
          <p:nvPr/>
        </p:nvSpPr>
        <p:spPr bwMode="auto">
          <a:xfrm>
            <a:off x="450850" y="1125538"/>
            <a:ext cx="81168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charset="0"/>
                <a:ea typeface="ＭＳ Ｐゴシック" charset="-128"/>
              </a:defRPr>
            </a:lvl1pPr>
            <a:lvl2pPr marL="742950" indent="-285750">
              <a:defRPr sz="2000">
                <a:solidFill>
                  <a:schemeClr val="tx1"/>
                </a:solidFill>
                <a:latin typeface="Verdana" charset="0"/>
                <a:ea typeface="ＭＳ Ｐゴシック" charset="-128"/>
              </a:defRPr>
            </a:lvl2pPr>
            <a:lvl3pPr marL="1143000" indent="-228600">
              <a:defRPr sz="2000">
                <a:solidFill>
                  <a:schemeClr val="tx1"/>
                </a:solidFill>
                <a:latin typeface="Verdana" charset="0"/>
                <a:ea typeface="ＭＳ Ｐゴシック" charset="-128"/>
              </a:defRPr>
            </a:lvl3pPr>
            <a:lvl4pPr marL="1600200" indent="-228600">
              <a:defRPr sz="2000">
                <a:solidFill>
                  <a:schemeClr val="tx1"/>
                </a:solidFill>
                <a:latin typeface="Verdana" charset="0"/>
                <a:ea typeface="ＭＳ Ｐゴシック" charset="-128"/>
              </a:defRPr>
            </a:lvl4pPr>
            <a:lvl5pPr marL="2057400" indent="-228600">
              <a:defRPr sz="2000">
                <a:solidFill>
                  <a:schemeClr val="tx1"/>
                </a:solidFill>
                <a:latin typeface="Verdana" charset="0"/>
                <a:ea typeface="ＭＳ Ｐゴシック" charset="-128"/>
              </a:defRPr>
            </a:lvl5pPr>
            <a:lvl6pPr marL="2514600" indent="-228600" eaLnBrk="0" fontAlgn="base" hangingPunct="0">
              <a:spcBef>
                <a:spcPct val="0"/>
              </a:spcBef>
              <a:spcAft>
                <a:spcPct val="0"/>
              </a:spcAft>
              <a:defRPr sz="2000">
                <a:solidFill>
                  <a:schemeClr val="tx1"/>
                </a:solidFill>
                <a:latin typeface="Verdana" charset="0"/>
                <a:ea typeface="ＭＳ Ｐゴシック" charset="-128"/>
              </a:defRPr>
            </a:lvl6pPr>
            <a:lvl7pPr marL="2971800" indent="-228600" eaLnBrk="0" fontAlgn="base" hangingPunct="0">
              <a:spcBef>
                <a:spcPct val="0"/>
              </a:spcBef>
              <a:spcAft>
                <a:spcPct val="0"/>
              </a:spcAft>
              <a:defRPr sz="2000">
                <a:solidFill>
                  <a:schemeClr val="tx1"/>
                </a:solidFill>
                <a:latin typeface="Verdana" charset="0"/>
                <a:ea typeface="ＭＳ Ｐゴシック" charset="-128"/>
              </a:defRPr>
            </a:lvl7pPr>
            <a:lvl8pPr marL="3429000" indent="-228600" eaLnBrk="0" fontAlgn="base" hangingPunct="0">
              <a:spcBef>
                <a:spcPct val="0"/>
              </a:spcBef>
              <a:spcAft>
                <a:spcPct val="0"/>
              </a:spcAft>
              <a:defRPr sz="2000">
                <a:solidFill>
                  <a:schemeClr val="tx1"/>
                </a:solidFill>
                <a:latin typeface="Verdana" charset="0"/>
                <a:ea typeface="ＭＳ Ｐゴシック" charset="-128"/>
              </a:defRPr>
            </a:lvl8pPr>
            <a:lvl9pPr marL="3886200" indent="-228600" eaLnBrk="0" fontAlgn="base" hangingPunct="0">
              <a:spcBef>
                <a:spcPct val="0"/>
              </a:spcBef>
              <a:spcAft>
                <a:spcPct val="0"/>
              </a:spcAft>
              <a:defRPr sz="2000">
                <a:solidFill>
                  <a:schemeClr val="tx1"/>
                </a:solidFill>
                <a:latin typeface="Verdana" charset="0"/>
                <a:ea typeface="ＭＳ Ｐゴシック" charset="-128"/>
              </a:defRPr>
            </a:lvl9pPr>
          </a:lstStyle>
          <a:p>
            <a:r>
              <a:rPr lang="en-US" altLang="en-US"/>
              <a:t>The CDC recommends not reopening unless you can answer YES to ALL of the following questions</a:t>
            </a:r>
          </a:p>
        </p:txBody>
      </p:sp>
      <p:graphicFrame>
        <p:nvGraphicFramePr>
          <p:cNvPr id="3" name="Table 2"/>
          <p:cNvGraphicFramePr>
            <a:graphicFrameLocks noGrp="1"/>
          </p:cNvGraphicFramePr>
          <p:nvPr/>
        </p:nvGraphicFramePr>
        <p:xfrm>
          <a:off x="450850" y="1955800"/>
          <a:ext cx="7315200" cy="3776664"/>
        </p:xfrm>
        <a:graphic>
          <a:graphicData uri="http://schemas.openxmlformats.org/drawingml/2006/table">
            <a:tbl>
              <a:tblPr/>
              <a:tblGrid>
                <a:gridCol w="6858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1258888">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a:ln>
                            <a:noFill/>
                          </a:ln>
                          <a:solidFill>
                            <a:schemeClr val="tx1"/>
                          </a:solidFill>
                          <a:effectLst/>
                          <a:latin typeface="Verdana" charset="0"/>
                          <a:ea typeface="ＭＳ Ｐゴシック" charset="-128"/>
                          <a:sym typeface="Wingdings" charset="2"/>
                        </a:rPr>
                        <a:t></a:t>
                      </a:r>
                      <a:endParaRPr kumimoji="0" lang="en-US" altLang="en-US" sz="4800" b="1" i="0" u="none" strike="noStrike" cap="none" normalizeH="0" baseline="0">
                        <a:ln>
                          <a:noFill/>
                        </a:ln>
                        <a:solidFill>
                          <a:schemeClr val="tx1"/>
                        </a:solidFill>
                        <a:effectLst/>
                        <a:latin typeface="Verdana" charset="0"/>
                        <a:ea typeface="ＭＳ Ｐゴシック" charset="-128"/>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Verdana" charset="0"/>
                          <a:ea typeface="ＭＳ Ｐゴシック" charset="-128"/>
                        </a:rPr>
                        <a:t>Are you in a community no longer requiring significant mitigation (or restricting operations to designated essential critical workers)?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58888">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a:ln>
                            <a:noFill/>
                          </a:ln>
                          <a:solidFill>
                            <a:srgbClr val="000000"/>
                          </a:solidFill>
                          <a:effectLst/>
                          <a:latin typeface="Verdana" charset="0"/>
                          <a:ea typeface="ＭＳ Ｐゴシック" charset="-128"/>
                          <a:sym typeface="Wingdings" charset="2"/>
                        </a:rPr>
                        <a:t></a:t>
                      </a:r>
                      <a:endParaRPr kumimoji="0" lang="en-US" altLang="en-US" sz="4800" b="1" i="0" u="none" strike="noStrike" cap="none" normalizeH="0" baseline="0">
                        <a:ln>
                          <a:noFill/>
                        </a:ln>
                        <a:solidFill>
                          <a:srgbClr val="000000"/>
                        </a:solidFill>
                        <a:effectLst/>
                        <a:latin typeface="Verdana" charset="0"/>
                        <a:ea typeface="ＭＳ Ｐゴシック" charset="-128"/>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EB"/>
                    </a:solidFill>
                  </a:tcPr>
                </a:tc>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Verdana" charset="0"/>
                          <a:ea typeface="ＭＳ Ｐゴシック" charset="-128"/>
                        </a:rPr>
                        <a:t>Will you be able to limit non-essential employees to those from the local geographic area?</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DEEB"/>
                    </a:solidFill>
                  </a:tcPr>
                </a:tc>
                <a:extLst>
                  <a:ext uri="{0D108BD9-81ED-4DB2-BD59-A6C34878D82A}">
                    <a16:rowId xmlns:a16="http://schemas.microsoft.com/office/drawing/2014/main" val="10001"/>
                  </a:ext>
                </a:extLst>
              </a:tr>
              <a:tr h="1258888">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800" b="1" i="0" u="none" strike="noStrike" cap="none" normalizeH="0" baseline="0">
                          <a:ln>
                            <a:noFill/>
                          </a:ln>
                          <a:solidFill>
                            <a:srgbClr val="000000"/>
                          </a:solidFill>
                          <a:effectLst/>
                          <a:latin typeface="Verdana" charset="0"/>
                          <a:ea typeface="ＭＳ Ｐゴシック" charset="-128"/>
                          <a:sym typeface="Wingdings" charset="2"/>
                        </a:rPr>
                        <a:t></a:t>
                      </a:r>
                      <a:endParaRPr kumimoji="0" lang="en-US" altLang="en-US" sz="4800" b="1" i="0" u="none" strike="noStrike" cap="none" normalizeH="0" baseline="0">
                        <a:ln>
                          <a:noFill/>
                        </a:ln>
                        <a:solidFill>
                          <a:srgbClr val="000000"/>
                        </a:solidFill>
                        <a:effectLst/>
                        <a:latin typeface="Verdana" charset="0"/>
                        <a:ea typeface="ＭＳ Ｐゴシック" charset="-128"/>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FF5"/>
                    </a:solidFill>
                  </a:tcPr>
                </a:tc>
                <a:tc>
                  <a:txBody>
                    <a:bodyPr/>
                    <a:lstStyle>
                      <a:lvl1pPr>
                        <a:lnSpc>
                          <a:spcPct val="95000"/>
                        </a:lnSpc>
                        <a:spcBef>
                          <a:spcPct val="50000"/>
                        </a:spcBef>
                        <a:buClr>
                          <a:schemeClr val="tx1"/>
                        </a:buClr>
                        <a:buSzPct val="90000"/>
                        <a:defRPr>
                          <a:solidFill>
                            <a:schemeClr val="tx1"/>
                          </a:solidFill>
                          <a:latin typeface="Verdana" charset="0"/>
                          <a:ea typeface="ＭＳ Ｐゴシック" charset="-128"/>
                          <a:cs typeface="Arial" charset="0"/>
                        </a:defRPr>
                      </a:lvl1pPr>
                      <a:lvl2pPr marL="742950" indent="-285750">
                        <a:lnSpc>
                          <a:spcPct val="95000"/>
                        </a:lnSpc>
                        <a:spcBef>
                          <a:spcPct val="50000"/>
                        </a:spcBef>
                        <a:buClr>
                          <a:schemeClr val="tx1"/>
                        </a:buClr>
                        <a:buFont typeface="Verdana" charset="0"/>
                        <a:defRPr sz="1600">
                          <a:solidFill>
                            <a:schemeClr val="tx1"/>
                          </a:solidFill>
                          <a:latin typeface="Verdana" charset="0"/>
                          <a:ea typeface="ＭＳ Ｐゴシック" charset="-128"/>
                          <a:cs typeface="Arial" charset="0"/>
                        </a:defRPr>
                      </a:lvl2pPr>
                      <a:lvl3pPr marL="1143000" indent="-228600">
                        <a:lnSpc>
                          <a:spcPct val="95000"/>
                        </a:lnSpc>
                        <a:spcBef>
                          <a:spcPct val="50000"/>
                        </a:spcBef>
                        <a:buClr>
                          <a:schemeClr val="tx1"/>
                        </a:buClr>
                        <a:buSzPct val="70000"/>
                        <a:defRPr sz="1600">
                          <a:solidFill>
                            <a:schemeClr val="tx1"/>
                          </a:solidFill>
                          <a:latin typeface="Verdana" charset="0"/>
                          <a:ea typeface="ＭＳ Ｐゴシック" charset="-128"/>
                          <a:cs typeface="Arial" charset="0"/>
                        </a:defRPr>
                      </a:lvl3pPr>
                      <a:lvl4pPr marL="16002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4pPr>
                      <a:lvl5pPr marL="2057400" indent="-228600">
                        <a:lnSpc>
                          <a:spcPct val="95000"/>
                        </a:lnSpc>
                        <a:spcBef>
                          <a:spcPct val="50000"/>
                        </a:spcBef>
                        <a:buClr>
                          <a:schemeClr val="tx1"/>
                        </a:buClr>
                        <a:buSzPct val="85000"/>
                        <a:buFont typeface="Verdana" charset="0"/>
                        <a:defRPr sz="1600">
                          <a:solidFill>
                            <a:schemeClr val="tx1"/>
                          </a:solidFill>
                          <a:latin typeface="Verdana" charset="0"/>
                          <a:ea typeface="ＭＳ Ｐゴシック" charset="-128"/>
                          <a:cs typeface="Arial" charset="0"/>
                        </a:defRPr>
                      </a:lvl5pPr>
                      <a:lvl6pPr marL="25146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6pPr>
                      <a:lvl7pPr marL="29718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7pPr>
                      <a:lvl8pPr marL="34290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8pPr>
                      <a:lvl9pPr marL="3886200" indent="-228600" eaLnBrk="0" fontAlgn="base" hangingPunct="0">
                        <a:lnSpc>
                          <a:spcPct val="95000"/>
                        </a:lnSpc>
                        <a:spcBef>
                          <a:spcPct val="50000"/>
                        </a:spcBef>
                        <a:spcAft>
                          <a:spcPct val="0"/>
                        </a:spcAft>
                        <a:buClr>
                          <a:schemeClr val="tx1"/>
                        </a:buClr>
                        <a:buSzPct val="85000"/>
                        <a:buFont typeface="Verdana" charset="0"/>
                        <a:defRPr sz="1600">
                          <a:solidFill>
                            <a:schemeClr val="tx1"/>
                          </a:solidFill>
                          <a:latin typeface="Verdana" charset="0"/>
                          <a:ea typeface="ＭＳ Ｐゴシック" charset="-128"/>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Verdana" charset="0"/>
                          <a:ea typeface="ＭＳ Ｐゴシック" charset="-128"/>
                        </a:rPr>
                        <a:t>Do you have protective measures for employees at higher risk? (e.g., teleworking, tasks that minimize contact?)</a:t>
                      </a:r>
                      <a:r>
                        <a:rPr kumimoji="0" lang="en-US" altLang="en-US" sz="1800" b="0" i="0" u="none" strike="noStrike" cap="none" normalizeH="0" baseline="0">
                          <a:ln>
                            <a:noFill/>
                          </a:ln>
                          <a:solidFill>
                            <a:srgbClr val="000000"/>
                          </a:solidFill>
                          <a:effectLst/>
                          <a:latin typeface="Verdana" charset="0"/>
                          <a:ea typeface="ＭＳ Ｐゴシック" charset="-128"/>
                          <a:sym typeface="Wingdings" charset="2"/>
                        </a:rPr>
                        <a:t></a:t>
                      </a:r>
                      <a:endParaRPr kumimoji="0" lang="en-US" altLang="en-US" sz="1800" b="0" i="0" u="none" strike="noStrike" cap="none" normalizeH="0" baseline="0">
                        <a:ln>
                          <a:noFill/>
                        </a:ln>
                        <a:solidFill>
                          <a:srgbClr val="000000"/>
                        </a:solidFill>
                        <a:effectLst/>
                        <a:latin typeface="Verdana" charset="0"/>
                        <a:ea typeface="ＭＳ Ｐゴシック" charset="-128"/>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FF5"/>
                    </a:solidFill>
                  </a:tcPr>
                </a:tc>
                <a:extLst>
                  <a:ext uri="{0D108BD9-81ED-4DB2-BD59-A6C34878D82A}">
                    <a16:rowId xmlns:a16="http://schemas.microsoft.com/office/drawing/2014/main" val="10002"/>
                  </a:ext>
                </a:extLst>
              </a:tr>
            </a:tbl>
          </a:graphicData>
        </a:graphic>
      </p:graphicFrame>
    </p:spTree>
  </p:cSld>
  <p:clrMapOvr>
    <a:masterClrMapping/>
  </p:clrMapOvr>
  <p:transition>
    <p:wipe dir="r"/>
  </p:transition>
</p:sld>
</file>

<file path=ppt/theme/theme1.xml><?xml version="1.0" encoding="utf-8"?>
<a:theme xmlns:a="http://schemas.openxmlformats.org/drawingml/2006/main" name="3_EDS_Brand_Template_write over_040907">
  <a:themeElements>
    <a:clrScheme name="2_EDS_Brand_Template_write over_040907 1">
      <a:dk1>
        <a:srgbClr val="000000"/>
      </a:dk1>
      <a:lt1>
        <a:srgbClr val="FFFFFF"/>
      </a:lt1>
      <a:dk2>
        <a:srgbClr val="00344D"/>
      </a:dk2>
      <a:lt2>
        <a:srgbClr val="000000"/>
      </a:lt2>
      <a:accent1>
        <a:srgbClr val="6799C8"/>
      </a:accent1>
      <a:accent2>
        <a:srgbClr val="FDB913"/>
      </a:accent2>
      <a:accent3>
        <a:srgbClr val="FFFFFF"/>
      </a:accent3>
      <a:accent4>
        <a:srgbClr val="000000"/>
      </a:accent4>
      <a:accent5>
        <a:srgbClr val="B8CAE0"/>
      </a:accent5>
      <a:accent6>
        <a:srgbClr val="E5A710"/>
      </a:accent6>
      <a:hlink>
        <a:srgbClr val="7F4098"/>
      </a:hlink>
      <a:folHlink>
        <a:srgbClr val="EE3224"/>
      </a:folHlink>
    </a:clrScheme>
    <a:fontScheme name="2_EDS_Brand_Template_write over_040907">
      <a:majorFont>
        <a:latin typeface="Trebuchet MS"/>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35000"/>
          </a:spcBef>
          <a:spcAft>
            <a:spcPct val="0"/>
          </a:spcAft>
          <a:buClr>
            <a:schemeClr val="tx1"/>
          </a:buClr>
          <a:buSzTx/>
          <a:buFontTx/>
          <a:buNone/>
          <a:tabLst/>
          <a:defRPr kumimoji="0" lang="en-US" sz="2000" b="0" i="0" u="none" strike="noStrike" cap="none" normalizeH="0" baseline="0" smtClean="0">
            <a:ln>
              <a:noFill/>
            </a:ln>
            <a:solidFill>
              <a:schemeClr val="tx1"/>
            </a:solidFill>
            <a:effectLst/>
            <a:latin typeface="Verdana" pitchFamily="34" charset="0"/>
            <a:ea typeface="ＭＳ Ｐゴシック" pitchFamily="34" charset="-128"/>
            <a:cs typeface="Arial"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95000"/>
          </a:lnSpc>
          <a:spcBef>
            <a:spcPct val="35000"/>
          </a:spcBef>
          <a:spcAft>
            <a:spcPct val="0"/>
          </a:spcAft>
          <a:buClr>
            <a:schemeClr val="tx1"/>
          </a:buClr>
          <a:buSzTx/>
          <a:buFontTx/>
          <a:buNone/>
          <a:tabLst/>
          <a:defRPr kumimoji="0" lang="en-US" sz="2000" b="0" i="0" u="none" strike="noStrike" cap="none" normalizeH="0" baseline="0" smtClean="0">
            <a:ln>
              <a:noFill/>
            </a:ln>
            <a:solidFill>
              <a:schemeClr val="tx1"/>
            </a:solidFill>
            <a:effectLst/>
            <a:latin typeface="Verdana" pitchFamily="34" charset="0"/>
            <a:ea typeface="ＭＳ Ｐゴシック" pitchFamily="34" charset="-128"/>
            <a:cs typeface="Arial" pitchFamily="34" charset="0"/>
          </a:defRPr>
        </a:defPPr>
      </a:lstStyle>
    </a:lnDef>
  </a:objectDefaults>
  <a:extraClrSchemeLst>
    <a:extraClrScheme>
      <a:clrScheme name="2_EDS_Brand_Template_write over_040907 1">
        <a:dk1>
          <a:srgbClr val="000000"/>
        </a:dk1>
        <a:lt1>
          <a:srgbClr val="FFFFFF"/>
        </a:lt1>
        <a:dk2>
          <a:srgbClr val="00344D"/>
        </a:dk2>
        <a:lt2>
          <a:srgbClr val="000000"/>
        </a:lt2>
        <a:accent1>
          <a:srgbClr val="6799C8"/>
        </a:accent1>
        <a:accent2>
          <a:srgbClr val="FDB913"/>
        </a:accent2>
        <a:accent3>
          <a:srgbClr val="FFFFFF"/>
        </a:accent3>
        <a:accent4>
          <a:srgbClr val="000000"/>
        </a:accent4>
        <a:accent5>
          <a:srgbClr val="B8CAE0"/>
        </a:accent5>
        <a:accent6>
          <a:srgbClr val="E5A710"/>
        </a:accent6>
        <a:hlink>
          <a:srgbClr val="7F4098"/>
        </a:hlink>
        <a:folHlink>
          <a:srgbClr val="EE322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TotalTime>
  <Words>3719</Words>
  <Application>Microsoft Macintosh PowerPoint</Application>
  <PresentationFormat>On-screen Show (4:3)</PresentationFormat>
  <Paragraphs>235</Paragraphs>
  <Slides>39</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&amp;quot</vt:lpstr>
      <vt:lpstr>Merriweather</vt:lpstr>
      <vt:lpstr>Arial</vt:lpstr>
      <vt:lpstr>Calibri</vt:lpstr>
      <vt:lpstr>Trebuchet MS</vt:lpstr>
      <vt:lpstr>Verdana</vt:lpstr>
      <vt:lpstr>Wingdings</vt:lpstr>
      <vt:lpstr>3_EDS_Brand_Template_write over_040907</vt:lpstr>
      <vt:lpstr>Acrobat Document</vt:lpstr>
      <vt:lpstr>COVID Business Response Webinar Series Pt.4</vt:lpstr>
      <vt:lpstr>         Preparing Your Business to Reopen After        Coronavirus Outbreak</vt:lpstr>
      <vt:lpstr>Today’s Presentation Will Cover </vt:lpstr>
      <vt:lpstr>PowerPoint Presentation</vt:lpstr>
      <vt:lpstr>Updating Handbook Policies</vt:lpstr>
      <vt:lpstr>Why Documentation is SO Important</vt:lpstr>
      <vt:lpstr>When Can I Resume Operations?</vt:lpstr>
      <vt:lpstr>                    CDC Guidance      </vt:lpstr>
      <vt:lpstr>Should I Resume Operations Once the Order Ends?</vt:lpstr>
      <vt:lpstr>What Safeguards Should we Implement?</vt:lpstr>
      <vt:lpstr>What Monitoring Protocols Should We Have?</vt:lpstr>
      <vt:lpstr>Which Employees Should Return First?</vt:lpstr>
      <vt:lpstr>Reinstatement for Employers with Fewer than 25 Employees</vt:lpstr>
      <vt:lpstr>Hiring Considerations</vt:lpstr>
      <vt:lpstr>Form I-9 Update: Flexibility for In-Person Rules</vt:lpstr>
      <vt:lpstr>Form I-9 Update: Flexibility for In-Person Rules</vt:lpstr>
      <vt:lpstr>What Employee Guidelines Will be Required?</vt:lpstr>
      <vt:lpstr>How to Social Distance in the Workplace</vt:lpstr>
      <vt:lpstr>COVID 19 Tests in the Workplace</vt:lpstr>
      <vt:lpstr>COVID 19 in the Workplace</vt:lpstr>
      <vt:lpstr>COVID 19 in the Workplace</vt:lpstr>
      <vt:lpstr>COVID 19 in the Workplace</vt:lpstr>
      <vt:lpstr>What if an Employee Does Not Wear Their PPE?</vt:lpstr>
      <vt:lpstr>Can an Employer Screen an Employee’s Health?</vt:lpstr>
      <vt:lpstr>If an Employee Refuses to Consent to Testing</vt:lpstr>
      <vt:lpstr>How Can We Protect Employees Conducting Screenings?</vt:lpstr>
      <vt:lpstr>An Employee has a Temperature or Other Symptoms</vt:lpstr>
      <vt:lpstr>What if the Employee Needs COVID Leave after We Re-Open?</vt:lpstr>
      <vt:lpstr>Can We Screen Visitors to the Workplace?</vt:lpstr>
      <vt:lpstr>Can Employees Continue to Work Remotely?</vt:lpstr>
      <vt:lpstr>Working from Home – What to Consider</vt:lpstr>
      <vt:lpstr>Work from Home Regulations &amp; Policies</vt:lpstr>
      <vt:lpstr>Covid-19 Cyber Insurance: Do you have the right coverage?</vt:lpstr>
      <vt:lpstr>Potential Claims by Customers, Vendors and Other Third Parties</vt:lpstr>
      <vt:lpstr>Potential HR Related COVID Claims</vt:lpstr>
      <vt:lpstr>Potential HR Related COVID Claims</vt:lpstr>
      <vt:lpstr>Steps to Minimize Liability Risk</vt:lpstr>
      <vt:lpstr>PowerPoint Presentation</vt:lpstr>
      <vt:lpstr>Webinar: 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Business Response Webinar Series Pt.4</dc:title>
  <dc:creator>Mac OSX</dc:creator>
  <cp:lastModifiedBy>Nancy Proyect</cp:lastModifiedBy>
  <cp:revision>8</cp:revision>
  <cp:lastPrinted>2020-03-26T17:32:22Z</cp:lastPrinted>
  <dcterms:created xsi:type="dcterms:W3CDTF">2020-05-06T21:00:41Z</dcterms:created>
  <dcterms:modified xsi:type="dcterms:W3CDTF">2020-05-07T15:10:47Z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DS_Standard">
    <vt:lpwstr>Yes</vt:lpwstr>
  </property>
  <property fmtid="{D5CDD505-2E9C-101B-9397-08002B2CF9AE}" pid="3" name="Contact_Person">
    <vt:lpwstr>H Leflar</vt:lpwstr>
  </property>
  <property fmtid="{D5CDD505-2E9C-101B-9397-08002B2CF9AE}" pid="4" name="Document_Type">
    <vt:lpwstr>Marketing Materials</vt:lpwstr>
  </property>
  <property fmtid="{D5CDD505-2E9C-101B-9397-08002B2CF9AE}" pid="5" name="Version_Number">
    <vt:lpwstr/>
  </property>
  <property fmtid="{D5CDD505-2E9C-101B-9397-08002B2CF9AE}" pid="6" name="EHRO_Service">
    <vt:lpwstr/>
  </property>
  <property fmtid="{D5CDD505-2E9C-101B-9397-08002B2CF9AE}" pid="7" name="Client">
    <vt:lpwstr/>
  </property>
  <property fmtid="{D5CDD505-2E9C-101B-9397-08002B2CF9AE}" pid="8" name="EHRO_Partner">
    <vt:lpwstr/>
  </property>
  <property fmtid="{D5CDD505-2E9C-101B-9397-08002B2CF9AE}" pid="9" name="Content_Approved">
    <vt:lpwstr>Yes</vt:lpwstr>
  </property>
  <property fmtid="{D5CDD505-2E9C-101B-9397-08002B2CF9AE}" pid="10" name="Description0">
    <vt:lpwstr>EHRO Write-over PPT</vt:lpwstr>
  </property>
  <property fmtid="{D5CDD505-2E9C-101B-9397-08002B2CF9AE}" pid="11" name="Offering">
    <vt:lpwstr/>
  </property>
  <property fmtid="{D5CDD505-2E9C-101B-9397-08002B2CF9AE}" pid="12" name="Industry">
    <vt:lpwstr/>
  </property>
  <property fmtid="{D5CDD505-2E9C-101B-9397-08002B2CF9AE}" pid="13" name="Geography">
    <vt:lpwstr/>
  </property>
  <property fmtid="{D5CDD505-2E9C-101B-9397-08002B2CF9AE}" pid="14" name="EHRO_Competitor">
    <vt:lpwstr/>
  </property>
  <property fmtid="{D5CDD505-2E9C-101B-9397-08002B2CF9AE}" pid="15" name="Third_Party_Intermediary">
    <vt:lpwstr/>
  </property>
  <property fmtid="{D5CDD505-2E9C-101B-9397-08002B2CF9AE}" pid="16" name="Language">
    <vt:lpwstr>English</vt:lpwstr>
  </property>
  <property fmtid="{D5CDD505-2E9C-101B-9397-08002B2CF9AE}" pid="17" name="ExpirationDate">
    <vt:lpwstr>2010-07-16T00:00:00Z</vt:lpwstr>
  </property>
  <property fmtid="{D5CDD505-2E9C-101B-9397-08002B2CF9AE}" pid="18" name="Authored_By">
    <vt:lpwstr>H Leflar</vt:lpwstr>
  </property>
  <property fmtid="{D5CDD505-2E9C-101B-9397-08002B2CF9AE}" pid="19" name="Industry_Segment">
    <vt:lpwstr/>
  </property>
  <property fmtid="{D5CDD505-2E9C-101B-9397-08002B2CF9AE}" pid="20" name="Country">
    <vt:lpwstr/>
  </property>
  <property fmtid="{D5CDD505-2E9C-101B-9397-08002B2CF9AE}" pid="21" name="Security_Classification">
    <vt:lpwstr>EDS Internal</vt:lpwstr>
  </property>
  <property fmtid="{D5CDD505-2E9C-101B-9397-08002B2CF9AE}" pid="22" name="Creation_Date">
    <vt:lpwstr>2008-07-16T00:00:00Z</vt:lpwstr>
  </property>
</Properties>
</file>